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  <p:sldMasterId id="2147483675" r:id="rId5"/>
    <p:sldMasterId id="2147483686" r:id="rId6"/>
  </p:sldMasterIdLst>
  <p:notesMasterIdLst>
    <p:notesMasterId r:id="rId13"/>
  </p:notesMasterIdLst>
  <p:handoutMasterIdLst>
    <p:handoutMasterId r:id="rId14"/>
  </p:handoutMasterIdLst>
  <p:sldIdLst>
    <p:sldId id="334" r:id="rId7"/>
    <p:sldId id="2134808853" r:id="rId8"/>
    <p:sldId id="2147473813" r:id="rId9"/>
    <p:sldId id="2147473804" r:id="rId10"/>
    <p:sldId id="2147473806" r:id="rId11"/>
    <p:sldId id="2147473805" r:id="rId12"/>
  </p:sldIdLst>
  <p:sldSz cx="12192000" cy="6858000"/>
  <p:notesSz cx="9926638" cy="143557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" userDrawn="1">
          <p15:clr>
            <a:srgbClr val="A4A3A4"/>
          </p15:clr>
        </p15:guide>
        <p15:guide id="4" pos="1050" userDrawn="1">
          <p15:clr>
            <a:srgbClr val="A4A3A4"/>
          </p15:clr>
        </p15:guide>
        <p15:guide id="5" pos="7423" userDrawn="1">
          <p15:clr>
            <a:srgbClr val="A4A3A4"/>
          </p15:clr>
        </p15:guide>
        <p15:guide id="6" pos="801" userDrawn="1">
          <p15:clr>
            <a:srgbClr val="A4A3A4"/>
          </p15:clr>
        </p15:guide>
        <p15:guide id="7" pos="1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AL Corentin" initials="BC" lastIdx="1" clrIdx="0">
    <p:extLst>
      <p:ext uri="{19B8F6BF-5375-455C-9EA6-DF929625EA0E}">
        <p15:presenceInfo xmlns:p15="http://schemas.microsoft.com/office/powerpoint/2012/main" userId="S-1-5-21-2043104406-512064258-1538882281-262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28F"/>
    <a:srgbClr val="5555C1"/>
    <a:srgbClr val="C6C6EA"/>
    <a:srgbClr val="E6E6E6"/>
    <a:srgbClr val="2424FF"/>
    <a:srgbClr val="FF8D95"/>
    <a:srgbClr val="95FFE3"/>
    <a:srgbClr val="FFFFFF"/>
    <a:srgbClr val="000000"/>
    <a:srgbClr val="6D6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896" y="72"/>
      </p:cViewPr>
      <p:guideLst>
        <p:guide orient="horz" pos="504"/>
        <p:guide pos="3840"/>
        <p:guide orient="horz" pos="73"/>
        <p:guide pos="1050"/>
        <p:guide pos="7423"/>
        <p:guide pos="801"/>
        <p:guide pos="16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68E28CF3-C19F-4DB7-B86E-D3A85A3385BE}"/>
    <pc:docChg chg="custSel delSld modSld">
      <pc:chgData name="Trapitzine, Sophie" userId="e8157502-acba-4184-88fc-21661da0d929" providerId="ADAL" clId="{68E28CF3-C19F-4DB7-B86E-D3A85A3385BE}" dt="2024-10-31T14:50:15.708" v="590" actId="20577"/>
      <pc:docMkLst>
        <pc:docMk/>
      </pc:docMkLst>
      <pc:sldChg chg="modSp mod">
        <pc:chgData name="Trapitzine, Sophie" userId="e8157502-acba-4184-88fc-21661da0d929" providerId="ADAL" clId="{68E28CF3-C19F-4DB7-B86E-D3A85A3385BE}" dt="2024-10-31T14:50:15.708" v="590" actId="20577"/>
        <pc:sldMkLst>
          <pc:docMk/>
          <pc:sldMk cId="417663829" sldId="334"/>
        </pc:sldMkLst>
        <pc:spChg chg="mod">
          <ac:chgData name="Trapitzine, Sophie" userId="e8157502-acba-4184-88fc-21661da0d929" providerId="ADAL" clId="{68E28CF3-C19F-4DB7-B86E-D3A85A3385BE}" dt="2024-10-31T14:50:15.708" v="590" actId="20577"/>
          <ac:spMkLst>
            <pc:docMk/>
            <pc:sldMk cId="417663829" sldId="334"/>
            <ac:spMk id="6" creationId="{06D6F157-6AD5-495F-80BC-73848AD3CE1E}"/>
          </ac:spMkLst>
        </pc:spChg>
      </pc:sldChg>
      <pc:sldChg chg="delSp modSp mod">
        <pc:chgData name="Trapitzine, Sophie" userId="e8157502-acba-4184-88fc-21661da0d929" providerId="ADAL" clId="{68E28CF3-C19F-4DB7-B86E-D3A85A3385BE}" dt="2024-10-31T14:50:06.988" v="589" actId="20577"/>
        <pc:sldMkLst>
          <pc:docMk/>
          <pc:sldMk cId="3386164902" sldId="2134808853"/>
        </pc:sldMkLst>
        <pc:spChg chg="del">
          <ac:chgData name="Trapitzine, Sophie" userId="e8157502-acba-4184-88fc-21661da0d929" providerId="ADAL" clId="{68E28CF3-C19F-4DB7-B86E-D3A85A3385BE}" dt="2024-10-31T14:45:05.238" v="49" actId="478"/>
          <ac:spMkLst>
            <pc:docMk/>
            <pc:sldMk cId="3386164902" sldId="2134808853"/>
            <ac:spMk id="3" creationId="{D98D974F-4AFF-D9D7-C07B-874F9B2E4B5D}"/>
          </ac:spMkLst>
        </pc:spChg>
        <pc:spChg chg="mod">
          <ac:chgData name="Trapitzine, Sophie" userId="e8157502-acba-4184-88fc-21661da0d929" providerId="ADAL" clId="{68E28CF3-C19F-4DB7-B86E-D3A85A3385BE}" dt="2024-10-31T14:50:06.988" v="589" actId="20577"/>
          <ac:spMkLst>
            <pc:docMk/>
            <pc:sldMk cId="3386164902" sldId="2134808853"/>
            <ac:spMk id="11" creationId="{1E1AAEC4-AFD3-42BF-908B-CBBF0DDCCB37}"/>
          </ac:spMkLst>
        </pc:spChg>
      </pc:sldChg>
      <pc:sldChg chg="del">
        <pc:chgData name="Trapitzine, Sophie" userId="e8157502-acba-4184-88fc-21661da0d929" providerId="ADAL" clId="{68E28CF3-C19F-4DB7-B86E-D3A85A3385BE}" dt="2024-10-31T14:45:09.137" v="50" actId="47"/>
        <pc:sldMkLst>
          <pc:docMk/>
          <pc:sldMk cId="2470116016" sldId="2147473626"/>
        </pc:sldMkLst>
      </pc:sldChg>
      <pc:sldChg chg="del">
        <pc:chgData name="Trapitzine, Sophie" userId="e8157502-acba-4184-88fc-21661da0d929" providerId="ADAL" clId="{68E28CF3-C19F-4DB7-B86E-D3A85A3385BE}" dt="2024-10-31T14:45:09.565" v="51" actId="47"/>
        <pc:sldMkLst>
          <pc:docMk/>
          <pc:sldMk cId="2693147496" sldId="2147473637"/>
        </pc:sldMkLst>
      </pc:sldChg>
      <pc:sldChg chg="del">
        <pc:chgData name="Trapitzine, Sophie" userId="e8157502-acba-4184-88fc-21661da0d929" providerId="ADAL" clId="{68E28CF3-C19F-4DB7-B86E-D3A85A3385BE}" dt="2024-10-31T14:45:15.299" v="53" actId="47"/>
        <pc:sldMkLst>
          <pc:docMk/>
          <pc:sldMk cId="3726263220" sldId="2147473810"/>
        </pc:sldMkLst>
      </pc:sldChg>
      <pc:sldChg chg="del">
        <pc:chgData name="Trapitzine, Sophie" userId="e8157502-acba-4184-88fc-21661da0d929" providerId="ADAL" clId="{68E28CF3-C19F-4DB7-B86E-D3A85A3385BE}" dt="2024-10-31T14:45:15.299" v="53" actId="47"/>
        <pc:sldMkLst>
          <pc:docMk/>
          <pc:sldMk cId="3136776327" sldId="2147473811"/>
        </pc:sldMkLst>
      </pc:sldChg>
      <pc:sldChg chg="del">
        <pc:chgData name="Trapitzine, Sophie" userId="e8157502-acba-4184-88fc-21661da0d929" providerId="ADAL" clId="{68E28CF3-C19F-4DB7-B86E-D3A85A3385BE}" dt="2024-10-31T14:45:15.299" v="53" actId="47"/>
        <pc:sldMkLst>
          <pc:docMk/>
          <pc:sldMk cId="3327550577" sldId="2147473812"/>
        </pc:sldMkLst>
      </pc:sldChg>
      <pc:sldChg chg="del">
        <pc:chgData name="Trapitzine, Sophie" userId="e8157502-acba-4184-88fc-21661da0d929" providerId="ADAL" clId="{68E28CF3-C19F-4DB7-B86E-D3A85A3385BE}" dt="2024-10-31T14:45:15.299" v="53" actId="47"/>
        <pc:sldMkLst>
          <pc:docMk/>
          <pc:sldMk cId="3109574104" sldId="2147473814"/>
        </pc:sldMkLst>
      </pc:sldChg>
      <pc:sldChg chg="del">
        <pc:chgData name="Trapitzine, Sophie" userId="e8157502-acba-4184-88fc-21661da0d929" providerId="ADAL" clId="{68E28CF3-C19F-4DB7-B86E-D3A85A3385BE}" dt="2024-10-31T14:45:10.954" v="52" actId="47"/>
        <pc:sldMkLst>
          <pc:docMk/>
          <pc:sldMk cId="788225589" sldId="2147473815"/>
        </pc:sldMkLst>
      </pc:sldChg>
      <pc:sldChg chg="del">
        <pc:chgData name="Trapitzine, Sophie" userId="e8157502-acba-4184-88fc-21661da0d929" providerId="ADAL" clId="{68E28CF3-C19F-4DB7-B86E-D3A85A3385BE}" dt="2024-10-31T14:45:15.299" v="53" actId="47"/>
        <pc:sldMkLst>
          <pc:docMk/>
          <pc:sldMk cId="642805550" sldId="2147473816"/>
        </pc:sldMkLst>
      </pc:sldChg>
      <pc:sldMasterChg chg="delSldLayout">
        <pc:chgData name="Trapitzine, Sophie" userId="e8157502-acba-4184-88fc-21661da0d929" providerId="ADAL" clId="{68E28CF3-C19F-4DB7-B86E-D3A85A3385BE}" dt="2024-10-31T14:45:15.299" v="53" actId="47"/>
        <pc:sldMasterMkLst>
          <pc:docMk/>
          <pc:sldMasterMk cId="1634757779" sldId="2147483665"/>
        </pc:sldMasterMkLst>
        <pc:sldLayoutChg chg="del">
          <pc:chgData name="Trapitzine, Sophie" userId="e8157502-acba-4184-88fc-21661da0d929" providerId="ADAL" clId="{68E28CF3-C19F-4DB7-B86E-D3A85A3385BE}" dt="2024-10-31T14:45:15.299" v="53" actId="47"/>
          <pc:sldLayoutMkLst>
            <pc:docMk/>
            <pc:sldMasterMk cId="1634757779" sldId="2147483665"/>
            <pc:sldLayoutMk cId="2259161091" sldId="214748369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4268A26-AB1F-4E6E-B0BC-24E11370A3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888BFBD-94E8-4E75-9C14-3FF7567EE8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32C5F-3C0C-48D8-B6A6-006A5922BAC5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E8FE154-5E68-4A72-A292-EB75C6FDBB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01DEAF-31D4-4D84-9A1C-A9193753A5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925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787D6-DF02-4EF1-BDF1-9BD68F22B9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2068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fld id="{BCE29C3C-5BE6-4FAA-9D9B-EA03DCAC2C74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7225" y="1793875"/>
            <a:ext cx="8612188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1" tIns="69376" rIns="138751" bIns="69376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664" y="6908711"/>
            <a:ext cx="7941310" cy="5652582"/>
          </a:xfrm>
          <a:prstGeom prst="rect">
            <a:avLst/>
          </a:prstGeom>
        </p:spPr>
        <p:txBody>
          <a:bodyPr vert="horz" lIns="138751" tIns="69376" rIns="138751" bIns="69376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798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3551A782-CEB2-4D35-A937-7E1FF95EFC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556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636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F724256-0E22-4B2F-B349-C04CBD2D56CF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2911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6C76F51-9F34-4A3D-A84D-6C9F749E1CE1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4551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262708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745864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07/07/2025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19838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07/07/2025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53587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07/07/2025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911149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8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938880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17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6654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FE09367-B5BE-4A43-82A4-C4D0C5C7A49E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694200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4951" y="6378000"/>
            <a:ext cx="1800000" cy="480000"/>
          </a:xfrm>
          <a:prstGeom prst="rect">
            <a:avLst/>
          </a:prstGeo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708343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lang="fr-FR" sz="1000" b="1" cap="all" smtClean="0"/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0" y="2084851"/>
            <a:ext cx="11233151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sz="1600"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 sz="1600"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899176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Novembre 2024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077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A4E73D14-9F7F-6057-65D2-31B1C295B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0"/>
          <a:stretch/>
        </p:blipFill>
        <p:spPr bwMode="auto">
          <a:xfrm>
            <a:off x="1490131" y="0"/>
            <a:ext cx="107018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86A502-59C5-C95B-0651-091EE407AFB6}"/>
              </a:ext>
            </a:extLst>
          </p:cNvPr>
          <p:cNvSpPr/>
          <p:nvPr userDrawn="1"/>
        </p:nvSpPr>
        <p:spPr>
          <a:xfrm>
            <a:off x="0" y="0"/>
            <a:ext cx="1309141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D4000C-3FD9-2306-E36E-B097CA3A58DE}"/>
              </a:ext>
            </a:extLst>
          </p:cNvPr>
          <p:cNvSpPr/>
          <p:nvPr userDrawn="1"/>
        </p:nvSpPr>
        <p:spPr>
          <a:xfrm flipH="1">
            <a:off x="-43130" y="0"/>
            <a:ext cx="1533263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921111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pPr algn="l"/>
            <a:r>
              <a:rPr lang="fr-FR" dirty="0"/>
              <a:t>Direction interministérielle de la transformation publique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 bwMode="gray">
          <a:xfrm>
            <a:off x="1638924" y="984000"/>
            <a:ext cx="10073075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noFill/>
          </a:ln>
        </p:spPr>
        <p:txBody>
          <a:bodyPr lIns="0" bIns="360000" anchor="ctr" anchorCtr="0"/>
          <a:lstStyle>
            <a:lvl1pPr marL="0" indent="0">
              <a:buFont typeface="+mj-lt"/>
              <a:buNone/>
              <a:defRPr sz="4333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15" name="Image 10">
            <a:extLst>
              <a:ext uri="{FF2B5EF4-FFF2-40B4-BE49-F238E27FC236}">
                <a16:creationId xmlns:a16="http://schemas.microsoft.com/office/drawing/2014/main" id="{3F010A99-30FF-239A-8C90-9896612595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924" y="205831"/>
            <a:ext cx="1102331" cy="65649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45222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Novembre 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2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3728F428-9209-489D-8821-59A954E74E02}" type="datetime1">
              <a:rPr lang="fr-FR" smtClean="0"/>
              <a:t>07/07/2025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2397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EF5904A6-7D59-4B16-970D-8DD98BEC5F94}" type="datetime1">
              <a:rPr lang="fr-FR" smtClean="0"/>
              <a:t>07/07/2025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96015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419B568-C771-4937-9940-CD35F995B678}" type="datetime1">
              <a:rPr lang="fr-FR" smtClean="0"/>
              <a:t>07/07/2025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486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1353EA58-7D73-4F7C-BBCF-CC64BE77DF34}" type="datetime1">
              <a:rPr lang="fr-FR" cap="all" smtClean="0"/>
              <a:t>07/07/2025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BF62E2E-8FE7-4C17-9C77-DBFFC9943A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36519"/>
            <a:ext cx="3221168" cy="164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901C13B7-876E-415E-81C9-9C02744839AE}" type="datetime1">
              <a:rPr lang="fr-FR" smtClean="0"/>
              <a:t>07/07/2025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53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147A85B-5E2C-4042-85AE-8488A9B9F893}" type="datetime1">
              <a:rPr lang="fr-FR" smtClean="0"/>
              <a:t>07/07/2025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5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8DE784DD-7A26-4CE3-8908-44AB9FB43EF6}" type="datetime1">
              <a:rPr lang="fr-FR" cap="all" smtClean="0">
                <a:solidFill>
                  <a:srgbClr val="000000"/>
                </a:solidFill>
              </a:rPr>
              <a:t>07/07/2025</a:t>
            </a:fld>
            <a:endParaRPr lang="fr-FR" cap="all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32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62B1B9A4-50BF-4AC5-B8D9-4B0379937E7A}" type="datetime1">
              <a:rPr lang="fr-FR" smtClean="0"/>
              <a:t>07/07/2025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379200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FB051DEF-F3C9-4993-BFAF-6FBB2BADA53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7" y="195616"/>
            <a:ext cx="1132446" cy="58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63" r:id="rId10"/>
  </p:sldLayoutIdLst>
  <p:hf sldNum="0"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07/07/2025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52" y="234116"/>
            <a:ext cx="1102331" cy="6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1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5" r:id="rId9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52" y="234116"/>
            <a:ext cx="1102331" cy="6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7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</p:sldLayoutIdLst>
  <p:hf hdr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2667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6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1123950" y="2890391"/>
            <a:ext cx="105410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32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Organisation des examens</a:t>
            </a:r>
          </a:p>
          <a:p>
            <a:pPr defTabSz="914377">
              <a:defRPr/>
            </a:pPr>
            <a:r>
              <a:rPr lang="fr-FR" sz="320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Guide</a:t>
            </a:r>
            <a:endParaRPr lang="fr-FR" sz="3200" dirty="0">
              <a:solidFill>
                <a:srgbClr val="000091">
                  <a:lumMod val="75000"/>
                </a:srgbClr>
              </a:solidFill>
              <a:latin typeface="Marianne" panose="02000000000000000000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0FF4EC-A50B-43ED-B8DE-C2D6D3EE74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9714575" y="5758890"/>
            <a:ext cx="1950376" cy="5795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93B209C-1D59-47B0-AE04-B1182C9BB19E}"/>
              </a:ext>
            </a:extLst>
          </p:cNvPr>
          <p:cNvSpPr txBox="1"/>
          <p:nvPr/>
        </p:nvSpPr>
        <p:spPr>
          <a:xfrm>
            <a:off x="7665138" y="519586"/>
            <a:ext cx="399981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fr-FR" sz="1067" b="1" dirty="0">
                <a:solidFill>
                  <a:srgbClr val="000000"/>
                </a:solidFill>
                <a:latin typeface="Marianne" panose="02000000000000000000" pitchFamily="2" charset="0"/>
              </a:rPr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1E1AAEC4-AFD3-42BF-908B-CBBF0DDCCB37}"/>
              </a:ext>
            </a:extLst>
          </p:cNvPr>
          <p:cNvSpPr txBox="1"/>
          <p:nvPr/>
        </p:nvSpPr>
        <p:spPr>
          <a:xfrm>
            <a:off x="424873" y="1680267"/>
            <a:ext cx="112498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Ce guide modélise le </a:t>
            </a:r>
            <a:r>
              <a:rPr lang="fr-FR" b="1" dirty="0"/>
              <a:t>processus d’organisation des examens </a:t>
            </a:r>
            <a:r>
              <a:rPr lang="fr-FR" dirty="0"/>
              <a:t>du semestre impair sur le campus X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dirty="0"/>
              <a:t>Il entend </a:t>
            </a:r>
            <a:r>
              <a:rPr lang="fr-FR" b="1" dirty="0"/>
              <a:t>permettre à chaque acteur de comprendre à quelle étape il intervient</a:t>
            </a:r>
            <a:r>
              <a:rPr lang="fr-FR" dirty="0"/>
              <a:t>, quelles sont les </a:t>
            </a:r>
            <a:r>
              <a:rPr lang="fr-FR" b="1" dirty="0"/>
              <a:t>interactions à avoir </a:t>
            </a:r>
            <a:r>
              <a:rPr lang="fr-FR" dirty="0"/>
              <a:t>avec les autres services et quelles sont les </a:t>
            </a:r>
            <a:r>
              <a:rPr lang="fr-FR" b="1" dirty="0"/>
              <a:t>conséquences de ses actions </a:t>
            </a:r>
            <a:r>
              <a:rPr lang="fr-FR" dirty="0"/>
              <a:t>pour le reste de la chaîne.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fr-FR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FR" b="1" dirty="0"/>
              <a:t>Ce faisant, ce guide entend faciliter la coopération et la coordination entre toutes les parties prenantes sur la chaîne d’organisation des examens.</a:t>
            </a:r>
          </a:p>
          <a:p>
            <a:pPr algn="just"/>
            <a:endParaRPr lang="fr-FR" b="1" dirty="0"/>
          </a:p>
        </p:txBody>
      </p:sp>
      <p:sp>
        <p:nvSpPr>
          <p:cNvPr id="10" name="Titre 4">
            <a:extLst>
              <a:ext uri="{FF2B5EF4-FFF2-40B4-BE49-F238E27FC236}">
                <a16:creationId xmlns:a16="http://schemas.microsoft.com/office/drawing/2014/main" id="{376C19A1-FA89-49C8-AF7D-58D2F759C35E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/>
              <a:t>Objectifs du présent document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43F2E5E2-8B3B-4BC5-8EB3-3E22E70F253F}"/>
              </a:ext>
            </a:extLst>
          </p:cNvPr>
          <p:cNvSpPr txBox="1"/>
          <p:nvPr/>
        </p:nvSpPr>
        <p:spPr>
          <a:xfrm>
            <a:off x="495299" y="4265589"/>
            <a:ext cx="11096625" cy="1430361"/>
          </a:xfrm>
          <a:prstGeom prst="roundRect">
            <a:avLst>
              <a:gd name="adj" fmla="val 1427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fr-FR" sz="1600" b="1" dirty="0">
                <a:solidFill>
                  <a:schemeClr val="bg1"/>
                </a:solidFill>
              </a:rPr>
              <a:t>Note méthodologique :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Le </a:t>
            </a:r>
            <a:r>
              <a:rPr lang="fr-FR" sz="1600" b="1" dirty="0"/>
              <a:t>délai</a:t>
            </a:r>
            <a:r>
              <a:rPr lang="fr-FR" sz="1600" dirty="0"/>
              <a:t> de 4 semaines a été </a:t>
            </a:r>
            <a:r>
              <a:rPr lang="fr-FR" sz="1600" b="1" dirty="0"/>
              <a:t>décidé par l’Université de Lille </a:t>
            </a:r>
            <a:r>
              <a:rPr lang="fr-FR" sz="1600" dirty="0"/>
              <a:t>pour répondre aux besoins identifiés au sein de l’établissement. </a:t>
            </a:r>
            <a:r>
              <a:rPr lang="fr-FR" sz="1600" b="1" dirty="0"/>
              <a:t>Il ne s’agit pas d’une recommandation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6164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2C2B060-1552-4846-BE5E-CFDFDD55244B}"/>
              </a:ext>
            </a:extLst>
          </p:cNvPr>
          <p:cNvSpPr/>
          <p:nvPr/>
        </p:nvSpPr>
        <p:spPr>
          <a:xfrm>
            <a:off x="6292157" y="5835937"/>
            <a:ext cx="5232903" cy="42478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F7F7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pentagone 10">
            <a:extLst>
              <a:ext uri="{FF2B5EF4-FFF2-40B4-BE49-F238E27FC236}">
                <a16:creationId xmlns:a16="http://schemas.microsoft.com/office/drawing/2014/main" id="{93ECC6BD-20C5-4BD5-9F58-CE2D7FD03241}"/>
              </a:ext>
            </a:extLst>
          </p:cNvPr>
          <p:cNvSpPr/>
          <p:nvPr/>
        </p:nvSpPr>
        <p:spPr>
          <a:xfrm>
            <a:off x="461806" y="2830751"/>
            <a:ext cx="6645163" cy="2388569"/>
          </a:xfrm>
          <a:prstGeom prst="homePlate">
            <a:avLst>
              <a:gd name="adj" fmla="val 27314"/>
            </a:avLst>
          </a:prstGeom>
          <a:noFill/>
          <a:ln>
            <a:solidFill>
              <a:srgbClr val="40404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F1C573E0-EED8-4821-B3FB-6AB96B60F316}"/>
              </a:ext>
            </a:extLst>
          </p:cNvPr>
          <p:cNvGraphicFramePr>
            <a:graphicFrameLocks noGrp="1"/>
          </p:cNvGraphicFramePr>
          <p:nvPr/>
        </p:nvGraphicFramePr>
        <p:xfrm>
          <a:off x="461807" y="985340"/>
          <a:ext cx="10945557" cy="56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259">
                  <a:extLst>
                    <a:ext uri="{9D8B030D-6E8A-4147-A177-3AD203B41FA5}">
                      <a16:colId xmlns:a16="http://schemas.microsoft.com/office/drawing/2014/main" val="1337206583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278078777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946190722"/>
                    </a:ext>
                  </a:extLst>
                </a:gridCol>
                <a:gridCol w="1824261">
                  <a:extLst>
                    <a:ext uri="{9D8B030D-6E8A-4147-A177-3AD203B41FA5}">
                      <a16:colId xmlns:a16="http://schemas.microsoft.com/office/drawing/2014/main" val="143988231"/>
                    </a:ext>
                  </a:extLst>
                </a:gridCol>
                <a:gridCol w="946394">
                  <a:extLst>
                    <a:ext uri="{9D8B030D-6E8A-4147-A177-3AD203B41FA5}">
                      <a16:colId xmlns:a16="http://schemas.microsoft.com/office/drawing/2014/main" val="715955605"/>
                    </a:ext>
                  </a:extLst>
                </a:gridCol>
                <a:gridCol w="877866">
                  <a:extLst>
                    <a:ext uri="{9D8B030D-6E8A-4147-A177-3AD203B41FA5}">
                      <a16:colId xmlns:a16="http://schemas.microsoft.com/office/drawing/2014/main" val="907741754"/>
                    </a:ext>
                  </a:extLst>
                </a:gridCol>
                <a:gridCol w="1824259">
                  <a:extLst>
                    <a:ext uri="{9D8B030D-6E8A-4147-A177-3AD203B41FA5}">
                      <a16:colId xmlns:a16="http://schemas.microsoft.com/office/drawing/2014/main" val="3013933904"/>
                    </a:ext>
                  </a:extLst>
                </a:gridCol>
              </a:tblGrid>
              <a:tr h="130075">
                <a:tc gridSpan="5"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fr-FR" sz="14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Semestre Impair</a:t>
                      </a:r>
                    </a:p>
                  </a:txBody>
                  <a:tcP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fr-FR" sz="14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Semestre Pair</a:t>
                      </a:r>
                    </a:p>
                  </a:txBody>
                  <a:tcPr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681"/>
                  </a:ext>
                </a:extLst>
              </a:tr>
              <a:tr h="139311"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Sept.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Oct.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Nov.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Déc.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/>
                        <a:t>Janv.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/>
                        <a:t>Fév.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2451487"/>
                  </a:ext>
                </a:extLst>
              </a:tr>
            </a:tbl>
          </a:graphicData>
        </a:graphic>
      </p:graphicFrame>
      <p:sp>
        <p:nvSpPr>
          <p:cNvPr id="29" name="Titre 4">
            <a:extLst>
              <a:ext uri="{FF2B5EF4-FFF2-40B4-BE49-F238E27FC236}">
                <a16:creationId xmlns:a16="http://schemas.microsoft.com/office/drawing/2014/main" id="{1817E87F-074E-40F8-9FCF-AD9735BC525F}"/>
              </a:ext>
            </a:extLst>
          </p:cNvPr>
          <p:cNvSpPr txBox="1">
            <a:spLocks/>
          </p:cNvSpPr>
          <p:nvPr/>
        </p:nvSpPr>
        <p:spPr bwMode="auto">
          <a:xfrm>
            <a:off x="1689690" y="124345"/>
            <a:ext cx="10169691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defPPr>
              <a:defRPr lang="fr-FR"/>
            </a:defPPr>
            <a:lvl1pPr indent="0">
              <a:lnSpc>
                <a:spcPct val="90000"/>
              </a:lnSpc>
              <a:spcBef>
                <a:spcPts val="400"/>
              </a:spcBef>
              <a:buClr>
                <a:schemeClr val="accent2"/>
              </a:buClr>
              <a:buNone/>
              <a:tabLst/>
              <a:defRPr sz="2130" b="1">
                <a:solidFill>
                  <a:srgbClr val="002060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Modélisation générale de l’organisation et de la restitution des examens </a:t>
            </a:r>
          </a:p>
        </p:txBody>
      </p:sp>
      <p:sp>
        <p:nvSpPr>
          <p:cNvPr id="30" name="Flèche : pentagone 29">
            <a:extLst>
              <a:ext uri="{FF2B5EF4-FFF2-40B4-BE49-F238E27FC236}">
                <a16:creationId xmlns:a16="http://schemas.microsoft.com/office/drawing/2014/main" id="{9380C728-789D-4970-9962-F1B62A3970D4}"/>
              </a:ext>
            </a:extLst>
          </p:cNvPr>
          <p:cNvSpPr/>
          <p:nvPr/>
        </p:nvSpPr>
        <p:spPr>
          <a:xfrm>
            <a:off x="461810" y="1689770"/>
            <a:ext cx="3482118" cy="406109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Inscriptions pédagogiques</a:t>
            </a:r>
          </a:p>
        </p:txBody>
      </p:sp>
      <p:sp>
        <p:nvSpPr>
          <p:cNvPr id="5" name="Flèche : chevron 4">
            <a:extLst>
              <a:ext uri="{FF2B5EF4-FFF2-40B4-BE49-F238E27FC236}">
                <a16:creationId xmlns:a16="http://schemas.microsoft.com/office/drawing/2014/main" id="{2790D0EA-8B4F-4664-87C7-1F62AD23FDDA}"/>
              </a:ext>
            </a:extLst>
          </p:cNvPr>
          <p:cNvSpPr/>
          <p:nvPr/>
        </p:nvSpPr>
        <p:spPr>
          <a:xfrm>
            <a:off x="3805382" y="1689770"/>
            <a:ext cx="2966609" cy="408984"/>
          </a:xfrm>
          <a:prstGeom prst="chevr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Organisation des examens</a:t>
            </a:r>
          </a:p>
        </p:txBody>
      </p:sp>
      <p:sp>
        <p:nvSpPr>
          <p:cNvPr id="37" name="Flèche : chevron 36">
            <a:extLst>
              <a:ext uri="{FF2B5EF4-FFF2-40B4-BE49-F238E27FC236}">
                <a16:creationId xmlns:a16="http://schemas.microsoft.com/office/drawing/2014/main" id="{20751A22-0B67-4EC8-A49A-27620EE21565}"/>
              </a:ext>
            </a:extLst>
          </p:cNvPr>
          <p:cNvSpPr/>
          <p:nvPr/>
        </p:nvSpPr>
        <p:spPr>
          <a:xfrm>
            <a:off x="6643049" y="1689770"/>
            <a:ext cx="1695193" cy="408984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Examens</a:t>
            </a:r>
          </a:p>
        </p:txBody>
      </p:sp>
      <p:sp>
        <p:nvSpPr>
          <p:cNvPr id="38" name="Flèche : chevron 37">
            <a:extLst>
              <a:ext uri="{FF2B5EF4-FFF2-40B4-BE49-F238E27FC236}">
                <a16:creationId xmlns:a16="http://schemas.microsoft.com/office/drawing/2014/main" id="{B2D74279-F362-441B-854A-FD01447FDB3F}"/>
              </a:ext>
            </a:extLst>
          </p:cNvPr>
          <p:cNvSpPr/>
          <p:nvPr/>
        </p:nvSpPr>
        <p:spPr>
          <a:xfrm>
            <a:off x="8211494" y="1689770"/>
            <a:ext cx="3426298" cy="408984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/>
              <a:t>Correction, Jury et Restitution des notes</a:t>
            </a:r>
          </a:p>
        </p:txBody>
      </p:sp>
      <p:sp>
        <p:nvSpPr>
          <p:cNvPr id="39" name="Flèche : chevron 38">
            <a:extLst>
              <a:ext uri="{FF2B5EF4-FFF2-40B4-BE49-F238E27FC236}">
                <a16:creationId xmlns:a16="http://schemas.microsoft.com/office/drawing/2014/main" id="{77EED03F-7326-4ECB-8549-623EC9E91275}"/>
              </a:ext>
            </a:extLst>
          </p:cNvPr>
          <p:cNvSpPr/>
          <p:nvPr/>
        </p:nvSpPr>
        <p:spPr>
          <a:xfrm>
            <a:off x="2814383" y="3746097"/>
            <a:ext cx="2082045" cy="432000"/>
          </a:xfrm>
          <a:prstGeom prst="chevron">
            <a:avLst>
              <a:gd name="adj" fmla="val 25477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Assemblage des sujets en composantes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7D4E101A-1F53-4267-8BF7-FD2BCFDF9482}"/>
              </a:ext>
            </a:extLst>
          </p:cNvPr>
          <p:cNvSpPr/>
          <p:nvPr/>
        </p:nvSpPr>
        <p:spPr>
          <a:xfrm>
            <a:off x="2505264" y="4054338"/>
            <a:ext cx="216000" cy="21600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05B4341-246F-4D68-9414-E6619B6A754A}"/>
              </a:ext>
            </a:extLst>
          </p:cNvPr>
          <p:cNvSpPr txBox="1"/>
          <p:nvPr/>
        </p:nvSpPr>
        <p:spPr>
          <a:xfrm>
            <a:off x="2505264" y="4261352"/>
            <a:ext cx="1789790" cy="369332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fr-FR" sz="900">
                <a:solidFill>
                  <a:schemeClr val="tx2"/>
                </a:solidFill>
              </a:rPr>
              <a:t>Feu vert de la scolarité pour la génération des gabarits</a:t>
            </a:r>
            <a:endParaRPr lang="fr-FR">
              <a:solidFill>
                <a:schemeClr val="tx2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F0B88C6-8503-4C7C-816C-572497F2AF20}"/>
              </a:ext>
            </a:extLst>
          </p:cNvPr>
          <p:cNvSpPr txBox="1"/>
          <p:nvPr/>
        </p:nvSpPr>
        <p:spPr>
          <a:xfrm>
            <a:off x="471043" y="5276434"/>
            <a:ext cx="2842968" cy="8156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Sur le site X</a:t>
            </a:r>
          </a:p>
          <a:p>
            <a:pPr>
              <a:lnSpc>
                <a:spcPct val="150000"/>
              </a:lnSpc>
            </a:pPr>
            <a:r>
              <a:rPr lang="fr-F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 examens à organiser en semestre impair</a:t>
            </a:r>
          </a:p>
          <a:p>
            <a:r>
              <a:rPr lang="fr-FR" sz="1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 examens à organiser en semestre pair</a:t>
            </a:r>
          </a:p>
          <a:p>
            <a:endParaRPr lang="fr-FR" sz="1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Flèche : chevron 42">
            <a:extLst>
              <a:ext uri="{FF2B5EF4-FFF2-40B4-BE49-F238E27FC236}">
                <a16:creationId xmlns:a16="http://schemas.microsoft.com/office/drawing/2014/main" id="{4A32DF4A-0B8E-4E10-B5EB-E8B87DCFFCD4}"/>
              </a:ext>
            </a:extLst>
          </p:cNvPr>
          <p:cNvSpPr/>
          <p:nvPr/>
        </p:nvSpPr>
        <p:spPr>
          <a:xfrm>
            <a:off x="4820552" y="3743223"/>
            <a:ext cx="1576019" cy="432000"/>
          </a:xfrm>
          <a:prstGeom prst="chevron">
            <a:avLst>
              <a:gd name="adj" fmla="val 25650"/>
            </a:avLst>
          </a:prstGeom>
          <a:solidFill>
            <a:srgbClr val="555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Impression des sujets</a:t>
            </a:r>
          </a:p>
        </p:txBody>
      </p:sp>
      <p:sp>
        <p:nvSpPr>
          <p:cNvPr id="51" name="Flèche : chevron 50">
            <a:extLst>
              <a:ext uri="{FF2B5EF4-FFF2-40B4-BE49-F238E27FC236}">
                <a16:creationId xmlns:a16="http://schemas.microsoft.com/office/drawing/2014/main" id="{E2634B00-1A48-4FF9-9B08-E8BD98FE29E5}"/>
              </a:ext>
            </a:extLst>
          </p:cNvPr>
          <p:cNvSpPr/>
          <p:nvPr/>
        </p:nvSpPr>
        <p:spPr>
          <a:xfrm>
            <a:off x="8255289" y="4724019"/>
            <a:ext cx="1330860" cy="406109"/>
          </a:xfrm>
          <a:prstGeom prst="chevron">
            <a:avLst>
              <a:gd name="adj" fmla="val 27707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Correction</a:t>
            </a:r>
          </a:p>
        </p:txBody>
      </p:sp>
      <p:sp>
        <p:nvSpPr>
          <p:cNvPr id="52" name="Flèche : chevron 51">
            <a:extLst>
              <a:ext uri="{FF2B5EF4-FFF2-40B4-BE49-F238E27FC236}">
                <a16:creationId xmlns:a16="http://schemas.microsoft.com/office/drawing/2014/main" id="{ECC6F8D5-7F92-462F-B41A-DD62D10EC6F5}"/>
              </a:ext>
            </a:extLst>
          </p:cNvPr>
          <p:cNvSpPr/>
          <p:nvPr/>
        </p:nvSpPr>
        <p:spPr>
          <a:xfrm>
            <a:off x="9520946" y="4721144"/>
            <a:ext cx="1013988" cy="408984"/>
          </a:xfrm>
          <a:prstGeom prst="chevron">
            <a:avLst>
              <a:gd name="adj" fmla="val 27864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Saisie des notes par les enseignants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682062E2-4734-4A1B-9586-1ABDFB3B1417}"/>
              </a:ext>
            </a:extLst>
          </p:cNvPr>
          <p:cNvSpPr txBox="1"/>
          <p:nvPr/>
        </p:nvSpPr>
        <p:spPr>
          <a:xfrm>
            <a:off x="461807" y="2565935"/>
            <a:ext cx="2118747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404040"/>
                </a:solidFill>
              </a:rPr>
              <a:t>Phase pré-examen</a:t>
            </a:r>
          </a:p>
        </p:txBody>
      </p:sp>
      <p:sp>
        <p:nvSpPr>
          <p:cNvPr id="54" name="Flèche : chevron 53">
            <a:extLst>
              <a:ext uri="{FF2B5EF4-FFF2-40B4-BE49-F238E27FC236}">
                <a16:creationId xmlns:a16="http://schemas.microsoft.com/office/drawing/2014/main" id="{FE92F289-BECA-478E-9E38-639B7D88C73B}"/>
              </a:ext>
            </a:extLst>
          </p:cNvPr>
          <p:cNvSpPr/>
          <p:nvPr/>
        </p:nvSpPr>
        <p:spPr>
          <a:xfrm>
            <a:off x="8238653" y="3746098"/>
            <a:ext cx="153908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Préparation et pilotage de la saisie de notes</a:t>
            </a:r>
          </a:p>
        </p:txBody>
      </p:sp>
      <p:sp>
        <p:nvSpPr>
          <p:cNvPr id="55" name="Flèche : chevron 54">
            <a:extLst>
              <a:ext uri="{FF2B5EF4-FFF2-40B4-BE49-F238E27FC236}">
                <a16:creationId xmlns:a16="http://schemas.microsoft.com/office/drawing/2014/main" id="{092531DE-0B91-4ACE-B120-5091572F639F}"/>
              </a:ext>
            </a:extLst>
          </p:cNvPr>
          <p:cNvSpPr/>
          <p:nvPr/>
        </p:nvSpPr>
        <p:spPr>
          <a:xfrm>
            <a:off x="9723422" y="3746098"/>
            <a:ext cx="133085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Importation / saisie des notes dans APOGEE</a:t>
            </a:r>
          </a:p>
        </p:txBody>
      </p:sp>
      <p:sp>
        <p:nvSpPr>
          <p:cNvPr id="56" name="Flèche : chevron 55">
            <a:extLst>
              <a:ext uri="{FF2B5EF4-FFF2-40B4-BE49-F238E27FC236}">
                <a16:creationId xmlns:a16="http://schemas.microsoft.com/office/drawing/2014/main" id="{07DEA243-4757-42FF-AD87-794F205ED9E8}"/>
              </a:ext>
            </a:extLst>
          </p:cNvPr>
          <p:cNvSpPr/>
          <p:nvPr/>
        </p:nvSpPr>
        <p:spPr>
          <a:xfrm>
            <a:off x="11011937" y="3746098"/>
            <a:ext cx="846819" cy="432000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Restitution des notes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1AC6008A-5FDF-44A5-BCFC-3B558AE73162}"/>
              </a:ext>
            </a:extLst>
          </p:cNvPr>
          <p:cNvSpPr/>
          <p:nvPr/>
        </p:nvSpPr>
        <p:spPr>
          <a:xfrm>
            <a:off x="10876955" y="4676893"/>
            <a:ext cx="216000" cy="216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C627B133-25BE-43AA-8A1E-7C72488E103B}"/>
              </a:ext>
            </a:extLst>
          </p:cNvPr>
          <p:cNvSpPr txBox="1"/>
          <p:nvPr/>
        </p:nvSpPr>
        <p:spPr>
          <a:xfrm>
            <a:off x="10819337" y="4883907"/>
            <a:ext cx="331235" cy="2308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fr-FR" sz="900">
                <a:solidFill>
                  <a:schemeClr val="accent1"/>
                </a:solidFill>
              </a:rPr>
              <a:t>Jury</a:t>
            </a:r>
          </a:p>
        </p:txBody>
      </p:sp>
      <p:sp>
        <p:nvSpPr>
          <p:cNvPr id="61" name="Flèche : chevron 60">
            <a:extLst>
              <a:ext uri="{FF2B5EF4-FFF2-40B4-BE49-F238E27FC236}">
                <a16:creationId xmlns:a16="http://schemas.microsoft.com/office/drawing/2014/main" id="{9936A6A1-F2E0-4473-8DF7-80F83EA36FFE}"/>
              </a:ext>
            </a:extLst>
          </p:cNvPr>
          <p:cNvSpPr/>
          <p:nvPr/>
        </p:nvSpPr>
        <p:spPr>
          <a:xfrm>
            <a:off x="9297909" y="2930560"/>
            <a:ext cx="1330859" cy="746908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Ouverture des saisies de notes dans APOGEE</a:t>
            </a:r>
          </a:p>
        </p:txBody>
      </p:sp>
      <p:sp>
        <p:nvSpPr>
          <p:cNvPr id="62" name="Flèche : chevron 61">
            <a:extLst>
              <a:ext uri="{FF2B5EF4-FFF2-40B4-BE49-F238E27FC236}">
                <a16:creationId xmlns:a16="http://schemas.microsoft.com/office/drawing/2014/main" id="{E2328927-2DD3-439C-AAAC-FE672398F112}"/>
              </a:ext>
            </a:extLst>
          </p:cNvPr>
          <p:cNvSpPr/>
          <p:nvPr/>
        </p:nvSpPr>
        <p:spPr>
          <a:xfrm>
            <a:off x="10518297" y="2930560"/>
            <a:ext cx="574657" cy="746908"/>
          </a:xfrm>
          <a:prstGeom prst="chevron">
            <a:avLst>
              <a:gd name="adj" fmla="val 3483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Ins="0" rtlCol="0" anchor="ctr"/>
          <a:lstStyle/>
          <a:p>
            <a:pPr algn="ctr"/>
            <a:r>
              <a:rPr lang="fr-FR" sz="900"/>
              <a:t>Calculs</a:t>
            </a:r>
          </a:p>
        </p:txBody>
      </p:sp>
      <p:sp>
        <p:nvSpPr>
          <p:cNvPr id="63" name="Flèche : chevron 62">
            <a:extLst>
              <a:ext uri="{FF2B5EF4-FFF2-40B4-BE49-F238E27FC236}">
                <a16:creationId xmlns:a16="http://schemas.microsoft.com/office/drawing/2014/main" id="{A0C6B2FA-B865-42C4-BD84-C62926FF3802}"/>
              </a:ext>
            </a:extLst>
          </p:cNvPr>
          <p:cNvSpPr/>
          <p:nvPr/>
        </p:nvSpPr>
        <p:spPr>
          <a:xfrm>
            <a:off x="10195430" y="4224892"/>
            <a:ext cx="846819" cy="408984"/>
          </a:xfrm>
          <a:prstGeom prst="chevron">
            <a:avLst>
              <a:gd name="adj" fmla="val 23436"/>
            </a:avLst>
          </a:prstGeom>
          <a:solidFill>
            <a:srgbClr val="008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fr-FR" sz="900"/>
              <a:t>Préparation des jury</a:t>
            </a:r>
          </a:p>
        </p:txBody>
      </p:sp>
      <p:sp>
        <p:nvSpPr>
          <p:cNvPr id="64" name="Flèche : chevron 63">
            <a:extLst>
              <a:ext uri="{FF2B5EF4-FFF2-40B4-BE49-F238E27FC236}">
                <a16:creationId xmlns:a16="http://schemas.microsoft.com/office/drawing/2014/main" id="{5FAE21FF-E955-40DD-9AF5-B8DD1CD64694}"/>
              </a:ext>
            </a:extLst>
          </p:cNvPr>
          <p:cNvSpPr/>
          <p:nvPr/>
        </p:nvSpPr>
        <p:spPr>
          <a:xfrm>
            <a:off x="7354449" y="2830750"/>
            <a:ext cx="4651957" cy="2388569"/>
          </a:xfrm>
          <a:prstGeom prst="chevron">
            <a:avLst>
              <a:gd name="adj" fmla="val 28826"/>
            </a:avLst>
          </a:prstGeom>
          <a:noFill/>
          <a:ln>
            <a:solidFill>
              <a:srgbClr val="7F7F7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A706A024-5A7D-494F-B216-125236924551}"/>
              </a:ext>
            </a:extLst>
          </p:cNvPr>
          <p:cNvSpPr txBox="1"/>
          <p:nvPr/>
        </p:nvSpPr>
        <p:spPr>
          <a:xfrm>
            <a:off x="8526775" y="2565935"/>
            <a:ext cx="2118747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7F7F7F"/>
                </a:solidFill>
              </a:rPr>
              <a:t>Phase post-examen</a:t>
            </a:r>
          </a:p>
        </p:txBody>
      </p:sp>
      <p:sp>
        <p:nvSpPr>
          <p:cNvPr id="66" name="Flèche : pentagone 65">
            <a:extLst>
              <a:ext uri="{FF2B5EF4-FFF2-40B4-BE49-F238E27FC236}">
                <a16:creationId xmlns:a16="http://schemas.microsoft.com/office/drawing/2014/main" id="{FD1B6490-1755-47BF-A02F-C1C3BFEABCB9}"/>
              </a:ext>
            </a:extLst>
          </p:cNvPr>
          <p:cNvSpPr/>
          <p:nvPr/>
        </p:nvSpPr>
        <p:spPr>
          <a:xfrm>
            <a:off x="1015217" y="4724019"/>
            <a:ext cx="2446595" cy="406109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indent="92075" algn="ctr"/>
            <a:r>
              <a:rPr lang="fr-FR" sz="900"/>
              <a:t>Conception des sujets par les enseignants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84D726-8697-4F39-8648-E575621FEBA6}"/>
              </a:ext>
            </a:extLst>
          </p:cNvPr>
          <p:cNvSpPr txBox="1"/>
          <p:nvPr/>
        </p:nvSpPr>
        <p:spPr>
          <a:xfrm>
            <a:off x="10089256" y="5925546"/>
            <a:ext cx="1318108" cy="261610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Scolarité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7717040D-CDC1-4F26-827C-23041C842174}"/>
              </a:ext>
            </a:extLst>
          </p:cNvPr>
          <p:cNvSpPr txBox="1"/>
          <p:nvPr/>
        </p:nvSpPr>
        <p:spPr>
          <a:xfrm>
            <a:off x="8676513" y="5925546"/>
            <a:ext cx="1317600" cy="261610"/>
          </a:xfrm>
          <a:prstGeom prst="homePlate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Composante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AC64CBD6-A2BF-4F30-97C5-4F85D9F5FEEC}"/>
              </a:ext>
            </a:extLst>
          </p:cNvPr>
          <p:cNvSpPr txBox="1"/>
          <p:nvPr/>
        </p:nvSpPr>
        <p:spPr>
          <a:xfrm>
            <a:off x="7263770" y="5925546"/>
            <a:ext cx="1317600" cy="26161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50" i="1">
                <a:solidFill>
                  <a:schemeClr val="bg1"/>
                </a:solidFill>
              </a:rPr>
              <a:t>Enseignants</a:t>
            </a:r>
          </a:p>
        </p:txBody>
      </p:sp>
      <p:sp>
        <p:nvSpPr>
          <p:cNvPr id="70" name="Flèche : chevron 69">
            <a:extLst>
              <a:ext uri="{FF2B5EF4-FFF2-40B4-BE49-F238E27FC236}">
                <a16:creationId xmlns:a16="http://schemas.microsoft.com/office/drawing/2014/main" id="{75AC5DA3-6091-47AB-8B2E-E3DADEABCB83}"/>
              </a:ext>
            </a:extLst>
          </p:cNvPr>
          <p:cNvSpPr/>
          <p:nvPr/>
        </p:nvSpPr>
        <p:spPr>
          <a:xfrm>
            <a:off x="6629926" y="2830750"/>
            <a:ext cx="1213897" cy="2388569"/>
          </a:xfrm>
          <a:prstGeom prst="chevron">
            <a:avLst>
              <a:gd name="adj" fmla="val 57633"/>
            </a:avLst>
          </a:prstGeom>
          <a:noFill/>
          <a:ln>
            <a:solidFill>
              <a:srgbClr val="59595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5DAAACF1-6722-4121-BB3B-F7C8B7AE396E}"/>
              </a:ext>
            </a:extLst>
          </p:cNvPr>
          <p:cNvSpPr txBox="1"/>
          <p:nvPr/>
        </p:nvSpPr>
        <p:spPr>
          <a:xfrm>
            <a:off x="6362313" y="2559843"/>
            <a:ext cx="108613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1200" b="1">
                <a:solidFill>
                  <a:srgbClr val="595959"/>
                </a:solidFill>
              </a:rPr>
              <a:t>Phase examen</a:t>
            </a:r>
          </a:p>
        </p:txBody>
      </p:sp>
      <p:sp>
        <p:nvSpPr>
          <p:cNvPr id="74" name="Flèche : chevron 73">
            <a:extLst>
              <a:ext uri="{FF2B5EF4-FFF2-40B4-BE49-F238E27FC236}">
                <a16:creationId xmlns:a16="http://schemas.microsoft.com/office/drawing/2014/main" id="{52F2323F-B345-42A0-BEDB-8FE6929E7A28}"/>
              </a:ext>
            </a:extLst>
          </p:cNvPr>
          <p:cNvSpPr/>
          <p:nvPr/>
        </p:nvSpPr>
        <p:spPr>
          <a:xfrm>
            <a:off x="3939779" y="2877644"/>
            <a:ext cx="1076314" cy="799824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Placement des épreuves</a:t>
            </a:r>
          </a:p>
        </p:txBody>
      </p:sp>
      <p:sp>
        <p:nvSpPr>
          <p:cNvPr id="75" name="Flèche : chevron 74">
            <a:extLst>
              <a:ext uri="{FF2B5EF4-FFF2-40B4-BE49-F238E27FC236}">
                <a16:creationId xmlns:a16="http://schemas.microsoft.com/office/drawing/2014/main" id="{8813B36D-6D7C-4E93-8928-AEA818ADBB10}"/>
              </a:ext>
            </a:extLst>
          </p:cNvPr>
          <p:cNvSpPr/>
          <p:nvPr/>
        </p:nvSpPr>
        <p:spPr>
          <a:xfrm>
            <a:off x="6330971" y="3743223"/>
            <a:ext cx="767853" cy="432000"/>
          </a:xfrm>
          <a:prstGeom prst="chevron">
            <a:avLst>
              <a:gd name="adj" fmla="val 25650"/>
            </a:avLst>
          </a:prstGeom>
          <a:solidFill>
            <a:srgbClr val="555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/>
            <a:r>
              <a:rPr lang="fr-FR" sz="800"/>
              <a:t>Mise sous enveloppe</a:t>
            </a:r>
          </a:p>
        </p:txBody>
      </p:sp>
      <p:sp>
        <p:nvSpPr>
          <p:cNvPr id="76" name="Triangle isocèle 75">
            <a:extLst>
              <a:ext uri="{FF2B5EF4-FFF2-40B4-BE49-F238E27FC236}">
                <a16:creationId xmlns:a16="http://schemas.microsoft.com/office/drawing/2014/main" id="{AFD390D4-54B8-4442-B47D-76FE30E6FC99}"/>
              </a:ext>
            </a:extLst>
          </p:cNvPr>
          <p:cNvSpPr/>
          <p:nvPr/>
        </p:nvSpPr>
        <p:spPr>
          <a:xfrm>
            <a:off x="4308220" y="4217885"/>
            <a:ext cx="216000" cy="21600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/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8B7B5EBA-B11B-4A63-A1F3-AA7699A6308E}"/>
              </a:ext>
            </a:extLst>
          </p:cNvPr>
          <p:cNvSpPr txBox="1"/>
          <p:nvPr/>
        </p:nvSpPr>
        <p:spPr>
          <a:xfrm>
            <a:off x="4308220" y="4424899"/>
            <a:ext cx="1185873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900">
                <a:solidFill>
                  <a:schemeClr val="accent5"/>
                </a:solidFill>
              </a:rPr>
              <a:t>Validation des formats des sujets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41D84AA-0356-4961-8650-20583BD359D3}"/>
              </a:ext>
            </a:extLst>
          </p:cNvPr>
          <p:cNvSpPr txBox="1"/>
          <p:nvPr/>
        </p:nvSpPr>
        <p:spPr>
          <a:xfrm>
            <a:off x="6220857" y="5925546"/>
            <a:ext cx="94777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fr-FR"/>
            </a:defPPr>
            <a:lvl1pPr algn="ctr">
              <a:defRPr sz="1100" i="1">
                <a:solidFill>
                  <a:schemeClr val="bg1"/>
                </a:solidFill>
              </a:defRPr>
            </a:lvl1pPr>
          </a:lstStyle>
          <a:p>
            <a:r>
              <a:rPr lang="fr-FR">
                <a:solidFill>
                  <a:schemeClr val="tx1">
                    <a:lumMod val="85000"/>
                    <a:lumOff val="15000"/>
                  </a:schemeClr>
                </a:solidFill>
              </a:rPr>
              <a:t>Légende : </a:t>
            </a:r>
          </a:p>
        </p:txBody>
      </p:sp>
      <p:sp>
        <p:nvSpPr>
          <p:cNvPr id="9" name="Losange 8">
            <a:extLst>
              <a:ext uri="{FF2B5EF4-FFF2-40B4-BE49-F238E27FC236}">
                <a16:creationId xmlns:a16="http://schemas.microsoft.com/office/drawing/2014/main" id="{25F825FF-4D92-4517-AA5F-0A5527898B08}"/>
              </a:ext>
            </a:extLst>
          </p:cNvPr>
          <p:cNvSpPr/>
          <p:nvPr/>
        </p:nvSpPr>
        <p:spPr>
          <a:xfrm>
            <a:off x="5138668" y="2230262"/>
            <a:ext cx="216000" cy="216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F1FFACE-FF0F-415C-8972-93CF478CA553}"/>
              </a:ext>
            </a:extLst>
          </p:cNvPr>
          <p:cNvSpPr txBox="1"/>
          <p:nvPr/>
        </p:nvSpPr>
        <p:spPr>
          <a:xfrm>
            <a:off x="5286576" y="2148791"/>
            <a:ext cx="2640629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900">
                <a:solidFill>
                  <a:schemeClr val="accent4"/>
                </a:solidFill>
              </a:rPr>
              <a:t>Annonce du planning examens 3-4 semaines avant le début de la 1ère épreuve</a:t>
            </a:r>
          </a:p>
        </p:txBody>
      </p:sp>
      <p:sp>
        <p:nvSpPr>
          <p:cNvPr id="45" name="Losange 44">
            <a:extLst>
              <a:ext uri="{FF2B5EF4-FFF2-40B4-BE49-F238E27FC236}">
                <a16:creationId xmlns:a16="http://schemas.microsoft.com/office/drawing/2014/main" id="{BF561190-98A7-4BC8-9FC3-7538942CC03E}"/>
              </a:ext>
            </a:extLst>
          </p:cNvPr>
          <p:cNvSpPr/>
          <p:nvPr/>
        </p:nvSpPr>
        <p:spPr>
          <a:xfrm>
            <a:off x="11299364" y="2230262"/>
            <a:ext cx="216000" cy="21600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E0F1580-0EAB-4491-9287-193F66C0ABD4}"/>
              </a:ext>
            </a:extLst>
          </p:cNvPr>
          <p:cNvSpPr txBox="1"/>
          <p:nvPr/>
        </p:nvSpPr>
        <p:spPr>
          <a:xfrm>
            <a:off x="10443494" y="2138207"/>
            <a:ext cx="99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/>
                </a:solidFill>
              </a:rPr>
              <a:t>Publication des résultats</a:t>
            </a:r>
          </a:p>
        </p:txBody>
      </p:sp>
      <p:sp>
        <p:nvSpPr>
          <p:cNvPr id="60" name="Losange 59">
            <a:extLst>
              <a:ext uri="{FF2B5EF4-FFF2-40B4-BE49-F238E27FC236}">
                <a16:creationId xmlns:a16="http://schemas.microsoft.com/office/drawing/2014/main" id="{726B7602-207D-40EF-A235-B0504B83B22B}"/>
              </a:ext>
            </a:extLst>
          </p:cNvPr>
          <p:cNvSpPr/>
          <p:nvPr/>
        </p:nvSpPr>
        <p:spPr>
          <a:xfrm>
            <a:off x="3571978" y="2230262"/>
            <a:ext cx="216000" cy="216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B5C0DAF7-7EF9-4FA6-941A-F450D43735B1}"/>
              </a:ext>
            </a:extLst>
          </p:cNvPr>
          <p:cNvSpPr txBox="1"/>
          <p:nvPr/>
        </p:nvSpPr>
        <p:spPr>
          <a:xfrm>
            <a:off x="3804073" y="2232918"/>
            <a:ext cx="7829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2"/>
                </a:solidFill>
              </a:rPr>
              <a:t>Fin des IP</a:t>
            </a:r>
          </a:p>
        </p:txBody>
      </p:sp>
      <p:cxnSp>
        <p:nvCxnSpPr>
          <p:cNvPr id="13" name="Connecteur : en angle 12">
            <a:extLst>
              <a:ext uri="{FF2B5EF4-FFF2-40B4-BE49-F238E27FC236}">
                <a16:creationId xmlns:a16="http://schemas.microsoft.com/office/drawing/2014/main" id="{C47768EB-A175-4E34-A920-DDCD53984822}"/>
              </a:ext>
            </a:extLst>
          </p:cNvPr>
          <p:cNvCxnSpPr>
            <a:cxnSpLocks/>
            <a:stCxn id="60" idx="2"/>
          </p:cNvCxnSpPr>
          <p:nvPr/>
        </p:nvCxnSpPr>
        <p:spPr>
          <a:xfrm rot="16200000" flipH="1">
            <a:off x="3477844" y="2648396"/>
            <a:ext cx="857754" cy="453486"/>
          </a:xfrm>
          <a:prstGeom prst="bentConnector3">
            <a:avLst>
              <a:gd name="adj1" fmla="val 100610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èche : chevron 43">
            <a:extLst>
              <a:ext uri="{FF2B5EF4-FFF2-40B4-BE49-F238E27FC236}">
                <a16:creationId xmlns:a16="http://schemas.microsoft.com/office/drawing/2014/main" id="{2205F5F8-8E69-4E69-9E49-9356D90EA70F}"/>
              </a:ext>
            </a:extLst>
          </p:cNvPr>
          <p:cNvSpPr/>
          <p:nvPr/>
        </p:nvSpPr>
        <p:spPr>
          <a:xfrm>
            <a:off x="4819994" y="2856478"/>
            <a:ext cx="2276654" cy="820990"/>
          </a:xfrm>
          <a:prstGeom prst="chevron">
            <a:avLst>
              <a:gd name="adj" fmla="val 26953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/>
              <a:t>Réservation des salles et assignation des surveillants</a:t>
            </a:r>
          </a:p>
        </p:txBody>
      </p:sp>
    </p:spTree>
    <p:extLst>
      <p:ext uri="{BB962C8B-B14F-4D97-AF65-F5344CB8AC3E}">
        <p14:creationId xmlns:p14="http://schemas.microsoft.com/office/powerpoint/2010/main" val="1571644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4">
            <a:extLst>
              <a:ext uri="{FF2B5EF4-FFF2-40B4-BE49-F238E27FC236}">
                <a16:creationId xmlns:a16="http://schemas.microsoft.com/office/drawing/2014/main" id="{44F5D7AF-C812-4E51-A2B7-5299BD87956C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/>
              <a:t>Modélisation du processus d’organisation des examens (1/3)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522994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Octobre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fr-FR" sz="1200"/>
                        <a:t>S41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S42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S43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378A6A8-3592-4F58-87AB-4CA2AF5AC7F1}"/>
              </a:ext>
            </a:extLst>
          </p:cNvPr>
          <p:cNvSpPr/>
          <p:nvPr/>
        </p:nvSpPr>
        <p:spPr>
          <a:xfrm>
            <a:off x="11722604" y="1676267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9A2DBD-CA54-4E99-80CD-B7DDD593CEB3}"/>
              </a:ext>
            </a:extLst>
          </p:cNvPr>
          <p:cNvSpPr txBox="1"/>
          <p:nvPr/>
        </p:nvSpPr>
        <p:spPr>
          <a:xfrm>
            <a:off x="10746507" y="6142315"/>
            <a:ext cx="140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Fin des Inscriptions Pédagogiques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9A89D2-0554-492D-A229-16C08DF8BD15}"/>
              </a:ext>
            </a:extLst>
          </p:cNvPr>
          <p:cNvSpPr/>
          <p:nvPr/>
        </p:nvSpPr>
        <p:spPr>
          <a:xfrm>
            <a:off x="11249891" y="2818333"/>
            <a:ext cx="397164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08868A-CC29-40A6-9E90-AD95BB7438F5}"/>
              </a:ext>
            </a:extLst>
          </p:cNvPr>
          <p:cNvSpPr txBox="1"/>
          <p:nvPr/>
        </p:nvSpPr>
        <p:spPr>
          <a:xfrm>
            <a:off x="10160001" y="2319771"/>
            <a:ext cx="170872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Maquettage épreuve par épreuve dans APOGEE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(2j)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53A906-7FBD-4242-A544-B0F2EC64F803}"/>
              </a:ext>
            </a:extLst>
          </p:cNvPr>
          <p:cNvSpPr/>
          <p:nvPr/>
        </p:nvSpPr>
        <p:spPr>
          <a:xfrm>
            <a:off x="2770909" y="2818333"/>
            <a:ext cx="8303493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Récupérations des données d’examens (MCC) et vérification des modifications par rapport à l’année précédente des MCC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7E3705C-14BC-4051-8F31-C3D32B9AAE87}"/>
              </a:ext>
            </a:extLst>
          </p:cNvPr>
          <p:cNvSpPr/>
          <p:nvPr/>
        </p:nvSpPr>
        <p:spPr>
          <a:xfrm>
            <a:off x="3611418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89AF7A7-0470-40CE-A643-85811294C739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1EB4C667-6C3F-4B57-B3BD-63EEC695FB1B}"/>
              </a:ext>
            </a:extLst>
          </p:cNvPr>
          <p:cNvSpPr/>
          <p:nvPr/>
        </p:nvSpPr>
        <p:spPr>
          <a:xfrm>
            <a:off x="8182214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A1F6EB29-A49A-4BC8-B0BF-A822B9FF1476}"/>
              </a:ext>
            </a:extLst>
          </p:cNvPr>
          <p:cNvSpPr/>
          <p:nvPr/>
        </p:nvSpPr>
        <p:spPr>
          <a:xfrm>
            <a:off x="10467612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23C646B-6D93-412E-8D43-96AA3BFE237E}"/>
              </a:ext>
            </a:extLst>
          </p:cNvPr>
          <p:cNvSpPr txBox="1"/>
          <p:nvPr/>
        </p:nvSpPr>
        <p:spPr>
          <a:xfrm>
            <a:off x="3394364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4BE1A9F-3A8F-4113-8A25-968F0F91CD7B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0BC3C82-09E7-4D74-8129-AC40860F4FC3}"/>
              </a:ext>
            </a:extLst>
          </p:cNvPr>
          <p:cNvSpPr txBox="1"/>
          <p:nvPr/>
        </p:nvSpPr>
        <p:spPr>
          <a:xfrm>
            <a:off x="7965160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7DB10E2-DDBE-4CB4-802D-76494927BFB2}"/>
              </a:ext>
            </a:extLst>
          </p:cNvPr>
          <p:cNvSpPr txBox="1"/>
          <p:nvPr/>
        </p:nvSpPr>
        <p:spPr>
          <a:xfrm>
            <a:off x="10250558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BED1065-42DB-4A17-A337-1D223FCB62E8}"/>
              </a:ext>
            </a:extLst>
          </p:cNvPr>
          <p:cNvSpPr/>
          <p:nvPr/>
        </p:nvSpPr>
        <p:spPr>
          <a:xfrm>
            <a:off x="4491970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962EDD4-7D36-4C8D-9B39-F65769073C85}"/>
              </a:ext>
            </a:extLst>
          </p:cNvPr>
          <p:cNvSpPr txBox="1"/>
          <p:nvPr/>
        </p:nvSpPr>
        <p:spPr>
          <a:xfrm>
            <a:off x="2627699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9D28A4-7A28-4C1A-A9E8-602ABD82E6E1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5A23CF-A18C-4BD7-999E-BCB822BF00F4}"/>
              </a:ext>
            </a:extLst>
          </p:cNvPr>
          <p:cNvSpPr/>
          <p:nvPr/>
        </p:nvSpPr>
        <p:spPr>
          <a:xfrm>
            <a:off x="9243512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BD108FA-7CFF-484B-9648-E00E6E365C83}"/>
              </a:ext>
            </a:extLst>
          </p:cNvPr>
          <p:cNvSpPr/>
          <p:nvPr/>
        </p:nvSpPr>
        <p:spPr>
          <a:xfrm>
            <a:off x="11460344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418DDD-6A21-4088-A017-21248600CAB5}"/>
              </a:ext>
            </a:extLst>
          </p:cNvPr>
          <p:cNvSpPr/>
          <p:nvPr/>
        </p:nvSpPr>
        <p:spPr>
          <a:xfrm>
            <a:off x="9564301" y="3895494"/>
            <a:ext cx="2130600" cy="7240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 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BCAF1A7D-AEE6-404B-B70A-A98ED4FAF11E}"/>
              </a:ext>
            </a:extLst>
          </p:cNvPr>
          <p:cNvCxnSpPr>
            <a:cxnSpLocks/>
          </p:cNvCxnSpPr>
          <p:nvPr/>
        </p:nvCxnSpPr>
        <p:spPr>
          <a:xfrm>
            <a:off x="11232996" y="2642976"/>
            <a:ext cx="227348" cy="87608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74A5A8C-0BE3-41F4-B120-2124CA62AFA4}"/>
              </a:ext>
            </a:extLst>
          </p:cNvPr>
          <p:cNvSpPr/>
          <p:nvPr/>
        </p:nvSpPr>
        <p:spPr>
          <a:xfrm>
            <a:off x="11630245" y="3912607"/>
            <a:ext cx="87443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9FAEB256-1E3D-4937-956C-83CE294C5A27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54C16AD-EA41-44F2-87DE-24306424C615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EF9DBB-8867-4C6F-B33E-67F51D2AF6D4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360436C-842D-4B09-AE17-AFC8B6B3D019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699A8B-4AF9-4170-9BEF-9CC07D5D8BAB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37BABAA6-FFC9-4FDC-82FB-41D2A0F6EE1B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76A07D9-993E-427B-BB4A-74003DA6095F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88A5380-5559-42AC-A255-DE45E51F1664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0FE10C14-71D7-44FC-9EC2-5AEDE5B3762F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C544EA2-7F95-44D1-8AB2-853152571308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</p:spTree>
    <p:extLst>
      <p:ext uri="{BB962C8B-B14F-4D97-AF65-F5344CB8AC3E}">
        <p14:creationId xmlns:p14="http://schemas.microsoft.com/office/powerpoint/2010/main" val="421494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516365"/>
              </p:ext>
            </p:extLst>
          </p:nvPr>
        </p:nvGraphicFramePr>
        <p:xfrm>
          <a:off x="323273" y="932876"/>
          <a:ext cx="11453095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39272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  <a:gridCol w="1144156">
                  <a:extLst>
                    <a:ext uri="{9D8B030D-6E8A-4147-A177-3AD203B41FA5}">
                      <a16:colId xmlns:a16="http://schemas.microsoft.com/office/drawing/2014/main" val="2740748904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14416394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2046767690"/>
                    </a:ext>
                  </a:extLst>
                </a:gridCol>
                <a:gridCol w="1144155">
                  <a:extLst>
                    <a:ext uri="{9D8B030D-6E8A-4147-A177-3AD203B41FA5}">
                      <a16:colId xmlns:a16="http://schemas.microsoft.com/office/drawing/2014/main" val="1329608525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S44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S45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S46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S47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EDB0AE4-367B-4A58-BE50-C3B08182613F}"/>
              </a:ext>
            </a:extLst>
          </p:cNvPr>
          <p:cNvSpPr/>
          <p:nvPr/>
        </p:nvSpPr>
        <p:spPr>
          <a:xfrm>
            <a:off x="2692398" y="2753814"/>
            <a:ext cx="3466572" cy="115801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spcAft>
                <a:spcPts val="300"/>
              </a:spcAft>
            </a:pPr>
            <a:r>
              <a:rPr lang="fr-FR" sz="900" b="1">
                <a:solidFill>
                  <a:schemeClr val="tx2">
                    <a:lumMod val="60000"/>
                    <a:lumOff val="40000"/>
                  </a:schemeClr>
                </a:solidFill>
              </a:rPr>
              <a:t>Préparation du calendrier d’examens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Placement de l’examen à l’aide de son code épreuve dans l’agenda APOGEE en respectant les MCC puis test d’incompatibilité manuel pour chaque épreuve</a:t>
            </a:r>
          </a:p>
          <a:p>
            <a:pPr algn="ctr">
              <a:spcAft>
                <a:spcPts val="3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Extraction du nombre d’étudiants par épreuve par créneau horaire et placement des examens dans les salles d’examens </a:t>
            </a: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(6j))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FB8B1-BC6D-4156-916E-A647C24C9840}"/>
              </a:ext>
            </a:extLst>
          </p:cNvPr>
          <p:cNvSpPr/>
          <p:nvPr/>
        </p:nvSpPr>
        <p:spPr>
          <a:xfrm>
            <a:off x="7213600" y="1768631"/>
            <a:ext cx="4509004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D4F62F-1FF7-4463-AB32-B74A3C28FD53}"/>
              </a:ext>
            </a:extLst>
          </p:cNvPr>
          <p:cNvSpPr/>
          <p:nvPr/>
        </p:nvSpPr>
        <p:spPr>
          <a:xfrm>
            <a:off x="5985038" y="1964970"/>
            <a:ext cx="1108364" cy="581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Date limite transmission sujets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A0F2413-5F21-48C2-BC5E-8A9D7126BE47}"/>
              </a:ext>
            </a:extLst>
          </p:cNvPr>
          <p:cNvSpPr/>
          <p:nvPr/>
        </p:nvSpPr>
        <p:spPr>
          <a:xfrm>
            <a:off x="6943836" y="2125296"/>
            <a:ext cx="216000" cy="216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1F2E45-AC98-44A6-971D-7408D334B13B}"/>
              </a:ext>
            </a:extLst>
          </p:cNvPr>
          <p:cNvSpPr/>
          <p:nvPr/>
        </p:nvSpPr>
        <p:spPr>
          <a:xfrm>
            <a:off x="2692397" y="5099402"/>
            <a:ext cx="3726875" cy="97457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accent3">
                    <a:lumMod val="75000"/>
                  </a:schemeClr>
                </a:solidFill>
              </a:rPr>
              <a:t>Récupération et préparation des sujets d’examens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28BD2B-7E50-429B-9626-0C46BFD0A10E}"/>
              </a:ext>
            </a:extLst>
          </p:cNvPr>
          <p:cNvSpPr/>
          <p:nvPr/>
        </p:nvSpPr>
        <p:spPr>
          <a:xfrm>
            <a:off x="6547165" y="5099402"/>
            <a:ext cx="1690380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Validation du calendrier</a:t>
            </a:r>
          </a:p>
          <a:p>
            <a:pPr algn="ctr"/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Identification et transmission des enseignants surveillants</a:t>
            </a:r>
          </a:p>
          <a:p>
            <a:pPr algn="ctr"/>
            <a:r>
              <a:rPr lang="fr-FR" sz="400">
                <a:solidFill>
                  <a:schemeClr val="bg1"/>
                </a:solidFill>
              </a:rPr>
              <a:t>w</a:t>
            </a:r>
            <a:endParaRPr lang="fr-FR" sz="900">
              <a:solidFill>
                <a:schemeClr val="bg1"/>
              </a:solidFill>
            </a:endParaRPr>
          </a:p>
          <a:p>
            <a:pPr algn="ctr"/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jours)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E11F6E-5FE7-4E95-9734-334F7C8A891F}"/>
              </a:ext>
            </a:extLst>
          </p:cNvPr>
          <p:cNvSpPr/>
          <p:nvPr/>
        </p:nvSpPr>
        <p:spPr>
          <a:xfrm>
            <a:off x="2692398" y="3949475"/>
            <a:ext cx="2184402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Vérification des Inscriptions Pédagogiques des ESH, des aménagements à prévoir, etc.</a:t>
            </a:r>
          </a:p>
          <a:p>
            <a:pPr algn="ctr"/>
            <a:b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(2 semaines)</a:t>
            </a: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E53CB2-B135-4318-B525-58265EDA7168}"/>
              </a:ext>
            </a:extLst>
          </p:cNvPr>
          <p:cNvSpPr/>
          <p:nvPr/>
        </p:nvSpPr>
        <p:spPr>
          <a:xfrm>
            <a:off x="5803863" y="3925584"/>
            <a:ext cx="1248564" cy="357340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Envoi du calendrier aux composantes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D6746D2-88C2-468B-9C50-6112D4F11289}"/>
              </a:ext>
            </a:extLst>
          </p:cNvPr>
          <p:cNvSpPr/>
          <p:nvPr/>
        </p:nvSpPr>
        <p:spPr>
          <a:xfrm>
            <a:off x="6325526" y="3262361"/>
            <a:ext cx="216000" cy="216000"/>
          </a:xfrm>
          <a:prstGeom prst="ellipse">
            <a:avLst/>
          </a:prstGeom>
          <a:solidFill>
            <a:srgbClr val="242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F7D057-4E0C-461F-ADD3-CF3815479F06}"/>
              </a:ext>
            </a:extLst>
          </p:cNvPr>
          <p:cNvSpPr/>
          <p:nvPr/>
        </p:nvSpPr>
        <p:spPr>
          <a:xfrm>
            <a:off x="7237456" y="2819687"/>
            <a:ext cx="2178476" cy="1080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Intégration des modifications de calendrier et édition du calendrier final</a:t>
            </a:r>
          </a:p>
          <a:p>
            <a:pPr algn="ctr">
              <a:spcAft>
                <a:spcPts val="600"/>
              </a:spcAft>
            </a:pPr>
            <a:endParaRPr lang="fr-FR" sz="5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spcAft>
                <a:spcPts val="600"/>
              </a:spcAft>
            </a:pP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(5 jours)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50A392-5764-4279-BCC5-0390650C001B}"/>
              </a:ext>
            </a:extLst>
          </p:cNvPr>
          <p:cNvSpPr/>
          <p:nvPr/>
        </p:nvSpPr>
        <p:spPr>
          <a:xfrm>
            <a:off x="9499603" y="3968080"/>
            <a:ext cx="1746670" cy="97457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Récupération des épreuves à organiser par ESH, création de la convocation particulière (aménagements, salles, matériel, heures)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(4j)</a:t>
            </a: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071C3E-D942-495B-8802-1DD2B0F6C74C}"/>
              </a:ext>
            </a:extLst>
          </p:cNvPr>
          <p:cNvSpPr/>
          <p:nvPr/>
        </p:nvSpPr>
        <p:spPr>
          <a:xfrm>
            <a:off x="11108356" y="3542616"/>
            <a:ext cx="560485" cy="353485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rgbClr val="7030A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F6D432E-A08C-4ACB-8D30-B8F084C4FAF2}"/>
              </a:ext>
            </a:extLst>
          </p:cNvPr>
          <p:cNvSpPr/>
          <p:nvPr/>
        </p:nvSpPr>
        <p:spPr>
          <a:xfrm>
            <a:off x="10967772" y="2886363"/>
            <a:ext cx="1248564" cy="542638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rgbClr val="7030A0"/>
                </a:solidFill>
              </a:rPr>
              <a:t>Saisie des noms des enseignants surveillants dans APOGEE </a:t>
            </a:r>
            <a:r>
              <a:rPr lang="fr-FR" sz="900" i="1">
                <a:solidFill>
                  <a:srgbClr val="7030A0"/>
                </a:solidFill>
              </a:rPr>
              <a:t>(2j)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AD4B338D-6000-483C-9EA6-831720011AF8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11425382" y="3429001"/>
            <a:ext cx="166672" cy="25630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DBB4CCCA-BBBC-4A04-8D1A-8F92ECADBA9D}"/>
              </a:ext>
            </a:extLst>
          </p:cNvPr>
          <p:cNvSpPr/>
          <p:nvPr/>
        </p:nvSpPr>
        <p:spPr>
          <a:xfrm>
            <a:off x="11353800" y="4589165"/>
            <a:ext cx="315041" cy="35348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fr-FR" sz="9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3CA6DE6-6C0F-49A4-B454-B80458B51CE7}"/>
              </a:ext>
            </a:extLst>
          </p:cNvPr>
          <p:cNvSpPr/>
          <p:nvPr/>
        </p:nvSpPr>
        <p:spPr>
          <a:xfrm>
            <a:off x="11246272" y="4218089"/>
            <a:ext cx="970063" cy="353485"/>
          </a:xfrm>
          <a:prstGeom prst="rect">
            <a:avLst/>
          </a:prstGeom>
          <a:noFill/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fr-FR" sz="900">
                <a:solidFill>
                  <a:schemeClr val="tx2">
                    <a:lumMod val="60000"/>
                    <a:lumOff val="40000"/>
                  </a:schemeClr>
                </a:solidFill>
              </a:rPr>
              <a:t>Réservation des salles </a:t>
            </a:r>
            <a:r>
              <a:rPr lang="fr-FR" sz="900" i="1">
                <a:solidFill>
                  <a:schemeClr val="tx2">
                    <a:lumMod val="60000"/>
                    <a:lumOff val="40000"/>
                  </a:schemeClr>
                </a:solidFill>
              </a:rPr>
              <a:t>(1j)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D67B0603-6805-46F2-B440-3B95ABECC4A8}"/>
              </a:ext>
            </a:extLst>
          </p:cNvPr>
          <p:cNvCxnSpPr>
            <a:cxnSpLocks/>
            <a:stCxn id="16" idx="4"/>
            <a:endCxn id="15" idx="0"/>
          </p:cNvCxnSpPr>
          <p:nvPr/>
        </p:nvCxnSpPr>
        <p:spPr>
          <a:xfrm flipH="1">
            <a:off x="6428145" y="3478361"/>
            <a:ext cx="5381" cy="44722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C6B389C-207D-40CF-A616-A94D713B3B27}"/>
              </a:ext>
            </a:extLst>
          </p:cNvPr>
          <p:cNvSpPr/>
          <p:nvPr/>
        </p:nvSpPr>
        <p:spPr>
          <a:xfrm>
            <a:off x="2631180" y="3975224"/>
            <a:ext cx="113165" cy="937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51117903-EDB2-42EA-9D2F-056814AE6732}"/>
              </a:ext>
            </a:extLst>
          </p:cNvPr>
          <p:cNvCxnSpPr>
            <a:cxnSpLocks/>
          </p:cNvCxnSpPr>
          <p:nvPr/>
        </p:nvCxnSpPr>
        <p:spPr>
          <a:xfrm flipH="1">
            <a:off x="11472597" y="4571574"/>
            <a:ext cx="332891" cy="201536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Ellipse 38">
            <a:extLst>
              <a:ext uri="{FF2B5EF4-FFF2-40B4-BE49-F238E27FC236}">
                <a16:creationId xmlns:a16="http://schemas.microsoft.com/office/drawing/2014/main" id="{13BF498F-B0AD-4A2A-8636-EA1FD505EA9D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E2FE515F-93AA-43AF-A03E-9DB93CA03214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3BE9A06-831A-45EF-8BF0-07120C61DD12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3242663-8BB1-49D5-9A71-BF53870D483C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E726819-6FA9-47A8-A81A-6915C54B703E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54671EA-A2A4-41B4-8028-A7A96FA9016D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FAE6ABD-E0E6-4E06-BE96-4D5AD3BFB7E3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0575764-DAAC-4F01-816E-722A22CA7052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1F39FE2-55FC-4695-B858-1ED236453CD5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CFABE294-DD7C-4D18-99F0-77AF8E288CD6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06A6D32-C1EA-404A-A95A-759A771A0DE6}"/>
              </a:ext>
            </a:extLst>
          </p:cNvPr>
          <p:cNvSpPr/>
          <p:nvPr/>
        </p:nvSpPr>
        <p:spPr>
          <a:xfrm>
            <a:off x="5896816" y="4689020"/>
            <a:ext cx="324000" cy="324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3BE6DF8E-6A24-4DAF-8B11-EE6EAB3A2D0E}"/>
              </a:ext>
            </a:extLst>
          </p:cNvPr>
          <p:cNvSpPr txBox="1"/>
          <p:nvPr/>
        </p:nvSpPr>
        <p:spPr>
          <a:xfrm>
            <a:off x="5679762" y="4735816"/>
            <a:ext cx="7581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accent4">
                    <a:lumMod val="75000"/>
                  </a:schemeClr>
                </a:solidFill>
              </a:rPr>
              <a:t>CHPE</a:t>
            </a:r>
            <a:endParaRPr lang="fr-FR" sz="120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A36A3625-35CC-4551-B1E2-82EF5B835013}"/>
              </a:ext>
            </a:extLst>
          </p:cNvPr>
          <p:cNvSpPr txBox="1"/>
          <p:nvPr/>
        </p:nvSpPr>
        <p:spPr>
          <a:xfrm>
            <a:off x="5029384" y="4474816"/>
            <a:ext cx="24677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>
                <a:solidFill>
                  <a:schemeClr val="accent4">
                    <a:lumMod val="75000"/>
                  </a:schemeClr>
                </a:solidFill>
              </a:rPr>
              <a:t>Saisie manuelle des aménagements </a:t>
            </a:r>
            <a:r>
              <a:rPr lang="fr-FR" sz="900" i="1">
                <a:solidFill>
                  <a:schemeClr val="accent4">
                    <a:lumMod val="75000"/>
                  </a:schemeClr>
                </a:solidFill>
              </a:rPr>
              <a:t>(1j)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16EE2F9-BB49-4D79-A437-90A4DCE630D0}"/>
              </a:ext>
            </a:extLst>
          </p:cNvPr>
          <p:cNvSpPr/>
          <p:nvPr/>
        </p:nvSpPr>
        <p:spPr>
          <a:xfrm>
            <a:off x="6959733" y="4712521"/>
            <a:ext cx="217179" cy="27699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Titre 4">
            <a:extLst>
              <a:ext uri="{FF2B5EF4-FFF2-40B4-BE49-F238E27FC236}">
                <a16:creationId xmlns:a16="http://schemas.microsoft.com/office/drawing/2014/main" id="{69DF20F1-BD0C-4518-B9D5-CB3703E68C5D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/>
              <a:t>Modélisation du processus d’organisation des examens (2/3)</a:t>
            </a:r>
          </a:p>
        </p:txBody>
      </p:sp>
    </p:spTree>
    <p:extLst>
      <p:ext uri="{BB962C8B-B14F-4D97-AF65-F5344CB8AC3E}">
        <p14:creationId xmlns:p14="http://schemas.microsoft.com/office/powerpoint/2010/main" val="4068427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7FEB5D-93BA-40E3-B3C8-46B47C6B26B7}"/>
              </a:ext>
            </a:extLst>
          </p:cNvPr>
          <p:cNvSpPr/>
          <p:nvPr/>
        </p:nvSpPr>
        <p:spPr>
          <a:xfrm>
            <a:off x="332509" y="6317673"/>
            <a:ext cx="11610109" cy="108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DFCDF3FC-78E9-4FEA-AA3F-F6176321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349576"/>
              </p:ext>
            </p:extLst>
          </p:nvPr>
        </p:nvGraphicFramePr>
        <p:xfrm>
          <a:off x="323271" y="932876"/>
          <a:ext cx="11460742" cy="52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29">
                  <a:extLst>
                    <a:ext uri="{9D8B030D-6E8A-4147-A177-3AD203B41FA5}">
                      <a16:colId xmlns:a16="http://schemas.microsoft.com/office/drawing/2014/main" val="2459873573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11270305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132723589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337421280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2541498015"/>
                    </a:ext>
                  </a:extLst>
                </a:gridCol>
                <a:gridCol w="2295922">
                  <a:extLst>
                    <a:ext uri="{9D8B030D-6E8A-4147-A177-3AD203B41FA5}">
                      <a16:colId xmlns:a16="http://schemas.microsoft.com/office/drawing/2014/main" val="579706866"/>
                    </a:ext>
                  </a:extLst>
                </a:gridCol>
              </a:tblGrid>
              <a:tr h="434109"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Novembre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tx1"/>
                          </a:solidFill>
                        </a:rPr>
                        <a:t>Décembre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006512"/>
                  </a:ext>
                </a:extLst>
              </a:tr>
              <a:tr h="31249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S48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S49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S50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S51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175431"/>
                  </a:ext>
                </a:extLst>
              </a:tr>
              <a:tr h="1115710">
                <a:tc rowSpan="3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Relai Scolarité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Sujet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856705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Calendrier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771180"/>
                  </a:ext>
                </a:extLst>
              </a:tr>
              <a:tr h="111571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/>
                        <a:t>Pôle ESH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43985"/>
                  </a:ext>
                </a:extLst>
              </a:tr>
              <a:tr h="1115710"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Faculté</a:t>
                      </a:r>
                    </a:p>
                  </a:txBody>
                  <a:tcPr anchor="ctr">
                    <a:lnR w="12700" cmpd="sng">
                      <a:noFill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fr-FR" sz="1400"/>
                        <a:t>Composante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75092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5F431B7-7803-4574-9227-1A1F8EFF1417}"/>
              </a:ext>
            </a:extLst>
          </p:cNvPr>
          <p:cNvSpPr/>
          <p:nvPr/>
        </p:nvSpPr>
        <p:spPr>
          <a:xfrm>
            <a:off x="10660105" y="1734381"/>
            <a:ext cx="53764" cy="446604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C4584BE-7C25-4745-8D3C-D6F1C85A3440}"/>
              </a:ext>
            </a:extLst>
          </p:cNvPr>
          <p:cNvSpPr txBox="1"/>
          <p:nvPr/>
        </p:nvSpPr>
        <p:spPr>
          <a:xfrm>
            <a:off x="10642132" y="5831212"/>
            <a:ext cx="1467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Début des examens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2658DD-16E8-4EDF-AB5F-BF52F74161E4}"/>
              </a:ext>
            </a:extLst>
          </p:cNvPr>
          <p:cNvSpPr/>
          <p:nvPr/>
        </p:nvSpPr>
        <p:spPr>
          <a:xfrm>
            <a:off x="6059738" y="2899095"/>
            <a:ext cx="53765" cy="330133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46898B-810B-4F5D-A9FE-E57AA1AA082B}"/>
              </a:ext>
            </a:extLst>
          </p:cNvPr>
          <p:cNvSpPr txBox="1"/>
          <p:nvPr/>
        </p:nvSpPr>
        <p:spPr>
          <a:xfrm>
            <a:off x="6026016" y="5754267"/>
            <a:ext cx="3040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bg2">
                    <a:lumMod val="60000"/>
                    <a:lumOff val="40000"/>
                  </a:schemeClr>
                </a:solidFill>
              </a:rPr>
              <a:t>Mise à disposition des convocations via l’ENT, et voie postale et mail pour les ESH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84585B-7701-4CF9-8930-632E45110965}"/>
              </a:ext>
            </a:extLst>
          </p:cNvPr>
          <p:cNvSpPr/>
          <p:nvPr/>
        </p:nvSpPr>
        <p:spPr>
          <a:xfrm>
            <a:off x="2686051" y="1777868"/>
            <a:ext cx="4324385" cy="974570"/>
          </a:xfrm>
          <a:prstGeom prst="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Collecte, validation et impression des sujets </a:t>
            </a:r>
            <a:br>
              <a:rPr lang="fr-FR" sz="900">
                <a:solidFill>
                  <a:srgbClr val="7030A0"/>
                </a:solidFill>
              </a:rPr>
            </a:br>
            <a:r>
              <a:rPr lang="fr-FR" sz="900">
                <a:solidFill>
                  <a:srgbClr val="7030A0"/>
                </a:solidFill>
              </a:rPr>
              <a:t>(y compris les sujets ESH)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658C2E7-8EB8-4740-82C7-B8B9E3ECC39E}"/>
              </a:ext>
            </a:extLst>
          </p:cNvPr>
          <p:cNvSpPr/>
          <p:nvPr/>
        </p:nvSpPr>
        <p:spPr>
          <a:xfrm>
            <a:off x="7239984" y="1803980"/>
            <a:ext cx="1137725" cy="2037683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sujets, listes d’émargements et procès-verbaux d’épreuves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BF8A0D-DD84-4799-BD0F-B4A91F7993F4}"/>
              </a:ext>
            </a:extLst>
          </p:cNvPr>
          <p:cNvSpPr/>
          <p:nvPr/>
        </p:nvSpPr>
        <p:spPr>
          <a:xfrm>
            <a:off x="7239984" y="3934210"/>
            <a:ext cx="1137725" cy="111543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Mise sous pli des sujets et listes d’émargements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(3 jours)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98FDCD7-5501-4780-BD33-C8AE60FC5F4D}"/>
              </a:ext>
            </a:extLst>
          </p:cNvPr>
          <p:cNvSpPr/>
          <p:nvPr/>
        </p:nvSpPr>
        <p:spPr>
          <a:xfrm>
            <a:off x="6157496" y="2867092"/>
            <a:ext cx="1007574" cy="2182556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Préparation des listes d’affichage par 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D32C7B1-3EDB-431D-A7CD-3249A4D47923}"/>
              </a:ext>
            </a:extLst>
          </p:cNvPr>
          <p:cNvSpPr/>
          <p:nvPr/>
        </p:nvSpPr>
        <p:spPr>
          <a:xfrm>
            <a:off x="2686051" y="2867093"/>
            <a:ext cx="3058969" cy="97457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 dirty="0">
                <a:solidFill>
                  <a:srgbClr val="7030A0"/>
                </a:solidFill>
              </a:rPr>
              <a:t>Ajout des surveillants manquants et convocation des surveillants</a:t>
            </a:r>
          </a:p>
          <a:p>
            <a:pPr algn="ctr"/>
            <a:r>
              <a:rPr lang="fr-FR" sz="500" dirty="0">
                <a:solidFill>
                  <a:schemeClr val="bg1"/>
                </a:solidFill>
              </a:rPr>
              <a:t>w</a:t>
            </a:r>
            <a:endParaRPr lang="fr-FR" sz="900" dirty="0">
              <a:solidFill>
                <a:schemeClr val="bg1"/>
              </a:solidFill>
            </a:endParaRPr>
          </a:p>
          <a:p>
            <a:pPr algn="ctr"/>
            <a:r>
              <a:rPr lang="fr-FR" sz="900" i="1" dirty="0">
                <a:solidFill>
                  <a:srgbClr val="7030A0"/>
                </a:solidFill>
              </a:rPr>
              <a:t>(5 jours)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CDB9F0-995D-48E8-8B24-B59F954BC73D}"/>
              </a:ext>
            </a:extLst>
          </p:cNvPr>
          <p:cNvSpPr/>
          <p:nvPr/>
        </p:nvSpPr>
        <p:spPr>
          <a:xfrm>
            <a:off x="2648540" y="3933648"/>
            <a:ext cx="1837735" cy="1116000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>
                <a:solidFill>
                  <a:srgbClr val="7030A0"/>
                </a:solidFill>
              </a:rPr>
              <a:t>Préparation des fiches d’accompagnement :</a:t>
            </a:r>
            <a:endParaRPr lang="fr-FR" sz="900">
              <a:solidFill>
                <a:srgbClr val="7030A0"/>
              </a:solidFill>
            </a:endParaRP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900">
                <a:solidFill>
                  <a:srgbClr val="7030A0"/>
                </a:solidFill>
              </a:rPr>
              <a:t>Saisie des informations nécessaires à l’organisation des examens par journée et demi-journée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97E55E8-7BF0-4B7E-A208-2DF2E91353B3}"/>
              </a:ext>
            </a:extLst>
          </p:cNvPr>
          <p:cNvSpPr/>
          <p:nvPr/>
        </p:nvSpPr>
        <p:spPr>
          <a:xfrm>
            <a:off x="4540038" y="3930206"/>
            <a:ext cx="1476952" cy="1119442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>
                <a:solidFill>
                  <a:srgbClr val="7030A0"/>
                </a:solidFill>
              </a:rPr>
              <a:t>Identification des surveillants des épreuves ESH</a:t>
            </a:r>
          </a:p>
          <a:p>
            <a:pPr algn="ctr"/>
            <a:endParaRPr lang="fr-FR" sz="800">
              <a:solidFill>
                <a:srgbClr val="7030A0"/>
              </a:solidFill>
            </a:endParaRPr>
          </a:p>
          <a:p>
            <a:pPr algn="ctr"/>
            <a:r>
              <a:rPr lang="fr-FR" sz="800" i="1">
                <a:solidFill>
                  <a:srgbClr val="7030A0"/>
                </a:solidFill>
              </a:rPr>
              <a:t>( 5 jours)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F13F9F-A9E0-4886-9743-937D954AC8EF}"/>
              </a:ext>
            </a:extLst>
          </p:cNvPr>
          <p:cNvSpPr/>
          <p:nvPr/>
        </p:nvSpPr>
        <p:spPr>
          <a:xfrm>
            <a:off x="9563942" y="2999362"/>
            <a:ext cx="1007573" cy="2121418"/>
          </a:xfrm>
          <a:prstGeom prst="rect">
            <a:avLst/>
          </a:prstGeom>
          <a:noFill/>
          <a:ln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>
                <a:solidFill>
                  <a:srgbClr val="7030A0"/>
                </a:solidFill>
              </a:rPr>
              <a:t>Affichage des listes d’affichage devant chaque salle d’épreuve</a:t>
            </a:r>
          </a:p>
          <a:p>
            <a:pPr algn="ctr"/>
            <a:endParaRPr lang="fr-FR" sz="900">
              <a:solidFill>
                <a:srgbClr val="7030A0"/>
              </a:solidFill>
            </a:endParaRPr>
          </a:p>
          <a:p>
            <a:pPr algn="ctr"/>
            <a:r>
              <a:rPr lang="fr-FR" sz="9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60A1B323-23E5-4840-96AF-1FFC4002C371}"/>
              </a:ext>
            </a:extLst>
          </p:cNvPr>
          <p:cNvSpPr txBox="1"/>
          <p:nvPr/>
        </p:nvSpPr>
        <p:spPr>
          <a:xfrm>
            <a:off x="3980772" y="4860963"/>
            <a:ext cx="662709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800" i="1">
                <a:solidFill>
                  <a:srgbClr val="7030A0"/>
                </a:solidFill>
              </a:rPr>
              <a:t>(2 jours)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F4D5003-940F-471B-8BBA-1023B79921CE}"/>
              </a:ext>
            </a:extLst>
          </p:cNvPr>
          <p:cNvSpPr/>
          <p:nvPr/>
        </p:nvSpPr>
        <p:spPr>
          <a:xfrm>
            <a:off x="332509" y="6273400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E8AC15C8-9CF9-42D0-A46D-76010F59191F}"/>
              </a:ext>
            </a:extLst>
          </p:cNvPr>
          <p:cNvSpPr txBox="1"/>
          <p:nvPr/>
        </p:nvSpPr>
        <p:spPr>
          <a:xfrm>
            <a:off x="512509" y="6255678"/>
            <a:ext cx="9162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Evènement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5BFA4FD-B0A4-4883-AAB6-2F1FEA2ECAD5}"/>
              </a:ext>
            </a:extLst>
          </p:cNvPr>
          <p:cNvSpPr/>
          <p:nvPr/>
        </p:nvSpPr>
        <p:spPr>
          <a:xfrm>
            <a:off x="338861" y="6545223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E117771-6DFE-4DA5-815B-8EE58BC8AA93}"/>
              </a:ext>
            </a:extLst>
          </p:cNvPr>
          <p:cNvSpPr txBox="1"/>
          <p:nvPr/>
        </p:nvSpPr>
        <p:spPr>
          <a:xfrm>
            <a:off x="512508" y="6527501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avec durée déterminée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6A7EB41-3B48-4093-8312-E413A1D6D6A3}"/>
              </a:ext>
            </a:extLst>
          </p:cNvPr>
          <p:cNvSpPr/>
          <p:nvPr/>
        </p:nvSpPr>
        <p:spPr>
          <a:xfrm>
            <a:off x="2203132" y="6273400"/>
            <a:ext cx="180000" cy="18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9494CAF-D8EF-4C93-8CE7-D67C8051E4D9}"/>
              </a:ext>
            </a:extLst>
          </p:cNvPr>
          <p:cNvSpPr txBox="1"/>
          <p:nvPr/>
        </p:nvSpPr>
        <p:spPr>
          <a:xfrm>
            <a:off x="2376779" y="6255678"/>
            <a:ext cx="21151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1">
                    <a:lumMod val="75000"/>
                    <a:lumOff val="25000"/>
                  </a:schemeClr>
                </a:solidFill>
              </a:rPr>
              <a:t>Tâche réalisée au fil de l’eau 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349F591-1AB9-44A4-AEEA-3611F11A7580}"/>
              </a:ext>
            </a:extLst>
          </p:cNvPr>
          <p:cNvSpPr txBox="1"/>
          <p:nvPr/>
        </p:nvSpPr>
        <p:spPr>
          <a:xfrm>
            <a:off x="4067141" y="6255678"/>
            <a:ext cx="2199455" cy="21544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tx2">
                    <a:lumMod val="60000"/>
                    <a:lumOff val="40000"/>
                  </a:schemeClr>
                </a:solidFill>
              </a:rPr>
              <a:t>Tâche nécessaire à la convocation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C4DA080-1355-4FE8-BC3D-D9B7C9FB7450}"/>
              </a:ext>
            </a:extLst>
          </p:cNvPr>
          <p:cNvSpPr txBox="1"/>
          <p:nvPr/>
        </p:nvSpPr>
        <p:spPr>
          <a:xfrm>
            <a:off x="4067141" y="6527501"/>
            <a:ext cx="2199455" cy="21544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rgbClr val="7030A0"/>
                </a:solidFill>
              </a:rPr>
              <a:t>Tâche nécessaire à la tenue de l’examen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3E0E2E5-CAE6-4D69-B2C0-7C270485C4DA}"/>
              </a:ext>
            </a:extLst>
          </p:cNvPr>
          <p:cNvSpPr txBox="1"/>
          <p:nvPr/>
        </p:nvSpPr>
        <p:spPr>
          <a:xfrm>
            <a:off x="6415395" y="6255678"/>
            <a:ext cx="1940631" cy="21544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4">
                    <a:lumMod val="75000"/>
                  </a:schemeClr>
                </a:solidFill>
              </a:rPr>
              <a:t>Tâche liée au BVEH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C4740060-671D-48E3-BB3D-39DC5E73FA30}"/>
              </a:ext>
            </a:extLst>
          </p:cNvPr>
          <p:cNvSpPr txBox="1"/>
          <p:nvPr/>
        </p:nvSpPr>
        <p:spPr>
          <a:xfrm>
            <a:off x="6415395" y="6527501"/>
            <a:ext cx="1940631" cy="215444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800">
                <a:solidFill>
                  <a:schemeClr val="accent3">
                    <a:lumMod val="75000"/>
                  </a:schemeClr>
                </a:solidFill>
              </a:rPr>
              <a:t>Tâche liée à la gestion des sujets</a:t>
            </a:r>
          </a:p>
        </p:txBody>
      </p:sp>
      <p:sp>
        <p:nvSpPr>
          <p:cNvPr id="29" name="Titre 4">
            <a:extLst>
              <a:ext uri="{FF2B5EF4-FFF2-40B4-BE49-F238E27FC236}">
                <a16:creationId xmlns:a16="http://schemas.microsoft.com/office/drawing/2014/main" id="{3C065A0E-6E2C-46F1-A49B-BC9712D30E88}"/>
              </a:ext>
            </a:extLst>
          </p:cNvPr>
          <p:cNvSpPr txBox="1">
            <a:spLocks/>
          </p:cNvSpPr>
          <p:nvPr/>
        </p:nvSpPr>
        <p:spPr bwMode="auto">
          <a:xfrm>
            <a:off x="1686949" y="124345"/>
            <a:ext cx="10643596" cy="719988"/>
          </a:xfrm>
          <a:prstGeom prst="rect">
            <a:avLst/>
          </a:prstGeom>
        </p:spPr>
        <p:txBody>
          <a:bodyPr vert="horz" lIns="0" tIns="60960" rIns="121920" bIns="60960" rtlCol="0" anchor="ctr">
            <a:noAutofit/>
          </a:bodyPr>
          <a:lstStyle>
            <a:lvl1pPr marL="1428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2500" b="1" kern="1200">
                <a:solidFill>
                  <a:schemeClr val="tx1"/>
                </a:solidFill>
                <a:latin typeface="Marianne" panose="02000000000000000000" pitchFamily="2" charset="0"/>
                <a:ea typeface="+mj-ea"/>
                <a:cs typeface="+mj-cs"/>
              </a:defRPr>
            </a:lvl1pPr>
          </a:lstStyle>
          <a:p>
            <a:pPr marL="0">
              <a:spcBef>
                <a:spcPts val="400"/>
              </a:spcBef>
              <a:buClr>
                <a:schemeClr val="accent2"/>
              </a:buClr>
            </a:pPr>
            <a:r>
              <a:rPr lang="fr-FR" sz="2130" dirty="0"/>
              <a:t>Modélisation du processus d’organisation des examens (3/3)</a:t>
            </a:r>
          </a:p>
        </p:txBody>
      </p:sp>
    </p:spTree>
    <p:extLst>
      <p:ext uri="{BB962C8B-B14F-4D97-AF65-F5344CB8AC3E}">
        <p14:creationId xmlns:p14="http://schemas.microsoft.com/office/powerpoint/2010/main" val="1047006840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2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5924AB-D746-4D84-8510-3660333DAA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0E2209-56A8-4FEB-A0CD-37956208B7DA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c58d512d-a186-4847-a47d-688e53bca66a"/>
    <ds:schemaRef ds:uri="12fb0e9c-5d89-4801-be40-a718ccdc5e4d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B93A18B-A01B-4486-9461-03FA19EA79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154</TotalTime>
  <Words>825</Words>
  <Application>Microsoft Office PowerPoint</Application>
  <PresentationFormat>Grand écran</PresentationFormat>
  <Paragraphs>167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Marianne</vt:lpstr>
      <vt:lpstr>Wingdings</vt:lpstr>
      <vt:lpstr>PREMIER MINISTRE</vt:lpstr>
      <vt:lpstr>1_PREMIER MINISTRE</vt:lpstr>
      <vt:lpstr>2_PREMIER MINISTRE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BARRAL Corentin</dc:creator>
  <cp:lastModifiedBy>HONORE Lucile</cp:lastModifiedBy>
  <cp:revision>39</cp:revision>
  <cp:lastPrinted>2024-05-17T15:41:31Z</cp:lastPrinted>
  <dcterms:created xsi:type="dcterms:W3CDTF">2024-02-26T09:27:15Z</dcterms:created>
  <dcterms:modified xsi:type="dcterms:W3CDTF">2025-07-07T15:11:58Z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0x0101006CAFA1962001DA4A983E6DB237D8F900</vt:lpwstr>
  </property>
  <property fmtid="{D5CDD505-2E9C-101B-9397-08002B2CF9AE}" pid="4" name="MSIP_Label_ea60d57e-af5b-4752-ac57-3e4f28ca11dc_Enabled">
    <vt:lpwstr>true</vt:lpwstr>
  </property>
  <property fmtid="{D5CDD505-2E9C-101B-9397-08002B2CF9AE}" pid="5" name="MSIP_Label_ea60d57e-af5b-4752-ac57-3e4f28ca11dc_SetDate">
    <vt:lpwstr>2024-07-19T16:03:51Z</vt:lpwstr>
  </property>
  <property fmtid="{D5CDD505-2E9C-101B-9397-08002B2CF9AE}" pid="6" name="MSIP_Label_ea60d57e-af5b-4752-ac57-3e4f28ca11dc_Method">
    <vt:lpwstr>Standard</vt:lpwstr>
  </property>
  <property fmtid="{D5CDD505-2E9C-101B-9397-08002B2CF9AE}" pid="7" name="MSIP_Label_ea60d57e-af5b-4752-ac57-3e4f28ca11dc_Name">
    <vt:lpwstr>ea60d57e-af5b-4752-ac57-3e4f28ca11dc</vt:lpwstr>
  </property>
  <property fmtid="{D5CDD505-2E9C-101B-9397-08002B2CF9AE}" pid="8" name="MSIP_Label_ea60d57e-af5b-4752-ac57-3e4f28ca11dc_SiteId">
    <vt:lpwstr>36da45f1-dd2c-4d1f-af13-5abe46b99921</vt:lpwstr>
  </property>
  <property fmtid="{D5CDD505-2E9C-101B-9397-08002B2CF9AE}" pid="9" name="MSIP_Label_ea60d57e-af5b-4752-ac57-3e4f28ca11dc_ActionId">
    <vt:lpwstr>75ef9350-30c6-4aaf-a239-b52e3e84fdfc</vt:lpwstr>
  </property>
  <property fmtid="{D5CDD505-2E9C-101B-9397-08002B2CF9AE}" pid="10" name="MSIP_Label_ea60d57e-af5b-4752-ac57-3e4f28ca11dc_ContentBits">
    <vt:lpwstr>0</vt:lpwstr>
  </property>
</Properties>
</file>