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9" r:id="rId4"/>
    <p:sldMasterId id="2147483694" r:id="rId5"/>
  </p:sldMasterIdLst>
  <p:sldIdLst>
    <p:sldId id="269" r:id="rId6"/>
    <p:sldId id="268" r:id="rId7"/>
    <p:sldId id="267" r:id="rId8"/>
    <p:sldId id="266" r:id="rId9"/>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5C457E4E-96CA-4CDD-8692-1D195211E689}">
          <p14:sldIdLst>
            <p14:sldId id="269"/>
            <p14:sldId id="268"/>
            <p14:sldId id="267"/>
            <p14:sldId id="266"/>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atrice Dohin-Beames" initials="BDB" lastIdx="4" clrIdx="0">
    <p:extLst>
      <p:ext uri="{19B8F6BF-5375-455C-9EA6-DF929625EA0E}">
        <p15:presenceInfo xmlns:p15="http://schemas.microsoft.com/office/powerpoint/2012/main" userId="S::bdohinbe@univ-lr.fr::1d2b8446-8df4-40d3-aab9-cb236485d40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72B9"/>
    <a:srgbClr val="1E1A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A25840-D751-437D-B405-110A0A331C56}" v="19" dt="2024-10-31T11:00:14.905"/>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Style léger 3 - Accentuation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DBED569-4797-4DF1-A0F4-6AAB3CD982D8}" styleName="Style léger 3 - Accentuation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1EBBBCC-DAD2-459C-BE2E-F6DE35CF9A28}" styleName="Style foncé 2 - Accentuation 3/Accentuation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0" d="100"/>
          <a:sy n="60" d="100"/>
        </p:scale>
        <p:origin x="1820" y="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2.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pitzine, Sophie" userId="e8157502-acba-4184-88fc-21661da0d929" providerId="ADAL" clId="{F0A25840-D751-437D-B405-110A0A331C56}"/>
    <pc:docChg chg="custSel modSld">
      <pc:chgData name="Trapitzine, Sophie" userId="e8157502-acba-4184-88fc-21661da0d929" providerId="ADAL" clId="{F0A25840-D751-437D-B405-110A0A331C56}" dt="2024-10-31T11:00:14.905" v="579"/>
      <pc:docMkLst>
        <pc:docMk/>
      </pc:docMkLst>
      <pc:sldChg chg="addSp delSp modSp mod">
        <pc:chgData name="Trapitzine, Sophie" userId="e8157502-acba-4184-88fc-21661da0d929" providerId="ADAL" clId="{F0A25840-D751-437D-B405-110A0A331C56}" dt="2024-10-31T11:00:14.905" v="579"/>
        <pc:sldMkLst>
          <pc:docMk/>
          <pc:sldMk cId="1649081640" sldId="266"/>
        </pc:sldMkLst>
        <pc:spChg chg="del">
          <ac:chgData name="Trapitzine, Sophie" userId="e8157502-acba-4184-88fc-21661da0d929" providerId="ADAL" clId="{F0A25840-D751-437D-B405-110A0A331C56}" dt="2024-10-31T10:57:02.822" v="82" actId="478"/>
          <ac:spMkLst>
            <pc:docMk/>
            <pc:sldMk cId="1649081640" sldId="266"/>
            <ac:spMk id="3" creationId="{5A243C19-D6DC-690E-35FE-BEF679AAC5C6}"/>
          </ac:spMkLst>
        </pc:spChg>
        <pc:spChg chg="add del mod">
          <ac:chgData name="Trapitzine, Sophie" userId="e8157502-acba-4184-88fc-21661da0d929" providerId="ADAL" clId="{F0A25840-D751-437D-B405-110A0A331C56}" dt="2024-10-31T11:00:12.487" v="578" actId="478"/>
          <ac:spMkLst>
            <pc:docMk/>
            <pc:sldMk cId="1649081640" sldId="266"/>
            <ac:spMk id="4" creationId="{AE499D0B-6D72-9339-F7D4-5D8C1A86EA25}"/>
          </ac:spMkLst>
        </pc:spChg>
        <pc:spChg chg="del">
          <ac:chgData name="Trapitzine, Sophie" userId="e8157502-acba-4184-88fc-21661da0d929" providerId="ADAL" clId="{F0A25840-D751-437D-B405-110A0A331C56}" dt="2024-10-31T10:59:32.720" v="562" actId="478"/>
          <ac:spMkLst>
            <pc:docMk/>
            <pc:sldMk cId="1649081640" sldId="266"/>
            <ac:spMk id="5" creationId="{BA40C589-7B42-C1D2-C295-9A98ED83E361}"/>
          </ac:spMkLst>
        </pc:spChg>
        <pc:spChg chg="add mod">
          <ac:chgData name="Trapitzine, Sophie" userId="e8157502-acba-4184-88fc-21661da0d929" providerId="ADAL" clId="{F0A25840-D751-437D-B405-110A0A331C56}" dt="2024-10-31T10:59:33.471" v="563"/>
          <ac:spMkLst>
            <pc:docMk/>
            <pc:sldMk cId="1649081640" sldId="266"/>
            <ac:spMk id="7" creationId="{B2921AAC-1852-5875-45F5-3B117D8FA205}"/>
          </ac:spMkLst>
        </pc:spChg>
        <pc:spChg chg="add mod">
          <ac:chgData name="Trapitzine, Sophie" userId="e8157502-acba-4184-88fc-21661da0d929" providerId="ADAL" clId="{F0A25840-D751-437D-B405-110A0A331C56}" dt="2024-10-31T10:59:33.471" v="563"/>
          <ac:spMkLst>
            <pc:docMk/>
            <pc:sldMk cId="1649081640" sldId="266"/>
            <ac:spMk id="9" creationId="{FBFCCAAD-1E18-5948-C800-5259ABB724BF}"/>
          </ac:spMkLst>
        </pc:spChg>
        <pc:spChg chg="mod">
          <ac:chgData name="Trapitzine, Sophie" userId="e8157502-acba-4184-88fc-21661da0d929" providerId="ADAL" clId="{F0A25840-D751-437D-B405-110A0A331C56}" dt="2024-10-31T10:56:24.667" v="59" actId="20577"/>
          <ac:spMkLst>
            <pc:docMk/>
            <pc:sldMk cId="1649081640" sldId="266"/>
            <ac:spMk id="10" creationId="{52A34655-30BA-08DE-BC88-F5B938F133BE}"/>
          </ac:spMkLst>
        </pc:spChg>
        <pc:spChg chg="add mod">
          <ac:chgData name="Trapitzine, Sophie" userId="e8157502-acba-4184-88fc-21661da0d929" providerId="ADAL" clId="{F0A25840-D751-437D-B405-110A0A331C56}" dt="2024-10-31T11:00:14.905" v="579"/>
          <ac:spMkLst>
            <pc:docMk/>
            <pc:sldMk cId="1649081640" sldId="266"/>
            <ac:spMk id="13" creationId="{0B14ECBA-2B88-7F8F-E784-BB7AD26B28AB}"/>
          </ac:spMkLst>
        </pc:spChg>
        <pc:graphicFrameChg chg="mod modGraphic">
          <ac:chgData name="Trapitzine, Sophie" userId="e8157502-acba-4184-88fc-21661da0d929" providerId="ADAL" clId="{F0A25840-D751-437D-B405-110A0A331C56}" dt="2024-10-31T10:56:36.511" v="70"/>
          <ac:graphicFrameMkLst>
            <pc:docMk/>
            <pc:sldMk cId="1649081640" sldId="266"/>
            <ac:graphicFrameMk id="2" creationId="{0B305D51-7305-156C-7F99-576E07697160}"/>
          </ac:graphicFrameMkLst>
        </pc:graphicFrameChg>
        <pc:picChg chg="del">
          <ac:chgData name="Trapitzine, Sophie" userId="e8157502-acba-4184-88fc-21661da0d929" providerId="ADAL" clId="{F0A25840-D751-437D-B405-110A0A331C56}" dt="2024-10-31T10:57:00.318" v="80" actId="478"/>
          <ac:picMkLst>
            <pc:docMk/>
            <pc:sldMk cId="1649081640" sldId="266"/>
            <ac:picMk id="1026" creationId="{503163B7-7629-3234-8D2C-2871BE8E9576}"/>
          </ac:picMkLst>
        </pc:picChg>
      </pc:sldChg>
      <pc:sldChg chg="addSp delSp modSp mod">
        <pc:chgData name="Trapitzine, Sophie" userId="e8157502-acba-4184-88fc-21661da0d929" providerId="ADAL" clId="{F0A25840-D751-437D-B405-110A0A331C56}" dt="2024-10-31T11:00:10.619" v="577"/>
        <pc:sldMkLst>
          <pc:docMk/>
          <pc:sldMk cId="346294077" sldId="267"/>
        </pc:sldMkLst>
        <pc:spChg chg="del">
          <ac:chgData name="Trapitzine, Sophie" userId="e8157502-acba-4184-88fc-21661da0d929" providerId="ADAL" clId="{F0A25840-D751-437D-B405-110A0A331C56}" dt="2024-10-31T10:59:28.801" v="560" actId="478"/>
          <ac:spMkLst>
            <pc:docMk/>
            <pc:sldMk cId="346294077" sldId="267"/>
            <ac:spMk id="2" creationId="{24F3BFA2-F186-5A5C-CC81-6709E6D9D0BF}"/>
          </ac:spMkLst>
        </pc:spChg>
        <pc:spChg chg="del">
          <ac:chgData name="Trapitzine, Sophie" userId="e8157502-acba-4184-88fc-21661da0d929" providerId="ADAL" clId="{F0A25840-D751-437D-B405-110A0A331C56}" dt="2024-10-31T10:57:04.267" v="83" actId="478"/>
          <ac:spMkLst>
            <pc:docMk/>
            <pc:sldMk cId="346294077" sldId="267"/>
            <ac:spMk id="3" creationId="{D38993B7-EC23-17B9-BC23-5D8C865D217C}"/>
          </ac:spMkLst>
        </pc:spChg>
        <pc:spChg chg="add del mod">
          <ac:chgData name="Trapitzine, Sophie" userId="e8157502-acba-4184-88fc-21661da0d929" providerId="ADAL" clId="{F0A25840-D751-437D-B405-110A0A331C56}" dt="2024-10-31T11:00:09.931" v="576" actId="478"/>
          <ac:spMkLst>
            <pc:docMk/>
            <pc:sldMk cId="346294077" sldId="267"/>
            <ac:spMk id="4" creationId="{65FFBA5A-B724-855B-3B7B-097FA3F625D7}"/>
          </ac:spMkLst>
        </pc:spChg>
        <pc:spChg chg="add mod">
          <ac:chgData name="Trapitzine, Sophie" userId="e8157502-acba-4184-88fc-21661da0d929" providerId="ADAL" clId="{F0A25840-D751-437D-B405-110A0A331C56}" dt="2024-10-31T10:59:29.580" v="561"/>
          <ac:spMkLst>
            <pc:docMk/>
            <pc:sldMk cId="346294077" sldId="267"/>
            <ac:spMk id="6" creationId="{6F0AFB6B-7FAF-96C2-07CA-61D757A30343}"/>
          </ac:spMkLst>
        </pc:spChg>
        <pc:spChg chg="add mod">
          <ac:chgData name="Trapitzine, Sophie" userId="e8157502-acba-4184-88fc-21661da0d929" providerId="ADAL" clId="{F0A25840-D751-437D-B405-110A0A331C56}" dt="2024-10-31T10:59:29.580" v="561"/>
          <ac:spMkLst>
            <pc:docMk/>
            <pc:sldMk cId="346294077" sldId="267"/>
            <ac:spMk id="9" creationId="{C7022BB3-E583-0C0A-B2A2-265F0AC42B88}"/>
          </ac:spMkLst>
        </pc:spChg>
        <pc:spChg chg="add mod">
          <ac:chgData name="Trapitzine, Sophie" userId="e8157502-acba-4184-88fc-21661da0d929" providerId="ADAL" clId="{F0A25840-D751-437D-B405-110A0A331C56}" dt="2024-10-31T11:00:10.619" v="577"/>
          <ac:spMkLst>
            <pc:docMk/>
            <pc:sldMk cId="346294077" sldId="267"/>
            <ac:spMk id="12" creationId="{4C52ECFF-7CDE-B215-7914-EEBAFD655478}"/>
          </ac:spMkLst>
        </pc:spChg>
        <pc:spChg chg="mod">
          <ac:chgData name="Trapitzine, Sophie" userId="e8157502-acba-4184-88fc-21661da0d929" providerId="ADAL" clId="{F0A25840-D751-437D-B405-110A0A331C56}" dt="2024-10-31T10:55:56.861" v="28" actId="313"/>
          <ac:spMkLst>
            <pc:docMk/>
            <pc:sldMk cId="346294077" sldId="267"/>
            <ac:spMk id="14" creationId="{3BD75F94-A7AE-1A27-ABC3-27DAD44D4A8E}"/>
          </ac:spMkLst>
        </pc:spChg>
        <pc:picChg chg="del">
          <ac:chgData name="Trapitzine, Sophie" userId="e8157502-acba-4184-88fc-21661da0d929" providerId="ADAL" clId="{F0A25840-D751-437D-B405-110A0A331C56}" dt="2024-10-31T10:56:56.762" v="78" actId="478"/>
          <ac:picMkLst>
            <pc:docMk/>
            <pc:sldMk cId="346294077" sldId="267"/>
            <ac:picMk id="1026" creationId="{503163B7-7629-3234-8D2C-2871BE8E9576}"/>
          </ac:picMkLst>
        </pc:picChg>
      </pc:sldChg>
      <pc:sldChg chg="addSp delSp modSp mod">
        <pc:chgData name="Trapitzine, Sophie" userId="e8157502-acba-4184-88fc-21661da0d929" providerId="ADAL" clId="{F0A25840-D751-437D-B405-110A0A331C56}" dt="2024-10-31T10:59:42.492" v="566" actId="1076"/>
        <pc:sldMkLst>
          <pc:docMk/>
          <pc:sldMk cId="3297248119" sldId="268"/>
        </pc:sldMkLst>
        <pc:spChg chg="del">
          <ac:chgData name="Trapitzine, Sophie" userId="e8157502-acba-4184-88fc-21661da0d929" providerId="ADAL" clId="{F0A25840-D751-437D-B405-110A0A331C56}" dt="2024-10-31T10:57:07.926" v="84" actId="478"/>
          <ac:spMkLst>
            <pc:docMk/>
            <pc:sldMk cId="3297248119" sldId="268"/>
            <ac:spMk id="3" creationId="{45506CA0-0F1D-5A76-EE16-1A7408FA6EF7}"/>
          </ac:spMkLst>
        </pc:spChg>
        <pc:spChg chg="add del mod">
          <ac:chgData name="Trapitzine, Sophie" userId="e8157502-acba-4184-88fc-21661da0d929" providerId="ADAL" clId="{F0A25840-D751-437D-B405-110A0A331C56}" dt="2024-10-31T10:59:39.352" v="564" actId="478"/>
          <ac:spMkLst>
            <pc:docMk/>
            <pc:sldMk cId="3297248119" sldId="268"/>
            <ac:spMk id="4" creationId="{96ECD29B-4544-DC68-0713-7506A846C880}"/>
          </ac:spMkLst>
        </pc:spChg>
        <pc:spChg chg="del">
          <ac:chgData name="Trapitzine, Sophie" userId="e8157502-acba-4184-88fc-21661da0d929" providerId="ADAL" clId="{F0A25840-D751-437D-B405-110A0A331C56}" dt="2024-10-31T10:59:25.710" v="558" actId="478"/>
          <ac:spMkLst>
            <pc:docMk/>
            <pc:sldMk cId="3297248119" sldId="268"/>
            <ac:spMk id="5" creationId="{F8C1A972-7782-360D-C51A-334B0F7E3015}"/>
          </ac:spMkLst>
        </pc:spChg>
        <pc:spChg chg="add mod">
          <ac:chgData name="Trapitzine, Sophie" userId="e8157502-acba-4184-88fc-21661da0d929" providerId="ADAL" clId="{F0A25840-D751-437D-B405-110A0A331C56}" dt="2024-10-31T10:59:26.487" v="559"/>
          <ac:spMkLst>
            <pc:docMk/>
            <pc:sldMk cId="3297248119" sldId="268"/>
            <ac:spMk id="7" creationId="{497C3F9C-AE8D-1FB9-D8AB-4AFDD2F614BC}"/>
          </ac:spMkLst>
        </pc:spChg>
        <pc:spChg chg="add mod">
          <ac:chgData name="Trapitzine, Sophie" userId="e8157502-acba-4184-88fc-21661da0d929" providerId="ADAL" clId="{F0A25840-D751-437D-B405-110A0A331C56}" dt="2024-10-31T10:59:26.487" v="559"/>
          <ac:spMkLst>
            <pc:docMk/>
            <pc:sldMk cId="3297248119" sldId="268"/>
            <ac:spMk id="8" creationId="{4E6DD290-FD5D-68AE-95DB-B3CD8BFBA498}"/>
          </ac:spMkLst>
        </pc:spChg>
        <pc:spChg chg="add mod">
          <ac:chgData name="Trapitzine, Sophie" userId="e8157502-acba-4184-88fc-21661da0d929" providerId="ADAL" clId="{F0A25840-D751-437D-B405-110A0A331C56}" dt="2024-10-31T10:59:42.492" v="566" actId="1076"/>
          <ac:spMkLst>
            <pc:docMk/>
            <pc:sldMk cId="3297248119" sldId="268"/>
            <ac:spMk id="9" creationId="{62749F55-2719-B999-152A-41DB85C639E6}"/>
          </ac:spMkLst>
        </pc:spChg>
        <pc:spChg chg="mod">
          <ac:chgData name="Trapitzine, Sophie" userId="e8157502-acba-4184-88fc-21661da0d929" providerId="ADAL" clId="{F0A25840-D751-437D-B405-110A0A331C56}" dt="2024-10-31T10:55:50.711" v="25" actId="313"/>
          <ac:spMkLst>
            <pc:docMk/>
            <pc:sldMk cId="3297248119" sldId="268"/>
            <ac:spMk id="12" creationId="{81DE87E0-5983-56EA-2894-668AE0B0FA55}"/>
          </ac:spMkLst>
        </pc:spChg>
        <pc:picChg chg="del">
          <ac:chgData name="Trapitzine, Sophie" userId="e8157502-acba-4184-88fc-21661da0d929" providerId="ADAL" clId="{F0A25840-D751-437D-B405-110A0A331C56}" dt="2024-10-31T10:56:52.358" v="76" actId="478"/>
          <ac:picMkLst>
            <pc:docMk/>
            <pc:sldMk cId="3297248119" sldId="268"/>
            <ac:picMk id="1026" creationId="{503163B7-7629-3234-8D2C-2871BE8E9576}"/>
          </ac:picMkLst>
        </pc:picChg>
      </pc:sldChg>
      <pc:sldChg chg="addSp delSp modSp mod">
        <pc:chgData name="Trapitzine, Sophie" userId="e8157502-acba-4184-88fc-21661da0d929" providerId="ADAL" clId="{F0A25840-D751-437D-B405-110A0A331C56}" dt="2024-10-31T10:59:56.516" v="575" actId="20577"/>
        <pc:sldMkLst>
          <pc:docMk/>
          <pc:sldMk cId="3333169275" sldId="269"/>
        </pc:sldMkLst>
        <pc:spChg chg="mod">
          <ac:chgData name="Trapitzine, Sophie" userId="e8157502-acba-4184-88fc-21661da0d929" providerId="ADAL" clId="{F0A25840-D751-437D-B405-110A0A331C56}" dt="2024-10-31T10:55:29.020" v="19" actId="6549"/>
          <ac:spMkLst>
            <pc:docMk/>
            <pc:sldMk cId="3333169275" sldId="269"/>
            <ac:spMk id="2" creationId="{F5A4024D-BFB0-E5EB-23EC-93807C8989F4}"/>
          </ac:spMkLst>
        </pc:spChg>
        <pc:spChg chg="mod">
          <ac:chgData name="Trapitzine, Sophie" userId="e8157502-acba-4184-88fc-21661da0d929" providerId="ADAL" clId="{F0A25840-D751-437D-B405-110A0A331C56}" dt="2024-10-31T10:59:12.269" v="554" actId="1076"/>
          <ac:spMkLst>
            <pc:docMk/>
            <pc:sldMk cId="3333169275" sldId="269"/>
            <ac:spMk id="4" creationId="{198FE926-ED1A-40D2-6F0D-AC4FCA4DD043}"/>
          </ac:spMkLst>
        </pc:spChg>
        <pc:spChg chg="del">
          <ac:chgData name="Trapitzine, Sophie" userId="e8157502-acba-4184-88fc-21661da0d929" providerId="ADAL" clId="{F0A25840-D751-437D-B405-110A0A331C56}" dt="2024-10-31T10:57:10.429" v="85" actId="478"/>
          <ac:spMkLst>
            <pc:docMk/>
            <pc:sldMk cId="3333169275" sldId="269"/>
            <ac:spMk id="6" creationId="{16A3204E-7CFF-CB01-35BB-88F26805220D}"/>
          </ac:spMkLst>
        </pc:spChg>
        <pc:spChg chg="add del mod">
          <ac:chgData name="Trapitzine, Sophie" userId="e8157502-acba-4184-88fc-21661da0d929" providerId="ADAL" clId="{F0A25840-D751-437D-B405-110A0A331C56}" dt="2024-10-31T10:54:50.436" v="3" actId="478"/>
          <ac:spMkLst>
            <pc:docMk/>
            <pc:sldMk cId="3333169275" sldId="269"/>
            <ac:spMk id="7" creationId="{0347DE99-5621-9ABA-EC91-9CCF5C99410C}"/>
          </ac:spMkLst>
        </pc:spChg>
        <pc:spChg chg="add del mod">
          <ac:chgData name="Trapitzine, Sophie" userId="e8157502-acba-4184-88fc-21661da0d929" providerId="ADAL" clId="{F0A25840-D751-437D-B405-110A0A331C56}" dt="2024-10-31T10:59:44.032" v="567" actId="478"/>
          <ac:spMkLst>
            <pc:docMk/>
            <pc:sldMk cId="3333169275" sldId="269"/>
            <ac:spMk id="8" creationId="{2A9F52E8-2297-D1FC-9DDA-339A4226BA2E}"/>
          </ac:spMkLst>
        </pc:spChg>
        <pc:spChg chg="add mod">
          <ac:chgData name="Trapitzine, Sophie" userId="e8157502-acba-4184-88fc-21661da0d929" providerId="ADAL" clId="{F0A25840-D751-437D-B405-110A0A331C56}" dt="2024-10-31T10:59:56.516" v="575" actId="20577"/>
          <ac:spMkLst>
            <pc:docMk/>
            <pc:sldMk cId="3333169275" sldId="269"/>
            <ac:spMk id="9" creationId="{3CB1DC9E-050D-7F28-2588-0F866E1DBDB3}"/>
          </ac:spMkLst>
        </pc:spChg>
        <pc:spChg chg="mod">
          <ac:chgData name="Trapitzine, Sophie" userId="e8157502-acba-4184-88fc-21661da0d929" providerId="ADAL" clId="{F0A25840-D751-437D-B405-110A0A331C56}" dt="2024-10-31T10:55:05.426" v="15" actId="20577"/>
          <ac:spMkLst>
            <pc:docMk/>
            <pc:sldMk cId="3333169275" sldId="269"/>
            <ac:spMk id="10" creationId="{52A34655-30BA-08DE-BC88-F5B938F133BE}"/>
          </ac:spMkLst>
        </pc:spChg>
        <pc:spChg chg="add mod">
          <ac:chgData name="Trapitzine, Sophie" userId="e8157502-acba-4184-88fc-21661da0d929" providerId="ADAL" clId="{F0A25840-D751-437D-B405-110A0A331C56}" dt="2024-10-31T10:59:18.607" v="557" actId="14861"/>
          <ac:spMkLst>
            <pc:docMk/>
            <pc:sldMk cId="3333169275" sldId="269"/>
            <ac:spMk id="12" creationId="{A003A751-0AF7-8A0D-2646-8F389147058F}"/>
          </ac:spMkLst>
        </pc:spChg>
        <pc:spChg chg="add mod">
          <ac:chgData name="Trapitzine, Sophie" userId="e8157502-acba-4184-88fc-21661da0d929" providerId="ADAL" clId="{F0A25840-D751-437D-B405-110A0A331C56}" dt="2024-10-31T10:59:44.724" v="568"/>
          <ac:spMkLst>
            <pc:docMk/>
            <pc:sldMk cId="3333169275" sldId="269"/>
            <ac:spMk id="13" creationId="{48023C43-71BC-6EF8-2ECE-06F9C95B3E07}"/>
          </ac:spMkLst>
        </pc:spChg>
        <pc:picChg chg="del">
          <ac:chgData name="Trapitzine, Sophie" userId="e8157502-acba-4184-88fc-21661da0d929" providerId="ADAL" clId="{F0A25840-D751-437D-B405-110A0A331C56}" dt="2024-10-31T10:54:33.727" v="0" actId="478"/>
          <ac:picMkLst>
            <pc:docMk/>
            <pc:sldMk cId="3333169275" sldId="269"/>
            <ac:picMk id="1026" creationId="{503163B7-7629-3234-8D2C-2871BE8E9576}"/>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4930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A75C9A-609C-FD66-DA34-BFC1E8EBAAE8}"/>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5D1A5B54-EEA6-B51E-9E66-0D03E8302766}"/>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08406F8-69C0-B8EF-67B5-9B11AB2E6684}"/>
              </a:ext>
            </a:extLst>
          </p:cNvPr>
          <p:cNvSpPr>
            <a:spLocks noGrp="1"/>
          </p:cNvSpPr>
          <p:nvPr>
            <p:ph type="dt" sz="half" idx="10"/>
          </p:nvPr>
        </p:nvSpPr>
        <p:spPr/>
        <p:txBody>
          <a:bodyPr/>
          <a:lstStyle/>
          <a:p>
            <a:fld id="{CF87932A-7192-4B1C-9B82-858E53EF3715}" type="datetimeFigureOut">
              <a:rPr lang="fr-FR" smtClean="0"/>
              <a:t>07/07/2025</a:t>
            </a:fld>
            <a:endParaRPr lang="fr-FR"/>
          </a:p>
        </p:txBody>
      </p:sp>
      <p:sp>
        <p:nvSpPr>
          <p:cNvPr id="5" name="Espace réservé du pied de page 4">
            <a:extLst>
              <a:ext uri="{FF2B5EF4-FFF2-40B4-BE49-F238E27FC236}">
                <a16:creationId xmlns:a16="http://schemas.microsoft.com/office/drawing/2014/main" id="{C80EB615-5A32-3651-8029-C4CA16F454C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9C23EAE-25FF-A295-94A5-6B385312B461}"/>
              </a:ext>
            </a:extLst>
          </p:cNvPr>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69562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D8FD0190-E668-86F9-DBA6-483FD41A2C0E}"/>
              </a:ext>
            </a:extLst>
          </p:cNvPr>
          <p:cNvSpPr>
            <a:spLocks noGrp="1"/>
          </p:cNvSpPr>
          <p:nvPr>
            <p:ph type="title" orient="vert"/>
          </p:nvPr>
        </p:nvSpPr>
        <p:spPr>
          <a:xfrm>
            <a:off x="4908551" y="527547"/>
            <a:ext cx="1477963" cy="8394303"/>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25B92DB1-0D7C-5722-CE12-E9569ACD0FCB}"/>
              </a:ext>
            </a:extLst>
          </p:cNvPr>
          <p:cNvSpPr>
            <a:spLocks noGrp="1"/>
          </p:cNvSpPr>
          <p:nvPr>
            <p:ph type="body" orient="vert" idx="1"/>
          </p:nvPr>
        </p:nvSpPr>
        <p:spPr>
          <a:xfrm>
            <a:off x="471488" y="527547"/>
            <a:ext cx="4284662" cy="8394303"/>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F7137C3-E218-8B27-2650-8740F2040E5B}"/>
              </a:ext>
            </a:extLst>
          </p:cNvPr>
          <p:cNvSpPr>
            <a:spLocks noGrp="1"/>
          </p:cNvSpPr>
          <p:nvPr>
            <p:ph type="dt" sz="half" idx="10"/>
          </p:nvPr>
        </p:nvSpPr>
        <p:spPr/>
        <p:txBody>
          <a:bodyPr/>
          <a:lstStyle/>
          <a:p>
            <a:fld id="{CF87932A-7192-4B1C-9B82-858E53EF3715}" type="datetimeFigureOut">
              <a:rPr lang="fr-FR" smtClean="0"/>
              <a:t>07/07/2025</a:t>
            </a:fld>
            <a:endParaRPr lang="fr-FR"/>
          </a:p>
        </p:txBody>
      </p:sp>
      <p:sp>
        <p:nvSpPr>
          <p:cNvPr id="5" name="Espace réservé du pied de page 4">
            <a:extLst>
              <a:ext uri="{FF2B5EF4-FFF2-40B4-BE49-F238E27FC236}">
                <a16:creationId xmlns:a16="http://schemas.microsoft.com/office/drawing/2014/main" id="{B27FE885-CC0C-FBDB-76C3-CE997E27329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0072690-9566-F430-85A1-F5013002D6FE}"/>
              </a:ext>
            </a:extLst>
          </p:cNvPr>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30334712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fr-FR"/>
              <a:t>Modifiez le style du titre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CF87932A-7192-4B1C-9B82-858E53EF3715}" type="datetimeFigureOut">
              <a:rPr lang="fr-FR" smtClean="0"/>
              <a:t>07/07/2025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11281358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CF87932A-7192-4B1C-9B82-858E53EF3715}" type="datetimeFigureOut">
              <a:rPr lang="fr-FR" smtClean="0"/>
              <a:t>07/07/2025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18086949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fr-FR"/>
              <a:t>Modifiez le style du titre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CF87932A-7192-4B1C-9B82-858E53EF3715}" type="datetimeFigureOut">
              <a:rPr lang="fr-FR" smtClean="0"/>
              <a:t>07/07/2025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1712365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CF87932A-7192-4B1C-9B82-858E53EF3715}" type="datetimeFigureOut">
              <a:rPr lang="fr-FR" smtClean="0"/>
              <a:t>07/07/2025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3525420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fr-FR"/>
              <a:t>Modifiez le style du titre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Content Placeholder 3"/>
          <p:cNvSpPr>
            <a:spLocks noGrp="1"/>
          </p:cNvSpPr>
          <p:nvPr>
            <p:ph sz="half" idx="2"/>
          </p:nvPr>
        </p:nvSpPr>
        <p:spPr>
          <a:xfrm>
            <a:off x="472381" y="3618442"/>
            <a:ext cx="2901255" cy="532218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Content Placeholder 5"/>
          <p:cNvSpPr>
            <a:spLocks noGrp="1"/>
          </p:cNvSpPr>
          <p:nvPr>
            <p:ph sz="quarter" idx="4"/>
          </p:nvPr>
        </p:nvSpPr>
        <p:spPr>
          <a:xfrm>
            <a:off x="3471863" y="3618442"/>
            <a:ext cx="2915543" cy="532218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CF87932A-7192-4B1C-9B82-858E53EF3715}" type="datetimeFigureOut">
              <a:rPr lang="fr-FR" smtClean="0"/>
              <a:t>07/07/2025</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16380255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CF87932A-7192-4B1C-9B82-858E53EF3715}" type="datetimeFigureOut">
              <a:rPr lang="fr-FR" smtClean="0"/>
              <a:t>07/07/2025</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13890583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87932A-7192-4B1C-9B82-858E53EF3715}" type="datetimeFigureOut">
              <a:rPr lang="fr-FR" smtClean="0"/>
              <a:t>07/07/2025</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28114147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fr-FR"/>
              <a:t>Modifiez le style du titre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F87932A-7192-4B1C-9B82-858E53EF3715}" type="datetimeFigureOut">
              <a:rPr lang="fr-FR" smtClean="0"/>
              <a:t>07/07/2025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277231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4328693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fr-FR"/>
              <a:t>Modifiez le style du titre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F87932A-7192-4B1C-9B82-858E53EF3715}" type="datetimeFigureOut">
              <a:rPr lang="fr-FR" smtClean="0"/>
              <a:t>07/07/2025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29368828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CF87932A-7192-4B1C-9B82-858E53EF3715}" type="datetimeFigureOut">
              <a:rPr lang="fr-FR" smtClean="0"/>
              <a:t>07/07/2025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31883329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CF87932A-7192-4B1C-9B82-858E53EF3715}" type="datetimeFigureOut">
              <a:rPr lang="fr-FR" smtClean="0"/>
              <a:t>07/07/2025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2004009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3201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0E581C2-4A0D-6574-0DA8-7F89017C1253}"/>
              </a:ext>
            </a:extLst>
          </p:cNvPr>
          <p:cNvSpPr>
            <a:spLocks noGrp="1"/>
          </p:cNvSpPr>
          <p:nvPr>
            <p:ph type="title"/>
          </p:nvPr>
        </p:nvSpPr>
        <p:spPr>
          <a:xfrm>
            <a:off x="468314" y="2470052"/>
            <a:ext cx="5915025" cy="4119761"/>
          </a:xfrm>
        </p:spPr>
        <p:txBody>
          <a:bodyPr anchor="b"/>
          <a:lstStyle>
            <a:lvl1pPr>
              <a:defRPr sz="4875"/>
            </a:lvl1pPr>
          </a:lstStyle>
          <a:p>
            <a:r>
              <a:rPr lang="fr-FR"/>
              <a:t>Modifiez le style du titre</a:t>
            </a:r>
          </a:p>
        </p:txBody>
      </p:sp>
      <p:sp>
        <p:nvSpPr>
          <p:cNvPr id="3" name="Espace réservé du texte 2">
            <a:extLst>
              <a:ext uri="{FF2B5EF4-FFF2-40B4-BE49-F238E27FC236}">
                <a16:creationId xmlns:a16="http://schemas.microsoft.com/office/drawing/2014/main" id="{9F82D996-040B-E878-4F12-D0EA8DAD51B6}"/>
              </a:ext>
            </a:extLst>
          </p:cNvPr>
          <p:cNvSpPr>
            <a:spLocks noGrp="1"/>
          </p:cNvSpPr>
          <p:nvPr>
            <p:ph type="body" idx="1"/>
          </p:nvPr>
        </p:nvSpPr>
        <p:spPr>
          <a:xfrm>
            <a:off x="468314" y="6629797"/>
            <a:ext cx="5915025" cy="2166938"/>
          </a:xfrm>
        </p:spPr>
        <p:txBody>
          <a:bodyPr/>
          <a:lstStyle>
            <a:lvl1pPr marL="0" indent="0">
              <a:buNone/>
              <a:defRPr sz="1950">
                <a:solidFill>
                  <a:schemeClr val="tx1">
                    <a:tint val="75000"/>
                  </a:schemeClr>
                </a:solidFill>
              </a:defRPr>
            </a:lvl1pPr>
            <a:lvl2pPr marL="371475" indent="0">
              <a:buNone/>
              <a:defRPr sz="1625">
                <a:solidFill>
                  <a:schemeClr val="tx1">
                    <a:tint val="75000"/>
                  </a:schemeClr>
                </a:solidFill>
              </a:defRPr>
            </a:lvl2pPr>
            <a:lvl3pPr marL="742950" indent="0">
              <a:buNone/>
              <a:defRPr sz="1463">
                <a:solidFill>
                  <a:schemeClr val="tx1">
                    <a:tint val="75000"/>
                  </a:schemeClr>
                </a:solidFill>
              </a:defRPr>
            </a:lvl3pPr>
            <a:lvl4pPr marL="1114425" indent="0">
              <a:buNone/>
              <a:defRPr sz="1300">
                <a:solidFill>
                  <a:schemeClr val="tx1">
                    <a:tint val="75000"/>
                  </a:schemeClr>
                </a:solidFill>
              </a:defRPr>
            </a:lvl4pPr>
            <a:lvl5pPr marL="1485900" indent="0">
              <a:buNone/>
              <a:defRPr sz="1300">
                <a:solidFill>
                  <a:schemeClr val="tx1">
                    <a:tint val="75000"/>
                  </a:schemeClr>
                </a:solidFill>
              </a:defRPr>
            </a:lvl5pPr>
            <a:lvl6pPr marL="1857375" indent="0">
              <a:buNone/>
              <a:defRPr sz="1300">
                <a:solidFill>
                  <a:schemeClr val="tx1">
                    <a:tint val="75000"/>
                  </a:schemeClr>
                </a:solidFill>
              </a:defRPr>
            </a:lvl6pPr>
            <a:lvl7pPr marL="2228850" indent="0">
              <a:buNone/>
              <a:defRPr sz="1300">
                <a:solidFill>
                  <a:schemeClr val="tx1">
                    <a:tint val="75000"/>
                  </a:schemeClr>
                </a:solidFill>
              </a:defRPr>
            </a:lvl7pPr>
            <a:lvl8pPr marL="2600325" indent="0">
              <a:buNone/>
              <a:defRPr sz="1300">
                <a:solidFill>
                  <a:schemeClr val="tx1">
                    <a:tint val="75000"/>
                  </a:schemeClr>
                </a:solidFill>
              </a:defRPr>
            </a:lvl8pPr>
            <a:lvl9pPr marL="2971800" indent="0">
              <a:buNone/>
              <a:defRPr sz="13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5FD08F7-9706-80F4-101C-808EED2AE1D8}"/>
              </a:ext>
            </a:extLst>
          </p:cNvPr>
          <p:cNvSpPr>
            <a:spLocks noGrp="1"/>
          </p:cNvSpPr>
          <p:nvPr>
            <p:ph type="dt" sz="half" idx="10"/>
          </p:nvPr>
        </p:nvSpPr>
        <p:spPr/>
        <p:txBody>
          <a:bodyPr/>
          <a:lstStyle/>
          <a:p>
            <a:fld id="{CF87932A-7192-4B1C-9B82-858E53EF3715}" type="datetimeFigureOut">
              <a:rPr lang="fr-FR" smtClean="0"/>
              <a:t>07/07/2025</a:t>
            </a:fld>
            <a:endParaRPr lang="fr-FR"/>
          </a:p>
        </p:txBody>
      </p:sp>
      <p:sp>
        <p:nvSpPr>
          <p:cNvPr id="5" name="Espace réservé du pied de page 4">
            <a:extLst>
              <a:ext uri="{FF2B5EF4-FFF2-40B4-BE49-F238E27FC236}">
                <a16:creationId xmlns:a16="http://schemas.microsoft.com/office/drawing/2014/main" id="{3F5E15BC-1A0F-3C46-0ED6-D9F991E6974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A9F60CA-77DB-DE31-56FA-B2A51EA3291E}"/>
              </a:ext>
            </a:extLst>
          </p:cNvPr>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1635417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C11D43C-A788-C82B-24AC-79D9A29D425A}"/>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5F6770A-95EE-E94D-485B-CA29E78221E0}"/>
              </a:ext>
            </a:extLst>
          </p:cNvPr>
          <p:cNvSpPr>
            <a:spLocks noGrp="1"/>
          </p:cNvSpPr>
          <p:nvPr>
            <p:ph sz="half" idx="1"/>
          </p:nvPr>
        </p:nvSpPr>
        <p:spPr>
          <a:xfrm>
            <a:off x="471488" y="2636441"/>
            <a:ext cx="2881312" cy="6285409"/>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B97E87DD-A676-77D2-7FD9-C5901D7F86FD}"/>
              </a:ext>
            </a:extLst>
          </p:cNvPr>
          <p:cNvSpPr>
            <a:spLocks noGrp="1"/>
          </p:cNvSpPr>
          <p:nvPr>
            <p:ph sz="half" idx="2"/>
          </p:nvPr>
        </p:nvSpPr>
        <p:spPr>
          <a:xfrm>
            <a:off x="3505201" y="2636441"/>
            <a:ext cx="2881313" cy="6285409"/>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97183A4B-9BE9-1030-0B2B-C223AE05420E}"/>
              </a:ext>
            </a:extLst>
          </p:cNvPr>
          <p:cNvSpPr>
            <a:spLocks noGrp="1"/>
          </p:cNvSpPr>
          <p:nvPr>
            <p:ph type="dt" sz="half" idx="10"/>
          </p:nvPr>
        </p:nvSpPr>
        <p:spPr/>
        <p:txBody>
          <a:bodyPr/>
          <a:lstStyle/>
          <a:p>
            <a:fld id="{CF87932A-7192-4B1C-9B82-858E53EF3715}" type="datetimeFigureOut">
              <a:rPr lang="fr-FR" smtClean="0"/>
              <a:t>07/07/2025</a:t>
            </a:fld>
            <a:endParaRPr lang="fr-FR"/>
          </a:p>
        </p:txBody>
      </p:sp>
      <p:sp>
        <p:nvSpPr>
          <p:cNvPr id="6" name="Espace réservé du pied de page 5">
            <a:extLst>
              <a:ext uri="{FF2B5EF4-FFF2-40B4-BE49-F238E27FC236}">
                <a16:creationId xmlns:a16="http://schemas.microsoft.com/office/drawing/2014/main" id="{7A9E02D2-0F5E-91DD-BE5A-13DCD9FD2F8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955AB8D-2366-9316-49BC-A38A48DD7C52}"/>
              </a:ext>
            </a:extLst>
          </p:cNvPr>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1151657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1ED98FD-2BEC-C881-A7AF-D784327FA0AF}"/>
              </a:ext>
            </a:extLst>
          </p:cNvPr>
          <p:cNvSpPr>
            <a:spLocks noGrp="1"/>
          </p:cNvSpPr>
          <p:nvPr>
            <p:ph type="title"/>
          </p:nvPr>
        </p:nvSpPr>
        <p:spPr>
          <a:xfrm>
            <a:off x="473075" y="527547"/>
            <a:ext cx="5915025" cy="1914128"/>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2339FF07-1C3A-1C67-D33C-3F96B8533C73}"/>
              </a:ext>
            </a:extLst>
          </p:cNvPr>
          <p:cNvSpPr>
            <a:spLocks noGrp="1"/>
          </p:cNvSpPr>
          <p:nvPr>
            <p:ph type="body" idx="1"/>
          </p:nvPr>
        </p:nvSpPr>
        <p:spPr>
          <a:xfrm>
            <a:off x="473076" y="2428777"/>
            <a:ext cx="2900363" cy="1189236"/>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731BC948-4369-1232-3EEB-8BDD18148A78}"/>
              </a:ext>
            </a:extLst>
          </p:cNvPr>
          <p:cNvSpPr>
            <a:spLocks noGrp="1"/>
          </p:cNvSpPr>
          <p:nvPr>
            <p:ph sz="half" idx="2"/>
          </p:nvPr>
        </p:nvSpPr>
        <p:spPr>
          <a:xfrm>
            <a:off x="473076" y="3618012"/>
            <a:ext cx="2900363" cy="532318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AEC8596C-DE5E-2B49-5C19-73EAFE803D5E}"/>
              </a:ext>
            </a:extLst>
          </p:cNvPr>
          <p:cNvSpPr>
            <a:spLocks noGrp="1"/>
          </p:cNvSpPr>
          <p:nvPr>
            <p:ph type="body" sz="quarter" idx="3"/>
          </p:nvPr>
        </p:nvSpPr>
        <p:spPr>
          <a:xfrm>
            <a:off x="3471864" y="2428777"/>
            <a:ext cx="2916237" cy="1189236"/>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4ED655BB-8F7E-7ADB-1242-5CB1EBD4C5FD}"/>
              </a:ext>
            </a:extLst>
          </p:cNvPr>
          <p:cNvSpPr>
            <a:spLocks noGrp="1"/>
          </p:cNvSpPr>
          <p:nvPr>
            <p:ph sz="quarter" idx="4"/>
          </p:nvPr>
        </p:nvSpPr>
        <p:spPr>
          <a:xfrm>
            <a:off x="3471864" y="3618012"/>
            <a:ext cx="2916237" cy="532318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37BA467C-7362-D7D1-49B4-3E7CDC722F1E}"/>
              </a:ext>
            </a:extLst>
          </p:cNvPr>
          <p:cNvSpPr>
            <a:spLocks noGrp="1"/>
          </p:cNvSpPr>
          <p:nvPr>
            <p:ph type="dt" sz="half" idx="10"/>
          </p:nvPr>
        </p:nvSpPr>
        <p:spPr/>
        <p:txBody>
          <a:bodyPr/>
          <a:lstStyle/>
          <a:p>
            <a:fld id="{CF87932A-7192-4B1C-9B82-858E53EF3715}" type="datetimeFigureOut">
              <a:rPr lang="fr-FR" smtClean="0"/>
              <a:t>07/07/2025</a:t>
            </a:fld>
            <a:endParaRPr lang="fr-FR"/>
          </a:p>
        </p:txBody>
      </p:sp>
      <p:sp>
        <p:nvSpPr>
          <p:cNvPr id="8" name="Espace réservé du pied de page 7">
            <a:extLst>
              <a:ext uri="{FF2B5EF4-FFF2-40B4-BE49-F238E27FC236}">
                <a16:creationId xmlns:a16="http://schemas.microsoft.com/office/drawing/2014/main" id="{15369A78-FD00-ACFC-DB33-BBBC4396E68E}"/>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D777D5A5-6B59-DA74-F912-79AC9399D7C7}"/>
              </a:ext>
            </a:extLst>
          </p:cNvPr>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148870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86CDE6-1C10-7205-EA7A-C7068DF81376}"/>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9A4AEAAB-44B9-FBFD-514B-1E06A2F6E428}"/>
              </a:ext>
            </a:extLst>
          </p:cNvPr>
          <p:cNvSpPr>
            <a:spLocks noGrp="1"/>
          </p:cNvSpPr>
          <p:nvPr>
            <p:ph type="dt" sz="half" idx="10"/>
          </p:nvPr>
        </p:nvSpPr>
        <p:spPr/>
        <p:txBody>
          <a:bodyPr/>
          <a:lstStyle/>
          <a:p>
            <a:fld id="{CF87932A-7192-4B1C-9B82-858E53EF3715}" type="datetimeFigureOut">
              <a:rPr lang="fr-FR" smtClean="0"/>
              <a:t>07/07/2025</a:t>
            </a:fld>
            <a:endParaRPr lang="fr-FR"/>
          </a:p>
        </p:txBody>
      </p:sp>
      <p:sp>
        <p:nvSpPr>
          <p:cNvPr id="4" name="Espace réservé du pied de page 3">
            <a:extLst>
              <a:ext uri="{FF2B5EF4-FFF2-40B4-BE49-F238E27FC236}">
                <a16:creationId xmlns:a16="http://schemas.microsoft.com/office/drawing/2014/main" id="{BFDF991F-C393-53D8-FE6B-C539B99CE41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2B597B92-C3A9-D726-DBD6-06F18755E046}"/>
              </a:ext>
            </a:extLst>
          </p:cNvPr>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239051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44A4A6BD-4ABF-C95B-DD5B-1C691F46A18B}"/>
              </a:ext>
            </a:extLst>
          </p:cNvPr>
          <p:cNvSpPr>
            <a:spLocks noGrp="1"/>
          </p:cNvSpPr>
          <p:nvPr>
            <p:ph type="dt" sz="half" idx="10"/>
          </p:nvPr>
        </p:nvSpPr>
        <p:spPr/>
        <p:txBody>
          <a:bodyPr/>
          <a:lstStyle/>
          <a:p>
            <a:fld id="{CF87932A-7192-4B1C-9B82-858E53EF3715}" type="datetimeFigureOut">
              <a:rPr lang="fr-FR" smtClean="0"/>
              <a:t>07/07/2025</a:t>
            </a:fld>
            <a:endParaRPr lang="fr-FR"/>
          </a:p>
        </p:txBody>
      </p:sp>
      <p:sp>
        <p:nvSpPr>
          <p:cNvPr id="3" name="Espace réservé du pied de page 2">
            <a:extLst>
              <a:ext uri="{FF2B5EF4-FFF2-40B4-BE49-F238E27FC236}">
                <a16:creationId xmlns:a16="http://schemas.microsoft.com/office/drawing/2014/main" id="{03D53697-1D66-DD45-0630-76BE8965C08A}"/>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12658E12-D9F7-4D39-EAEC-C9CB75380FF5}"/>
              </a:ext>
            </a:extLst>
          </p:cNvPr>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17906386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17774D5-19B5-E671-FC36-3C2564D8B2A0}"/>
              </a:ext>
            </a:extLst>
          </p:cNvPr>
          <p:cNvSpPr>
            <a:spLocks noGrp="1"/>
          </p:cNvSpPr>
          <p:nvPr>
            <p:ph type="title"/>
          </p:nvPr>
        </p:nvSpPr>
        <p:spPr>
          <a:xfrm>
            <a:off x="473075" y="660400"/>
            <a:ext cx="2211388" cy="2311400"/>
          </a:xfrm>
        </p:spPr>
        <p:txBody>
          <a:bodyPr anchor="b"/>
          <a:lstStyle>
            <a:lvl1pPr>
              <a:defRPr sz="2600"/>
            </a:lvl1pPr>
          </a:lstStyle>
          <a:p>
            <a:r>
              <a:rPr lang="fr-FR"/>
              <a:t>Modifiez le style du titre</a:t>
            </a:r>
          </a:p>
        </p:txBody>
      </p:sp>
      <p:sp>
        <p:nvSpPr>
          <p:cNvPr id="3" name="Espace réservé du contenu 2">
            <a:extLst>
              <a:ext uri="{FF2B5EF4-FFF2-40B4-BE49-F238E27FC236}">
                <a16:creationId xmlns:a16="http://schemas.microsoft.com/office/drawing/2014/main" id="{0C311E8A-8A40-5240-3D6B-510F868EA6B4}"/>
              </a:ext>
            </a:extLst>
          </p:cNvPr>
          <p:cNvSpPr>
            <a:spLocks noGrp="1"/>
          </p:cNvSpPr>
          <p:nvPr>
            <p:ph idx="1"/>
          </p:nvPr>
        </p:nvSpPr>
        <p:spPr>
          <a:xfrm>
            <a:off x="2916238" y="1426568"/>
            <a:ext cx="3471862" cy="7039967"/>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3649A265-178A-EB27-C0FD-F1C641770AE3}"/>
              </a:ext>
            </a:extLst>
          </p:cNvPr>
          <p:cNvSpPr>
            <a:spLocks noGrp="1"/>
          </p:cNvSpPr>
          <p:nvPr>
            <p:ph type="body" sz="half" idx="2"/>
          </p:nvPr>
        </p:nvSpPr>
        <p:spPr>
          <a:xfrm>
            <a:off x="473075" y="2971800"/>
            <a:ext cx="2211388" cy="5505053"/>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D6F67898-E638-43B7-66ED-568A719C0253}"/>
              </a:ext>
            </a:extLst>
          </p:cNvPr>
          <p:cNvSpPr>
            <a:spLocks noGrp="1"/>
          </p:cNvSpPr>
          <p:nvPr>
            <p:ph type="dt" sz="half" idx="10"/>
          </p:nvPr>
        </p:nvSpPr>
        <p:spPr/>
        <p:txBody>
          <a:bodyPr/>
          <a:lstStyle/>
          <a:p>
            <a:fld id="{CF87932A-7192-4B1C-9B82-858E53EF3715}" type="datetimeFigureOut">
              <a:rPr lang="fr-FR" smtClean="0"/>
              <a:t>07/07/2025</a:t>
            </a:fld>
            <a:endParaRPr lang="fr-FR"/>
          </a:p>
        </p:txBody>
      </p:sp>
      <p:sp>
        <p:nvSpPr>
          <p:cNvPr id="6" name="Espace réservé du pied de page 5">
            <a:extLst>
              <a:ext uri="{FF2B5EF4-FFF2-40B4-BE49-F238E27FC236}">
                <a16:creationId xmlns:a16="http://schemas.microsoft.com/office/drawing/2014/main" id="{19465ACB-DA7A-20B7-83BA-07BE3D6E272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4B1BA02-52AF-0486-52B2-ECD2E7259659}"/>
              </a:ext>
            </a:extLst>
          </p:cNvPr>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188445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621615-0DC0-B254-818D-0683815579CA}"/>
              </a:ext>
            </a:extLst>
          </p:cNvPr>
          <p:cNvSpPr>
            <a:spLocks noGrp="1"/>
          </p:cNvSpPr>
          <p:nvPr>
            <p:ph type="title"/>
          </p:nvPr>
        </p:nvSpPr>
        <p:spPr>
          <a:xfrm>
            <a:off x="473075" y="660400"/>
            <a:ext cx="2211388" cy="2311400"/>
          </a:xfrm>
        </p:spPr>
        <p:txBody>
          <a:bodyPr anchor="b"/>
          <a:lstStyle>
            <a:lvl1pPr>
              <a:defRPr sz="2600"/>
            </a:lvl1pPr>
          </a:lstStyle>
          <a:p>
            <a:r>
              <a:rPr lang="fr-FR"/>
              <a:t>Modifiez le style du titre</a:t>
            </a:r>
          </a:p>
        </p:txBody>
      </p:sp>
      <p:sp>
        <p:nvSpPr>
          <p:cNvPr id="3" name="Espace réservé pour une image  2">
            <a:extLst>
              <a:ext uri="{FF2B5EF4-FFF2-40B4-BE49-F238E27FC236}">
                <a16:creationId xmlns:a16="http://schemas.microsoft.com/office/drawing/2014/main" id="{43413A73-3B45-ED9A-9D0A-5F7F7D8513AE}"/>
              </a:ext>
            </a:extLst>
          </p:cNvPr>
          <p:cNvSpPr>
            <a:spLocks noGrp="1"/>
          </p:cNvSpPr>
          <p:nvPr>
            <p:ph type="pic" idx="1"/>
          </p:nvPr>
        </p:nvSpPr>
        <p:spPr>
          <a:xfrm>
            <a:off x="2916238" y="1426568"/>
            <a:ext cx="3471862" cy="7039967"/>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endParaRPr lang="fr-FR"/>
          </a:p>
        </p:txBody>
      </p:sp>
      <p:sp>
        <p:nvSpPr>
          <p:cNvPr id="4" name="Espace réservé du texte 3">
            <a:extLst>
              <a:ext uri="{FF2B5EF4-FFF2-40B4-BE49-F238E27FC236}">
                <a16:creationId xmlns:a16="http://schemas.microsoft.com/office/drawing/2014/main" id="{95A7FEB0-EFD3-9567-FD05-8505B2D3E28D}"/>
              </a:ext>
            </a:extLst>
          </p:cNvPr>
          <p:cNvSpPr>
            <a:spLocks noGrp="1"/>
          </p:cNvSpPr>
          <p:nvPr>
            <p:ph type="body" sz="half" idx="2"/>
          </p:nvPr>
        </p:nvSpPr>
        <p:spPr>
          <a:xfrm>
            <a:off x="473075" y="2971800"/>
            <a:ext cx="2211388" cy="5505053"/>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FC19392-048C-DF87-54A7-56C3F65B3999}"/>
              </a:ext>
            </a:extLst>
          </p:cNvPr>
          <p:cNvSpPr>
            <a:spLocks noGrp="1"/>
          </p:cNvSpPr>
          <p:nvPr>
            <p:ph type="dt" sz="half" idx="10"/>
          </p:nvPr>
        </p:nvSpPr>
        <p:spPr/>
        <p:txBody>
          <a:bodyPr/>
          <a:lstStyle/>
          <a:p>
            <a:fld id="{CF87932A-7192-4B1C-9B82-858E53EF3715}" type="datetimeFigureOut">
              <a:rPr lang="fr-FR" smtClean="0"/>
              <a:t>07/07/2025</a:t>
            </a:fld>
            <a:endParaRPr lang="fr-FR"/>
          </a:p>
        </p:txBody>
      </p:sp>
      <p:sp>
        <p:nvSpPr>
          <p:cNvPr id="6" name="Espace réservé du pied de page 5">
            <a:extLst>
              <a:ext uri="{FF2B5EF4-FFF2-40B4-BE49-F238E27FC236}">
                <a16:creationId xmlns:a16="http://schemas.microsoft.com/office/drawing/2014/main" id="{8029726A-8916-E129-4CC4-3B7E4F88D394}"/>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8F817868-7325-FE32-1777-B798DF1E9210}"/>
              </a:ext>
            </a:extLst>
          </p:cNvPr>
          <p:cNvSpPr>
            <a:spLocks noGrp="1"/>
          </p:cNvSpPr>
          <p:nvPr>
            <p:ph type="sldNum" sz="quarter" idx="12"/>
          </p:nvPr>
        </p:nvSpPr>
        <p:spPr/>
        <p:txBody>
          <a:bodyPr/>
          <a:lstStyle/>
          <a:p>
            <a:fld id="{A4878AE8-CEB1-4AA3-A592-E6B4B290D198}" type="slidenum">
              <a:rPr lang="fr-FR" smtClean="0"/>
              <a:t>‹N°›</a:t>
            </a:fld>
            <a:endParaRPr lang="fr-FR"/>
          </a:p>
        </p:txBody>
      </p:sp>
    </p:spTree>
    <p:extLst>
      <p:ext uri="{BB962C8B-B14F-4D97-AF65-F5344CB8AC3E}">
        <p14:creationId xmlns:p14="http://schemas.microsoft.com/office/powerpoint/2010/main" val="305861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E98AF4C1-1F4E-8BD0-0F20-B1ADA3DA2802}"/>
              </a:ext>
            </a:extLst>
          </p:cNvPr>
          <p:cNvSpPr>
            <a:spLocks noGrp="1"/>
          </p:cNvSpPr>
          <p:nvPr>
            <p:ph type="title"/>
          </p:nvPr>
        </p:nvSpPr>
        <p:spPr>
          <a:xfrm>
            <a:off x="471489" y="527547"/>
            <a:ext cx="5915025" cy="1914128"/>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5908E47E-4252-B54C-9455-0878D8C90828}"/>
              </a:ext>
            </a:extLst>
          </p:cNvPr>
          <p:cNvSpPr>
            <a:spLocks noGrp="1"/>
          </p:cNvSpPr>
          <p:nvPr>
            <p:ph type="body" idx="1"/>
          </p:nvPr>
        </p:nvSpPr>
        <p:spPr>
          <a:xfrm>
            <a:off x="471489" y="2636441"/>
            <a:ext cx="5915025" cy="6285409"/>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9EB7EC-508F-E1CD-33B1-00C7D8F2F366}"/>
              </a:ext>
            </a:extLst>
          </p:cNvPr>
          <p:cNvSpPr>
            <a:spLocks noGrp="1"/>
          </p:cNvSpPr>
          <p:nvPr>
            <p:ph type="dt" sz="half" idx="2"/>
          </p:nvPr>
        </p:nvSpPr>
        <p:spPr>
          <a:xfrm>
            <a:off x="471488" y="9181108"/>
            <a:ext cx="1543050" cy="527547"/>
          </a:xfrm>
          <a:prstGeom prst="rect">
            <a:avLst/>
          </a:prstGeom>
        </p:spPr>
        <p:txBody>
          <a:bodyPr vert="horz" lIns="91440" tIns="45720" rIns="91440" bIns="45720" rtlCol="0" anchor="ctr"/>
          <a:lstStyle>
            <a:lvl1pPr algn="l">
              <a:defRPr sz="975">
                <a:solidFill>
                  <a:schemeClr val="tx1">
                    <a:tint val="75000"/>
                  </a:schemeClr>
                </a:solidFill>
              </a:defRPr>
            </a:lvl1pPr>
          </a:lstStyle>
          <a:p>
            <a:fld id="{CF87932A-7192-4B1C-9B82-858E53EF3715}" type="datetimeFigureOut">
              <a:rPr lang="fr-FR" smtClean="0"/>
              <a:t>07/07/2025</a:t>
            </a:fld>
            <a:endParaRPr lang="fr-FR"/>
          </a:p>
        </p:txBody>
      </p:sp>
      <p:sp>
        <p:nvSpPr>
          <p:cNvPr id="5" name="Espace réservé du pied de page 4">
            <a:extLst>
              <a:ext uri="{FF2B5EF4-FFF2-40B4-BE49-F238E27FC236}">
                <a16:creationId xmlns:a16="http://schemas.microsoft.com/office/drawing/2014/main" id="{38622C4A-2FD6-2367-7876-C30A51FF8566}"/>
              </a:ext>
            </a:extLst>
          </p:cNvPr>
          <p:cNvSpPr>
            <a:spLocks noGrp="1"/>
          </p:cNvSpPr>
          <p:nvPr>
            <p:ph type="ftr" sz="quarter" idx="3"/>
          </p:nvPr>
        </p:nvSpPr>
        <p:spPr>
          <a:xfrm>
            <a:off x="2271714" y="9181108"/>
            <a:ext cx="2314575" cy="527547"/>
          </a:xfrm>
          <a:prstGeom prst="rect">
            <a:avLst/>
          </a:prstGeom>
        </p:spPr>
        <p:txBody>
          <a:bodyPr vert="horz" lIns="91440" tIns="45720" rIns="91440" bIns="45720" rtlCol="0" anchor="ctr"/>
          <a:lstStyle>
            <a:lvl1pPr algn="ctr">
              <a:defRPr sz="975">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D56480-2B62-C081-EF4C-2278AAF66CBC}"/>
              </a:ext>
            </a:extLst>
          </p:cNvPr>
          <p:cNvSpPr>
            <a:spLocks noGrp="1"/>
          </p:cNvSpPr>
          <p:nvPr>
            <p:ph type="sldNum" sz="quarter" idx="4"/>
          </p:nvPr>
        </p:nvSpPr>
        <p:spPr>
          <a:xfrm>
            <a:off x="4843463" y="9181108"/>
            <a:ext cx="1543050" cy="527547"/>
          </a:xfrm>
          <a:prstGeom prst="rect">
            <a:avLst/>
          </a:prstGeom>
        </p:spPr>
        <p:txBody>
          <a:bodyPr vert="horz" lIns="91440" tIns="45720" rIns="91440" bIns="45720" rtlCol="0" anchor="ctr"/>
          <a:lstStyle>
            <a:lvl1pPr algn="r">
              <a:defRPr sz="975">
                <a:solidFill>
                  <a:schemeClr val="tx1">
                    <a:tint val="75000"/>
                  </a:schemeClr>
                </a:solidFill>
              </a:defRPr>
            </a:lvl1pPr>
          </a:lstStyle>
          <a:p>
            <a:fld id="{A4878AE8-CEB1-4AA3-A592-E6B4B290D198}" type="slidenum">
              <a:rPr lang="fr-FR" smtClean="0"/>
              <a:t>‹N°›</a:t>
            </a:fld>
            <a:endParaRPr lang="fr-FR"/>
          </a:p>
        </p:txBody>
      </p:sp>
    </p:spTree>
    <p:extLst>
      <p:ext uri="{BB962C8B-B14F-4D97-AF65-F5344CB8AC3E}">
        <p14:creationId xmlns:p14="http://schemas.microsoft.com/office/powerpoint/2010/main" val="2071092966"/>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fr-FR"/>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CF87932A-7192-4B1C-9B82-858E53EF3715}" type="datetimeFigureOut">
              <a:rPr lang="fr-FR" smtClean="0"/>
              <a:t>07/07/2025</a:t>
            </a:fld>
            <a:endParaRPr lang="fr-FR"/>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A4878AE8-CEB1-4AA3-A592-E6B4B290D198}" type="slidenum">
              <a:rPr lang="fr-FR" smtClean="0"/>
              <a:t>‹N°›</a:t>
            </a:fld>
            <a:endParaRPr lang="fr-FR"/>
          </a:p>
        </p:txBody>
      </p:sp>
    </p:spTree>
    <p:extLst>
      <p:ext uri="{BB962C8B-B14F-4D97-AF65-F5344CB8AC3E}">
        <p14:creationId xmlns:p14="http://schemas.microsoft.com/office/powerpoint/2010/main" val="2315184878"/>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3.xml"/><Relationship Id="rId5" Type="http://schemas.openxmlformats.org/officeDocument/2006/relationships/image" Target="../media/image4.sv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3.xml"/><Relationship Id="rId5" Type="http://schemas.openxmlformats.org/officeDocument/2006/relationships/image" Target="../media/image10.png"/><Relationship Id="rId4" Type="http://schemas.openxmlformats.org/officeDocument/2006/relationships/image" Target="../media/image9.svg"/></Relationships>
</file>

<file path=ppt/slides/_rels/slide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3.xml"/><Relationship Id="rId5" Type="http://schemas.openxmlformats.org/officeDocument/2006/relationships/image" Target="../media/image14.sv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4">
            <a:extLst>
              <a:ext uri="{FF2B5EF4-FFF2-40B4-BE49-F238E27FC236}">
                <a16:creationId xmlns:a16="http://schemas.microsoft.com/office/drawing/2014/main" id="{198FE926-ED1A-40D2-6F0D-AC4FCA4DD043}"/>
              </a:ext>
            </a:extLst>
          </p:cNvPr>
          <p:cNvSpPr txBox="1">
            <a:spLocks/>
          </p:cNvSpPr>
          <p:nvPr/>
        </p:nvSpPr>
        <p:spPr bwMode="auto">
          <a:xfrm>
            <a:off x="1579961" y="109463"/>
            <a:ext cx="4234546" cy="451176"/>
          </a:xfrm>
          <a:prstGeom prst="rect">
            <a:avLst/>
          </a:prstGeom>
          <a:solidFill>
            <a:srgbClr val="FFFFFF"/>
          </a:solidFill>
        </p:spPr>
        <p:txBody>
          <a:bodyPr vert="horz" lIns="29250" tIns="37148" rIns="29250" bIns="37148"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pPr marL="0" algn="ctr" defTabSz="742950">
              <a:spcBef>
                <a:spcPts val="244"/>
              </a:spcBef>
              <a:buClr>
                <a:srgbClr val="21215A"/>
              </a:buClr>
              <a:defRPr/>
            </a:pPr>
            <a:r>
              <a:rPr lang="fr-FR" sz="1800" dirty="0">
                <a:solidFill>
                  <a:srgbClr val="002060"/>
                </a:solidFill>
              </a:rPr>
              <a:t>3 - Fiche insertion professionnelle</a:t>
            </a:r>
          </a:p>
        </p:txBody>
      </p:sp>
      <p:sp>
        <p:nvSpPr>
          <p:cNvPr id="10" name="Rectangle 9">
            <a:extLst>
              <a:ext uri="{FF2B5EF4-FFF2-40B4-BE49-F238E27FC236}">
                <a16:creationId xmlns:a16="http://schemas.microsoft.com/office/drawing/2014/main" id="{52A34655-30BA-08DE-BC88-F5B938F133BE}"/>
              </a:ext>
            </a:extLst>
          </p:cNvPr>
          <p:cNvSpPr/>
          <p:nvPr/>
        </p:nvSpPr>
        <p:spPr>
          <a:xfrm>
            <a:off x="223200" y="710917"/>
            <a:ext cx="6411600" cy="2137192"/>
          </a:xfrm>
          <a:prstGeom prst="rect">
            <a:avLst/>
          </a:prstGeom>
          <a:noFill/>
          <a:ln w="19050">
            <a:solidFill>
              <a:srgbClr val="1772B9"/>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sz="900" dirty="0">
              <a:solidFill>
                <a:schemeClr val="tx1"/>
              </a:solidFill>
              <a:latin typeface="Marianne" panose="02000000000000000000" pitchFamily="2" charset="0"/>
            </a:endParaRPr>
          </a:p>
          <a:p>
            <a:r>
              <a:rPr lang="fr-FR" sz="900" dirty="0">
                <a:solidFill>
                  <a:schemeClr val="tx1"/>
                </a:solidFill>
                <a:latin typeface="Marianne" panose="02000000000000000000" pitchFamily="2" charset="0"/>
              </a:rPr>
              <a:t>Notre Université propose un accompagnement personnalisé aux étudiantes et étudiants dans l’élaboration de leur projet depuis leur arrivée à l’Université jusqu’à leur insertion professionnelle.</a:t>
            </a:r>
          </a:p>
          <a:p>
            <a:endParaRPr lang="fr-FR" sz="900" dirty="0">
              <a:solidFill>
                <a:schemeClr val="tx1"/>
              </a:solidFill>
              <a:latin typeface="Marianne" panose="02000000000000000000" pitchFamily="2" charset="0"/>
            </a:endParaRPr>
          </a:p>
          <a:p>
            <a:r>
              <a:rPr lang="fr-FR" sz="900" dirty="0">
                <a:solidFill>
                  <a:schemeClr val="tx1"/>
                </a:solidFill>
                <a:latin typeface="Marianne" panose="02000000000000000000" pitchFamily="2" charset="0"/>
              </a:rPr>
              <a:t>Les chargés d’orientation et d’insertion vous accompagnent et vous conseillent tout au long de votre cursus pour la construction de votre projet et proposent :</a:t>
            </a:r>
          </a:p>
          <a:p>
            <a:endParaRPr lang="fr-FR" sz="900" dirty="0">
              <a:solidFill>
                <a:schemeClr val="tx1"/>
              </a:solidFill>
              <a:latin typeface="Marianne" panose="02000000000000000000" pitchFamily="2" charset="0"/>
            </a:endParaRPr>
          </a:p>
          <a:p>
            <a:pPr marL="232172" indent="-232172">
              <a:buFont typeface="Arial" panose="020B0604020202020204" pitchFamily="34" charset="0"/>
              <a:buChar char="•"/>
            </a:pPr>
            <a:r>
              <a:rPr lang="fr-FR" sz="900" dirty="0">
                <a:solidFill>
                  <a:schemeClr val="tx1"/>
                </a:solidFill>
                <a:latin typeface="Marianne" panose="02000000000000000000" pitchFamily="2" charset="0"/>
              </a:rPr>
              <a:t>Des entretiens individuels et personnalisés en orientation (réorientation, poursuites d’études, informations sur les métiers et les formations, connaissance de soi, …) et en insertion (accompagnement à la recherche de stage ou d’emploi…)</a:t>
            </a:r>
          </a:p>
          <a:p>
            <a:pPr marL="232172" indent="-232172">
              <a:buFont typeface="Arial" panose="020B0604020202020204" pitchFamily="34" charset="0"/>
              <a:buChar char="•"/>
            </a:pPr>
            <a:r>
              <a:rPr lang="fr-FR" sz="900" dirty="0">
                <a:solidFill>
                  <a:schemeClr val="tx1"/>
                </a:solidFill>
                <a:latin typeface="Marianne" panose="02000000000000000000" pitchFamily="2" charset="0"/>
              </a:rPr>
              <a:t>Des ateliers thématiques (recherche de stages en France et à l’étranger, construction/relecture de CV et lettres de motivation, utilisation des réseaux sociaux professionnels …)</a:t>
            </a:r>
          </a:p>
          <a:p>
            <a:pPr marL="232172" indent="-232172">
              <a:buFont typeface="Arial" panose="020B0604020202020204" pitchFamily="34" charset="0"/>
              <a:buChar char="•"/>
            </a:pPr>
            <a:r>
              <a:rPr lang="fr-FR" sz="900" dirty="0">
                <a:solidFill>
                  <a:schemeClr val="tx1"/>
                </a:solidFill>
                <a:latin typeface="Marianne" panose="02000000000000000000" pitchFamily="2" charset="0"/>
              </a:rPr>
              <a:t>Des forums, job dating, rencontres entreprises</a:t>
            </a:r>
          </a:p>
        </p:txBody>
      </p:sp>
      <p:sp>
        <p:nvSpPr>
          <p:cNvPr id="11" name="Rectangle 10">
            <a:extLst>
              <a:ext uri="{FF2B5EF4-FFF2-40B4-BE49-F238E27FC236}">
                <a16:creationId xmlns:a16="http://schemas.microsoft.com/office/drawing/2014/main" id="{E61C594B-B0D9-7B04-5AB6-CEB3B15655D6}"/>
              </a:ext>
            </a:extLst>
          </p:cNvPr>
          <p:cNvSpPr/>
          <p:nvPr/>
        </p:nvSpPr>
        <p:spPr>
          <a:xfrm>
            <a:off x="223200" y="689222"/>
            <a:ext cx="2996297" cy="2166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fr-FR" sz="1000" b="1" dirty="0">
                <a:solidFill>
                  <a:srgbClr val="1772B9"/>
                </a:solidFill>
                <a:latin typeface="Marianne" panose="02000000000000000000" pitchFamily="2" charset="0"/>
              </a:rPr>
              <a:t>Le cadre</a:t>
            </a:r>
          </a:p>
        </p:txBody>
      </p:sp>
      <p:pic>
        <p:nvPicPr>
          <p:cNvPr id="19" name="Graphique 18" descr="Liste avec un remplissage uni">
            <a:extLst>
              <a:ext uri="{FF2B5EF4-FFF2-40B4-BE49-F238E27FC236}">
                <a16:creationId xmlns:a16="http://schemas.microsoft.com/office/drawing/2014/main" id="{B31476E6-46B1-3DB5-3B8D-7D5153B150C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223200" y="611831"/>
            <a:ext cx="365458" cy="342225"/>
          </a:xfrm>
          <a:prstGeom prst="rect">
            <a:avLst/>
          </a:prstGeom>
        </p:spPr>
      </p:pic>
      <p:sp>
        <p:nvSpPr>
          <p:cNvPr id="2" name="Rectangle 1">
            <a:extLst>
              <a:ext uri="{FF2B5EF4-FFF2-40B4-BE49-F238E27FC236}">
                <a16:creationId xmlns:a16="http://schemas.microsoft.com/office/drawing/2014/main" id="{F5A4024D-BFB0-E5EB-23EC-93807C8989F4}"/>
              </a:ext>
            </a:extLst>
          </p:cNvPr>
          <p:cNvSpPr/>
          <p:nvPr/>
        </p:nvSpPr>
        <p:spPr>
          <a:xfrm>
            <a:off x="223200" y="3153732"/>
            <a:ext cx="6411600" cy="6627580"/>
          </a:xfrm>
          <a:prstGeom prst="rect">
            <a:avLst/>
          </a:prstGeom>
          <a:solidFill>
            <a:schemeClr val="bg1"/>
          </a:solidFill>
          <a:ln w="19050">
            <a:solidFill>
              <a:srgbClr val="1772B9"/>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5738" indent="-185738">
              <a:buFont typeface="+mj-lt"/>
              <a:buAutoNum type="arabicPeriod"/>
            </a:pPr>
            <a:r>
              <a:rPr lang="fr-FR" sz="900" b="1" u="sng" dirty="0">
                <a:solidFill>
                  <a:srgbClr val="1E1A1B"/>
                </a:solidFill>
                <a:latin typeface="Marianne" panose="02000000000000000000" pitchFamily="2" charset="0"/>
              </a:rPr>
              <a:t>NOTRE CAREER CENTER : L’OUTIL POUR VOUS ACCOMPAGNER DANS VOTRE INSERTION PROFESSIONNELLE</a:t>
            </a:r>
          </a:p>
          <a:p>
            <a:endParaRPr lang="fr-FR" sz="900" dirty="0">
              <a:solidFill>
                <a:srgbClr val="1E1A1B"/>
              </a:solidFill>
              <a:latin typeface="Marianne" panose="02000000000000000000" pitchFamily="2" charset="0"/>
            </a:endParaRPr>
          </a:p>
          <a:p>
            <a:pPr marL="185738" indent="-185738">
              <a:buFont typeface="Arial" panose="020B0604020202020204" pitchFamily="34" charset="0"/>
              <a:buChar char="•"/>
            </a:pPr>
            <a:r>
              <a:rPr lang="fr-FR" sz="900" dirty="0">
                <a:solidFill>
                  <a:srgbClr val="1E1A1B"/>
                </a:solidFill>
                <a:latin typeface="Marianne" panose="02000000000000000000" pitchFamily="2" charset="0"/>
              </a:rPr>
              <a:t>Le </a:t>
            </a:r>
            <a:r>
              <a:rPr lang="fr-FR" sz="900" dirty="0" err="1">
                <a:solidFill>
                  <a:srgbClr val="1E1A1B"/>
                </a:solidFill>
                <a:latin typeface="Marianne" panose="02000000000000000000" pitchFamily="2" charset="0"/>
              </a:rPr>
              <a:t>Career</a:t>
            </a:r>
            <a:r>
              <a:rPr lang="fr-FR" sz="900" dirty="0">
                <a:solidFill>
                  <a:srgbClr val="1E1A1B"/>
                </a:solidFill>
                <a:latin typeface="Marianne" panose="02000000000000000000" pitchFamily="2" charset="0"/>
              </a:rPr>
              <a:t> Center est une plateforme web qui vous donne un accès privilégié à :</a:t>
            </a:r>
          </a:p>
          <a:p>
            <a:pPr marL="557213" lvl="1" indent="-185738">
              <a:buFont typeface="Arial" panose="020B0604020202020204" pitchFamily="34" charset="0"/>
              <a:buChar char="•"/>
            </a:pPr>
            <a:r>
              <a:rPr lang="fr-FR" sz="900" dirty="0">
                <a:solidFill>
                  <a:srgbClr val="1E1A1B"/>
                </a:solidFill>
                <a:latin typeface="Marianne" panose="02000000000000000000" pitchFamily="2" charset="0"/>
              </a:rPr>
              <a:t>Des offres de stages, d’emplois et d’alternance</a:t>
            </a:r>
          </a:p>
          <a:p>
            <a:pPr marL="557213" lvl="1" indent="-185738">
              <a:buFont typeface="Arial" panose="020B0604020202020204" pitchFamily="34" charset="0"/>
              <a:buChar char="•"/>
            </a:pPr>
            <a:r>
              <a:rPr lang="fr-FR" sz="900" dirty="0">
                <a:solidFill>
                  <a:srgbClr val="1E1A1B"/>
                </a:solidFill>
                <a:latin typeface="Marianne" panose="02000000000000000000" pitchFamily="2" charset="0"/>
              </a:rPr>
              <a:t>La possibilité de déposer son CV</a:t>
            </a:r>
          </a:p>
          <a:p>
            <a:pPr marL="557213" lvl="1" indent="-185738">
              <a:buFont typeface="Arial" panose="020B0604020202020204" pitchFamily="34" charset="0"/>
              <a:buChar char="•"/>
            </a:pPr>
            <a:r>
              <a:rPr lang="fr-FR" sz="900" dirty="0">
                <a:solidFill>
                  <a:srgbClr val="1E1A1B"/>
                </a:solidFill>
                <a:latin typeface="Marianne" panose="02000000000000000000" pitchFamily="2" charset="0"/>
              </a:rPr>
              <a:t>Des événements de type :  rencontres employeurs et recrutement en ligne</a:t>
            </a:r>
          </a:p>
          <a:p>
            <a:pPr marL="557213" lvl="1" indent="-185738">
              <a:buFont typeface="Arial" panose="020B0604020202020204" pitchFamily="34" charset="0"/>
              <a:buChar char="•"/>
            </a:pPr>
            <a:r>
              <a:rPr lang="fr-FR" sz="900" dirty="0">
                <a:solidFill>
                  <a:srgbClr val="1E1A1B"/>
                </a:solidFill>
                <a:latin typeface="Marianne" panose="02000000000000000000" pitchFamily="2" charset="0"/>
              </a:rPr>
              <a:t>Des vidéos métiers et fiches conseils</a:t>
            </a:r>
          </a:p>
          <a:p>
            <a:pPr marL="557213" lvl="1" indent="-185738">
              <a:buFont typeface="Arial" panose="020B0604020202020204" pitchFamily="34" charset="0"/>
              <a:buChar char="•"/>
            </a:pPr>
            <a:r>
              <a:rPr lang="fr-FR" sz="900" dirty="0">
                <a:solidFill>
                  <a:srgbClr val="1E1A1B"/>
                </a:solidFill>
                <a:latin typeface="Marianne" panose="02000000000000000000" pitchFamily="2" charset="0"/>
              </a:rPr>
              <a:t>La possibilité de prendre rendez-vous avec chargés d’orientation et d’insertion professionnelle</a:t>
            </a:r>
          </a:p>
          <a:p>
            <a:pPr marL="557213" lvl="1" indent="-185738">
              <a:buFont typeface="Arial" panose="020B0604020202020204" pitchFamily="34" charset="0"/>
              <a:buChar char="•"/>
            </a:pPr>
            <a:r>
              <a:rPr lang="fr-FR" sz="900" dirty="0">
                <a:solidFill>
                  <a:srgbClr val="1E1A1B"/>
                </a:solidFill>
                <a:latin typeface="Marianne" panose="02000000000000000000" pitchFamily="2" charset="0"/>
              </a:rPr>
              <a:t>Une newsletter hebdomadaire pour connaître les actualités et l’agenda des événements organisés pour aider à construire son projet et se professionnaliser </a:t>
            </a:r>
            <a:endParaRPr lang="fr-FR" sz="900" dirty="0">
              <a:solidFill>
                <a:srgbClr val="1E1A1B"/>
              </a:solidFill>
              <a:highlight>
                <a:srgbClr val="FFFF00"/>
              </a:highlight>
              <a:latin typeface="Marianne" panose="02000000000000000000" pitchFamily="2" charset="0"/>
            </a:endParaRPr>
          </a:p>
          <a:p>
            <a:endParaRPr lang="fr-FR" sz="900" dirty="0">
              <a:solidFill>
                <a:srgbClr val="1E1A1B"/>
              </a:solidFill>
              <a:latin typeface="Marianne" panose="02000000000000000000" pitchFamily="2" charset="0"/>
            </a:endParaRPr>
          </a:p>
          <a:p>
            <a:r>
              <a:rPr lang="fr-FR" sz="900" dirty="0">
                <a:solidFill>
                  <a:srgbClr val="1E1A1B"/>
                </a:solidFill>
                <a:latin typeface="Marianne" panose="02000000000000000000" pitchFamily="2" charset="0"/>
              </a:rPr>
              <a:t>Comment accéder et s’inscrire au </a:t>
            </a:r>
            <a:r>
              <a:rPr lang="fr-FR" sz="900" dirty="0" err="1">
                <a:solidFill>
                  <a:srgbClr val="1E1A1B"/>
                </a:solidFill>
                <a:latin typeface="Marianne" panose="02000000000000000000" pitchFamily="2" charset="0"/>
              </a:rPr>
              <a:t>Career</a:t>
            </a:r>
            <a:r>
              <a:rPr lang="fr-FR" sz="900" dirty="0">
                <a:solidFill>
                  <a:srgbClr val="1E1A1B"/>
                </a:solidFill>
                <a:latin typeface="Marianne" panose="02000000000000000000" pitchFamily="2" charset="0"/>
              </a:rPr>
              <a:t> Center ?</a:t>
            </a:r>
          </a:p>
          <a:p>
            <a:endParaRPr lang="fr-FR" sz="900" dirty="0">
              <a:solidFill>
                <a:srgbClr val="1E1A1B"/>
              </a:solidFill>
              <a:latin typeface="Marianne" panose="02000000000000000000" pitchFamily="2" charset="0"/>
            </a:endParaRPr>
          </a:p>
          <a:p>
            <a:r>
              <a:rPr lang="fr-FR" sz="900" dirty="0">
                <a:solidFill>
                  <a:srgbClr val="1E1A1B"/>
                </a:solidFill>
                <a:latin typeface="Marianne" panose="02000000000000000000" pitchFamily="2" charset="0"/>
              </a:rPr>
              <a:t>Accès direct au </a:t>
            </a:r>
            <a:r>
              <a:rPr lang="fr-FR" sz="900" dirty="0" err="1">
                <a:solidFill>
                  <a:srgbClr val="1E1A1B"/>
                </a:solidFill>
                <a:latin typeface="Marianne" panose="02000000000000000000" pitchFamily="2" charset="0"/>
              </a:rPr>
              <a:t>Career</a:t>
            </a:r>
            <a:r>
              <a:rPr lang="fr-FR" sz="900" dirty="0">
                <a:solidFill>
                  <a:srgbClr val="1E1A1B"/>
                </a:solidFill>
                <a:latin typeface="Marianne" panose="02000000000000000000" pitchFamily="2" charset="0"/>
              </a:rPr>
              <a:t> Center de l’Université via l’ENT &amp; Inscription via votre adresse mail universitaire : prenom.nom@XXX.fr (accessible aussi depuis l’application mobile)</a:t>
            </a:r>
          </a:p>
          <a:p>
            <a:endParaRPr lang="fr-FR" sz="900" dirty="0">
              <a:solidFill>
                <a:srgbClr val="1E1A1B"/>
              </a:solidFill>
              <a:latin typeface="Marianne" panose="02000000000000000000" pitchFamily="2" charset="0"/>
            </a:endParaRPr>
          </a:p>
          <a:p>
            <a:pPr marL="185738" indent="-185738">
              <a:buFont typeface="+mj-lt"/>
              <a:buAutoNum type="arabicPeriod" startAt="2"/>
            </a:pPr>
            <a:r>
              <a:rPr lang="fr-FR" sz="900" b="1" u="sng" dirty="0">
                <a:solidFill>
                  <a:srgbClr val="1E1A1B"/>
                </a:solidFill>
                <a:latin typeface="Marianne" panose="02000000000000000000" pitchFamily="2" charset="0"/>
              </a:rPr>
              <a:t>Les stages, les emplois et l’alternance</a:t>
            </a:r>
          </a:p>
          <a:p>
            <a:endParaRPr lang="fr-FR" sz="900" dirty="0">
              <a:solidFill>
                <a:srgbClr val="1E1A1B"/>
              </a:solidFill>
              <a:latin typeface="Marianne" panose="02000000000000000000" pitchFamily="2" charset="0"/>
            </a:endParaRPr>
          </a:p>
          <a:p>
            <a:pPr marL="185738" indent="-185738">
              <a:buFont typeface="Arial" panose="020B0604020202020204" pitchFamily="34" charset="0"/>
              <a:buChar char="•"/>
            </a:pPr>
            <a:r>
              <a:rPr lang="fr-FR" sz="900" dirty="0">
                <a:solidFill>
                  <a:srgbClr val="1E1A1B"/>
                </a:solidFill>
                <a:latin typeface="Marianne" panose="02000000000000000000" pitchFamily="2" charset="0"/>
              </a:rPr>
              <a:t>Connectez-vous au monde de l’entreprise pour trouver un stage, une alternance, un service civique ou un emploi.</a:t>
            </a:r>
          </a:p>
          <a:p>
            <a:pPr marL="185738" indent="-185738">
              <a:buFont typeface="Arial" panose="020B0604020202020204" pitchFamily="34" charset="0"/>
              <a:buChar char="•"/>
            </a:pPr>
            <a:endParaRPr lang="fr-FR" sz="900" dirty="0">
              <a:solidFill>
                <a:srgbClr val="1E1A1B"/>
              </a:solidFill>
              <a:latin typeface="Marianne" panose="02000000000000000000" pitchFamily="2" charset="0"/>
            </a:endParaRPr>
          </a:p>
          <a:p>
            <a:pPr marL="185738" indent="-185738">
              <a:buFont typeface="Arial" panose="020B0604020202020204" pitchFamily="34" charset="0"/>
              <a:buChar char="•"/>
            </a:pPr>
            <a:r>
              <a:rPr lang="fr-FR" sz="900" dirty="0">
                <a:solidFill>
                  <a:srgbClr val="1E1A1B"/>
                </a:solidFill>
                <a:latin typeface="Marianne" panose="02000000000000000000" pitchFamily="2" charset="0"/>
              </a:rPr>
              <a:t>Effectuer un stage, une alternance ou avoir un job étudiant représentent une opportunité de découvrir le monde professionnel, ses codes, son fonctionnement. C’est l’opportunité d’expérimenter la vie professionnelle dans un domaine qui vous intéresse, que ce soit en entreprise, dans le monde associatif, les collectivités, ou les services publics. Cela permet d’acquérir des compétences professionnelles, de confirmer (ou pas) un projet d’orientation, et peut servir de tremplin lors de l’accès au premier emploi.</a:t>
            </a:r>
          </a:p>
          <a:p>
            <a:pPr marL="185738" indent="-185738">
              <a:buFont typeface="Arial" panose="020B0604020202020204" pitchFamily="34" charset="0"/>
              <a:buChar char="•"/>
            </a:pPr>
            <a:endParaRPr lang="fr-FR" sz="900" dirty="0">
              <a:solidFill>
                <a:srgbClr val="1E1A1B"/>
              </a:solidFill>
              <a:latin typeface="Marianne" panose="02000000000000000000" pitchFamily="2" charset="0"/>
            </a:endParaRPr>
          </a:p>
          <a:p>
            <a:pPr marL="185738" indent="-185738">
              <a:buFont typeface="Arial" panose="020B0604020202020204" pitchFamily="34" charset="0"/>
              <a:buChar char="•"/>
            </a:pPr>
            <a:r>
              <a:rPr lang="fr-FR" sz="900" dirty="0">
                <a:solidFill>
                  <a:srgbClr val="1E1A1B"/>
                </a:solidFill>
                <a:latin typeface="Marianne" panose="02000000000000000000" pitchFamily="2" charset="0"/>
              </a:rPr>
              <a:t>Vous pouvez être accompagnés dans votre recherche de stage, d’emplois ou d’alternance par les chargé.es d’orientation et d’insertion et retrouver de nombreuses offres (mises en lignes régulièrement) sur l’application </a:t>
            </a:r>
            <a:r>
              <a:rPr lang="fr-FR" sz="900" dirty="0" err="1">
                <a:solidFill>
                  <a:srgbClr val="1E1A1B"/>
                </a:solidFill>
                <a:latin typeface="Marianne" panose="02000000000000000000" pitchFamily="2" charset="0"/>
              </a:rPr>
              <a:t>Career</a:t>
            </a:r>
            <a:r>
              <a:rPr lang="fr-FR" sz="900" dirty="0">
                <a:solidFill>
                  <a:srgbClr val="1E1A1B"/>
                </a:solidFill>
                <a:latin typeface="Marianne" panose="02000000000000000000" pitchFamily="2" charset="0"/>
              </a:rPr>
              <a:t> Center dans votre ENT.</a:t>
            </a:r>
          </a:p>
          <a:p>
            <a:endParaRPr lang="fr-FR" sz="900" dirty="0">
              <a:solidFill>
                <a:srgbClr val="1E1A1B"/>
              </a:solidFill>
              <a:latin typeface="Marianne" panose="02000000000000000000" pitchFamily="2" charset="0"/>
            </a:endParaRPr>
          </a:p>
          <a:p>
            <a:pPr marL="185738" indent="-185738">
              <a:buFont typeface="+mj-lt"/>
              <a:buAutoNum type="arabicPeriod" startAt="3"/>
            </a:pPr>
            <a:r>
              <a:rPr lang="fr-FR" sz="900" b="1" u="sng" dirty="0">
                <a:solidFill>
                  <a:srgbClr val="1E1A1B"/>
                </a:solidFill>
                <a:latin typeface="Marianne" panose="02000000000000000000" pitchFamily="2" charset="0"/>
              </a:rPr>
              <a:t>Evènements et les ateliers thématiques</a:t>
            </a:r>
          </a:p>
          <a:p>
            <a:pPr marL="139303" indent="-139303">
              <a:buFont typeface="Arial" panose="020B0604020202020204" pitchFamily="34" charset="0"/>
              <a:buChar char="•"/>
            </a:pPr>
            <a:endParaRPr lang="fr-FR" sz="900" dirty="0">
              <a:solidFill>
                <a:srgbClr val="1E1A1B"/>
              </a:solidFill>
              <a:latin typeface="Marianne" panose="02000000000000000000" pitchFamily="2" charset="0"/>
            </a:endParaRPr>
          </a:p>
          <a:p>
            <a:pPr marL="139303" indent="-139303">
              <a:buFont typeface="Arial" panose="020B0604020202020204" pitchFamily="34" charset="0"/>
              <a:buChar char="•"/>
            </a:pPr>
            <a:r>
              <a:rPr lang="fr-FR" sz="900" dirty="0">
                <a:solidFill>
                  <a:srgbClr val="1E1A1B"/>
                </a:solidFill>
                <a:latin typeface="Marianne" panose="02000000000000000000" pitchFamily="2" charset="0"/>
              </a:rPr>
              <a:t>La direction de l’orientation et de l’insertion (DOI) organise, tout au long de l’année, des événements et ateliers thématiques autour de l’insertion :</a:t>
            </a:r>
          </a:p>
          <a:p>
            <a:pPr marL="139303" indent="-139303">
              <a:buFont typeface="Arial" panose="020B0604020202020204" pitchFamily="34" charset="0"/>
              <a:buChar char="•"/>
            </a:pPr>
            <a:endParaRPr lang="fr-FR" sz="900" dirty="0">
              <a:solidFill>
                <a:srgbClr val="1E1A1B"/>
              </a:solidFill>
              <a:latin typeface="Marianne" panose="02000000000000000000" pitchFamily="2" charset="0"/>
            </a:endParaRPr>
          </a:p>
          <a:p>
            <a:pPr marL="510778" lvl="1" indent="-139303">
              <a:buFont typeface="Arial" panose="020B0604020202020204" pitchFamily="34" charset="0"/>
              <a:buChar char="•"/>
            </a:pPr>
            <a:r>
              <a:rPr lang="fr-FR" sz="900" dirty="0">
                <a:solidFill>
                  <a:srgbClr val="1E1A1B"/>
                </a:solidFill>
                <a:latin typeface="Marianne" panose="02000000000000000000" pitchFamily="2" charset="0"/>
              </a:rPr>
              <a:t>Quelques exemples d’ateliers : élaboration de CV et lettre de motivation, utilisation des réseaux sociaux professionnels, recherche de stage à l’étranger, comment intégrer la fonction publique, …</a:t>
            </a:r>
          </a:p>
          <a:p>
            <a:pPr marL="139303" indent="-139303">
              <a:buFont typeface="Arial" panose="020B0604020202020204" pitchFamily="34" charset="0"/>
              <a:buChar char="•"/>
            </a:pPr>
            <a:endParaRPr lang="fr-FR" sz="900" dirty="0">
              <a:solidFill>
                <a:srgbClr val="1E1A1B"/>
              </a:solidFill>
              <a:latin typeface="Marianne" panose="02000000000000000000" pitchFamily="2" charset="0"/>
            </a:endParaRPr>
          </a:p>
          <a:p>
            <a:pPr marL="510778" lvl="1" indent="-139303">
              <a:buFont typeface="Arial" panose="020B0604020202020204" pitchFamily="34" charset="0"/>
              <a:buChar char="•"/>
            </a:pPr>
            <a:r>
              <a:rPr lang="fr-FR" sz="900" dirty="0">
                <a:solidFill>
                  <a:srgbClr val="1E1A1B"/>
                </a:solidFill>
                <a:latin typeface="Marianne" panose="02000000000000000000" pitchFamily="2" charset="0"/>
              </a:rPr>
              <a:t>Quelques exemples d’événements :  forum job étudiant à l’année, forum emploi saisonnier, SOS stages, …</a:t>
            </a:r>
          </a:p>
          <a:p>
            <a:pPr marL="139303" indent="-139303">
              <a:buFont typeface="Arial" panose="020B0604020202020204" pitchFamily="34" charset="0"/>
              <a:buChar char="•"/>
            </a:pPr>
            <a:endParaRPr lang="fr-FR" sz="900" dirty="0">
              <a:solidFill>
                <a:srgbClr val="1E1A1B"/>
              </a:solidFill>
              <a:latin typeface="Marianne" panose="02000000000000000000" pitchFamily="2" charset="0"/>
            </a:endParaRPr>
          </a:p>
          <a:p>
            <a:pPr marL="139303" indent="-139303">
              <a:buFont typeface="Arial" panose="020B0604020202020204" pitchFamily="34" charset="0"/>
              <a:buChar char="•"/>
            </a:pPr>
            <a:r>
              <a:rPr lang="fr-FR" sz="900" dirty="0">
                <a:solidFill>
                  <a:srgbClr val="1E1A1B"/>
                </a:solidFill>
                <a:latin typeface="Marianne" panose="02000000000000000000" pitchFamily="2" charset="0"/>
              </a:rPr>
              <a:t>Pour ne rien rater du programme de ces ateliers et événements et des actualités de la DOI, découvrez chaque semaine la newsletter du </a:t>
            </a:r>
            <a:r>
              <a:rPr lang="fr-FR" sz="900" dirty="0" err="1">
                <a:solidFill>
                  <a:srgbClr val="1E1A1B"/>
                </a:solidFill>
                <a:latin typeface="Marianne" panose="02000000000000000000" pitchFamily="2" charset="0"/>
              </a:rPr>
              <a:t>Career</a:t>
            </a:r>
            <a:r>
              <a:rPr lang="fr-FR" sz="900" dirty="0">
                <a:solidFill>
                  <a:srgbClr val="1E1A1B"/>
                </a:solidFill>
                <a:latin typeface="Marianne" panose="02000000000000000000" pitchFamily="2" charset="0"/>
              </a:rPr>
              <a:t> Center ! Et inscrivez-vous aux ateliers, conférences, forums, job dating, etc qui vous intéressent!</a:t>
            </a:r>
          </a:p>
        </p:txBody>
      </p:sp>
      <p:sp>
        <p:nvSpPr>
          <p:cNvPr id="3" name="Rectangle 2">
            <a:extLst>
              <a:ext uri="{FF2B5EF4-FFF2-40B4-BE49-F238E27FC236}">
                <a16:creationId xmlns:a16="http://schemas.microsoft.com/office/drawing/2014/main" id="{F4222273-4E0C-ED01-CCDF-02E327B5DB81}"/>
              </a:ext>
            </a:extLst>
          </p:cNvPr>
          <p:cNvSpPr/>
          <p:nvPr/>
        </p:nvSpPr>
        <p:spPr>
          <a:xfrm>
            <a:off x="223200" y="3044462"/>
            <a:ext cx="5293180" cy="2288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fr-FR" sz="1000" b="1" dirty="0">
                <a:solidFill>
                  <a:srgbClr val="1772B9"/>
                </a:solidFill>
                <a:latin typeface="Marianne" panose="02000000000000000000" pitchFamily="2" charset="0"/>
              </a:rPr>
              <a:t>Notre offre d’accompagnement à l’insertion et à la recherche de stage</a:t>
            </a:r>
          </a:p>
        </p:txBody>
      </p:sp>
      <p:pic>
        <p:nvPicPr>
          <p:cNvPr id="5" name="Graphique 4" descr="Mille avec un remplissage uni">
            <a:extLst>
              <a:ext uri="{FF2B5EF4-FFF2-40B4-BE49-F238E27FC236}">
                <a16:creationId xmlns:a16="http://schemas.microsoft.com/office/drawing/2014/main" id="{10D756F9-5D17-1453-2263-361D13145D7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3200" y="2991255"/>
            <a:ext cx="342225" cy="342225"/>
          </a:xfrm>
          <a:prstGeom prst="rect">
            <a:avLst/>
          </a:prstGeom>
        </p:spPr>
      </p:pic>
      <p:sp>
        <p:nvSpPr>
          <p:cNvPr id="9" name="Rectangle: Rounded Corners 8">
            <a:extLst>
              <a:ext uri="{FF2B5EF4-FFF2-40B4-BE49-F238E27FC236}">
                <a16:creationId xmlns:a16="http://schemas.microsoft.com/office/drawing/2014/main" id="{3CB1DC9E-050D-7F28-2588-0F866E1DBDB3}"/>
              </a:ext>
            </a:extLst>
          </p:cNvPr>
          <p:cNvSpPr/>
          <p:nvPr/>
        </p:nvSpPr>
        <p:spPr>
          <a:xfrm>
            <a:off x="-2233107" y="109463"/>
            <a:ext cx="2014032" cy="2376561"/>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800" b="1" i="0" u="none" strike="noStrike" kern="0" cap="none" spc="0" normalizeH="0" baseline="0" noProof="0" dirty="0">
                <a:ln>
                  <a:noFill/>
                </a:ln>
                <a:solidFill>
                  <a:schemeClr val="tx1"/>
                </a:solidFill>
                <a:effectLst/>
                <a:uLnTx/>
                <a:uFillTx/>
                <a:latin typeface="Marianne" panose="02000000000000000000" pitchFamily="2" charset="0"/>
              </a:rPr>
              <a:t>Important</a:t>
            </a:r>
            <a:r>
              <a:rPr kumimoji="0" lang="fr-FR" sz="800" i="0" u="none" strike="noStrike" kern="0" cap="none" spc="0" normalizeH="0" baseline="0" noProof="0" dirty="0">
                <a:ln>
                  <a:noFill/>
                </a:ln>
                <a:solidFill>
                  <a:schemeClr val="tx1"/>
                </a:solidFill>
                <a:effectLst/>
                <a:uLnTx/>
                <a:uFillTx/>
                <a:latin typeface="Marianne" panose="02000000000000000000" pitchFamily="2" charset="0"/>
              </a:rPr>
              <a:t> : ce document est un exemple de fiche thématique dite « Les Essentiels ! » visant à outiller les agents de guichet central dans leur activité.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800" i="0" u="none" strike="noStrike" kern="0" cap="none" spc="0" normalizeH="0" baseline="0" noProof="0" dirty="0">
                <a:ln>
                  <a:noFill/>
                </a:ln>
                <a:solidFill>
                  <a:schemeClr val="tx1"/>
                </a:solidFill>
                <a:effectLst/>
                <a:uLnTx/>
                <a:uFillTx/>
                <a:latin typeface="Marianne" panose="02000000000000000000" pitchFamily="2" charset="0"/>
              </a:rPr>
              <a:t>La fiche porte sur une problématique / thématique souvent remontée par les étudiants et revient sur l’ensemble des informations ou démarches utiles à communiquer si l’agent est confronté à une demande en lien avec ce sujet.</a:t>
            </a:r>
          </a:p>
        </p:txBody>
      </p:sp>
      <p:sp>
        <p:nvSpPr>
          <p:cNvPr id="12" name="Rectangle: Rounded Corners 11">
            <a:extLst>
              <a:ext uri="{FF2B5EF4-FFF2-40B4-BE49-F238E27FC236}">
                <a16:creationId xmlns:a16="http://schemas.microsoft.com/office/drawing/2014/main" id="{A003A751-0AF7-8A0D-2646-8F389147058F}"/>
              </a:ext>
            </a:extLst>
          </p:cNvPr>
          <p:cNvSpPr/>
          <p:nvPr/>
        </p:nvSpPr>
        <p:spPr>
          <a:xfrm>
            <a:off x="5896587" y="109463"/>
            <a:ext cx="841862" cy="356142"/>
          </a:xfrm>
          <a:prstGeom prst="roundRect">
            <a:avLst/>
          </a:prstGeom>
          <a:ln/>
          <a:effectLst>
            <a:outerShdw blurRad="50800" dist="38100" dir="5400000" algn="t"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1" u="none" strike="noStrike" kern="0" cap="none" spc="0" normalizeH="0" baseline="0" noProof="0" dirty="0">
                <a:ln>
                  <a:noFill/>
                </a:ln>
                <a:solidFill>
                  <a:schemeClr val="accent2"/>
                </a:solidFill>
                <a:effectLst/>
                <a:uLnTx/>
                <a:uFillTx/>
                <a:latin typeface="Segoe Print" panose="02000600000000000000" pitchFamily="2" charset="0"/>
              </a:rPr>
              <a:t>Les Essentiels !</a:t>
            </a:r>
          </a:p>
        </p:txBody>
      </p:sp>
      <p:sp>
        <p:nvSpPr>
          <p:cNvPr id="13" name="Rectangle: Rounded Corners 12">
            <a:extLst>
              <a:ext uri="{FF2B5EF4-FFF2-40B4-BE49-F238E27FC236}">
                <a16:creationId xmlns:a16="http://schemas.microsoft.com/office/drawing/2014/main" id="{48023C43-71BC-6EF8-2ECE-06F9C95B3E07}"/>
              </a:ext>
            </a:extLst>
          </p:cNvPr>
          <p:cNvSpPr/>
          <p:nvPr/>
        </p:nvSpPr>
        <p:spPr>
          <a:xfrm>
            <a:off x="103454" y="97491"/>
            <a:ext cx="923942" cy="451176"/>
          </a:xfrm>
          <a:prstGeom prst="roundRect">
            <a:avLst/>
          </a:prstGeom>
          <a:solidFill>
            <a:srgbClr val="21215A"/>
          </a:solidFill>
          <a:ln w="25400" cap="flat" cmpd="sng" algn="ctr">
            <a:solidFill>
              <a:srgbClr val="21215A">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800" b="1" i="0" u="none" strike="noStrike" kern="0" cap="none" spc="0" normalizeH="0" baseline="0" noProof="0" dirty="0">
                <a:ln>
                  <a:noFill/>
                </a:ln>
                <a:solidFill>
                  <a:srgbClr val="FFFFFF"/>
                </a:solidFill>
                <a:effectLst/>
                <a:uLnTx/>
                <a:uFillTx/>
                <a:latin typeface="Marianne" panose="02000000000000000000" pitchFamily="2" charset="0"/>
              </a:rPr>
              <a:t>Logo de l’université</a:t>
            </a:r>
          </a:p>
        </p:txBody>
      </p:sp>
    </p:spTree>
    <p:extLst>
      <p:ext uri="{BB962C8B-B14F-4D97-AF65-F5344CB8AC3E}">
        <p14:creationId xmlns:p14="http://schemas.microsoft.com/office/powerpoint/2010/main" val="33331692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1DE87E0-5983-56EA-2894-668AE0B0FA55}"/>
              </a:ext>
            </a:extLst>
          </p:cNvPr>
          <p:cNvSpPr/>
          <p:nvPr/>
        </p:nvSpPr>
        <p:spPr>
          <a:xfrm>
            <a:off x="223200" y="807263"/>
            <a:ext cx="6411600" cy="8939305"/>
          </a:xfrm>
          <a:prstGeom prst="rect">
            <a:avLst/>
          </a:prstGeom>
          <a:noFill/>
          <a:ln w="19050">
            <a:solidFill>
              <a:srgbClr val="1772B9"/>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5738" indent="-185738">
              <a:buFont typeface="+mj-lt"/>
              <a:buAutoNum type="arabicPeriod"/>
            </a:pPr>
            <a:r>
              <a:rPr lang="fr-FR" sz="850" b="1" u="sng" dirty="0">
                <a:solidFill>
                  <a:schemeClr val="tx1"/>
                </a:solidFill>
                <a:latin typeface="Marianne" panose="02000000000000000000" pitchFamily="2" charset="0"/>
              </a:rPr>
              <a:t>La recherche de stage </a:t>
            </a:r>
          </a:p>
          <a:p>
            <a:pPr marL="557213" lvl="1" indent="-185738">
              <a:buFont typeface="Arial" panose="020B0604020202020204" pitchFamily="34" charset="0"/>
              <a:buChar char="•"/>
            </a:pPr>
            <a:endParaRPr lang="fr-FR" sz="850" dirty="0">
              <a:solidFill>
                <a:schemeClr val="tx1"/>
              </a:solidFill>
              <a:latin typeface="Marianne" panose="02000000000000000000" pitchFamily="2" charset="0"/>
            </a:endParaRPr>
          </a:p>
          <a:p>
            <a:pPr marL="185738" indent="-185738">
              <a:buFont typeface="Arial" panose="020B0604020202020204" pitchFamily="34" charset="0"/>
              <a:buChar char="•"/>
            </a:pPr>
            <a:r>
              <a:rPr lang="fr-FR" sz="850" dirty="0">
                <a:solidFill>
                  <a:schemeClr val="tx1"/>
                </a:solidFill>
                <a:latin typeface="Marianne" panose="02000000000000000000" pitchFamily="2" charset="0"/>
              </a:rPr>
              <a:t>La recherche d’un stage à l’étranger peut se faire majoritairement sur internet mais également en utilisant les pistes suivantes :</a:t>
            </a:r>
          </a:p>
          <a:p>
            <a:pPr marL="557213" lvl="1" indent="-185738">
              <a:buFont typeface="Arial" panose="020B0604020202020204" pitchFamily="34" charset="0"/>
              <a:buChar char="•"/>
            </a:pPr>
            <a:r>
              <a:rPr lang="fr-FR" sz="850" dirty="0">
                <a:solidFill>
                  <a:schemeClr val="tx1"/>
                </a:solidFill>
                <a:latin typeface="Marianne" panose="02000000000000000000" pitchFamily="2" charset="0"/>
              </a:rPr>
              <a:t>S’adresser au secrétariat de sa formation et consulter la liste des entreprises ayant déjà accueilli des étudiantes et étudiants.</a:t>
            </a:r>
          </a:p>
          <a:p>
            <a:pPr marL="557213" lvl="1" indent="-185738">
              <a:buFont typeface="Arial" panose="020B0604020202020204" pitchFamily="34" charset="0"/>
              <a:buChar char="•"/>
            </a:pPr>
            <a:r>
              <a:rPr lang="fr-FR" sz="850" dirty="0">
                <a:solidFill>
                  <a:schemeClr val="tx1"/>
                </a:solidFill>
                <a:latin typeface="Marianne" panose="02000000000000000000" pitchFamily="2" charset="0"/>
              </a:rPr>
              <a:t>S’adresser à la Direction Orientation et Insertion pour obtenir de l’aide dans la rédaction du CV et d’une lettre de motivation en anglais.</a:t>
            </a:r>
          </a:p>
          <a:p>
            <a:pPr marL="557213" lvl="1" indent="-185738">
              <a:buFont typeface="Arial" panose="020B0604020202020204" pitchFamily="34" charset="0"/>
              <a:buChar char="•"/>
            </a:pPr>
            <a:r>
              <a:rPr lang="fr-FR" sz="850" dirty="0">
                <a:solidFill>
                  <a:schemeClr val="tx1"/>
                </a:solidFill>
                <a:latin typeface="Marianne" panose="02000000000000000000" pitchFamily="2" charset="0"/>
              </a:rPr>
              <a:t>S’adresser à la Direction Orientation et Insertion de l’Université pour y trouver des offres de stages et conseils.</a:t>
            </a:r>
          </a:p>
          <a:p>
            <a:pPr marL="557213" lvl="1" indent="-185738">
              <a:buFont typeface="Arial" panose="020B0604020202020204" pitchFamily="34" charset="0"/>
              <a:buChar char="•"/>
            </a:pPr>
            <a:r>
              <a:rPr lang="fr-FR" sz="850" dirty="0">
                <a:solidFill>
                  <a:schemeClr val="tx1"/>
                </a:solidFill>
                <a:latin typeface="Marianne" panose="02000000000000000000" pitchFamily="2" charset="0"/>
              </a:rPr>
              <a:t>Consulter le site du Ministère des Affaires étrangères et du Développement international, rubrique « Emplois, stages, concours » pour un stage dans une représentation diplomatique ou un organisme consulaire de la France.</a:t>
            </a:r>
          </a:p>
          <a:p>
            <a:pPr marL="185738" indent="-185738">
              <a:buFont typeface="+mj-lt"/>
              <a:buAutoNum type="arabicPeriod" startAt="2"/>
            </a:pPr>
            <a:endParaRPr lang="fr-FR" sz="850" dirty="0">
              <a:solidFill>
                <a:schemeClr val="tx1"/>
              </a:solidFill>
              <a:latin typeface="Marianne" panose="02000000000000000000" pitchFamily="2" charset="0"/>
            </a:endParaRPr>
          </a:p>
          <a:p>
            <a:pPr marL="185738" indent="-185738">
              <a:buFont typeface="+mj-lt"/>
              <a:buAutoNum type="arabicPeriod" startAt="2"/>
            </a:pPr>
            <a:r>
              <a:rPr lang="fr-FR" sz="850" b="1" u="sng" dirty="0">
                <a:solidFill>
                  <a:schemeClr val="tx1"/>
                </a:solidFill>
                <a:latin typeface="Marianne" panose="02000000000000000000" pitchFamily="2" charset="0"/>
              </a:rPr>
              <a:t>Organiser son stage</a:t>
            </a:r>
          </a:p>
          <a:p>
            <a:endParaRPr lang="fr-FR" sz="850" dirty="0">
              <a:solidFill>
                <a:schemeClr val="tx1"/>
              </a:solidFill>
              <a:latin typeface="Marianne" panose="02000000000000000000" pitchFamily="2" charset="0"/>
            </a:endParaRPr>
          </a:p>
          <a:p>
            <a:r>
              <a:rPr lang="fr-FR" sz="850" dirty="0">
                <a:solidFill>
                  <a:schemeClr val="tx1"/>
                </a:solidFill>
                <a:latin typeface="Marianne" panose="02000000000000000000" pitchFamily="2" charset="0"/>
              </a:rPr>
              <a:t>Quelles étapes clés à ne manquer organiser son stage avant le départ ?</a:t>
            </a:r>
          </a:p>
          <a:p>
            <a:pPr marL="139303" indent="-139303">
              <a:buFont typeface="Arial" panose="020B0604020202020204" pitchFamily="34" charset="0"/>
              <a:buChar char="•"/>
            </a:pPr>
            <a:endParaRPr lang="fr-FR" sz="850" dirty="0">
              <a:solidFill>
                <a:schemeClr val="tx1"/>
              </a:solidFill>
              <a:latin typeface="Marianne" panose="02000000000000000000" pitchFamily="2" charset="0"/>
            </a:endParaRPr>
          </a:p>
          <a:p>
            <a:pPr marL="139303" indent="-139303">
              <a:buFont typeface="Arial" panose="020B0604020202020204" pitchFamily="34" charset="0"/>
              <a:buChar char="•"/>
            </a:pPr>
            <a:r>
              <a:rPr lang="fr-FR" sz="850" dirty="0">
                <a:solidFill>
                  <a:schemeClr val="tx1"/>
                </a:solidFill>
                <a:latin typeface="Marianne" panose="02000000000000000000" pitchFamily="2" charset="0"/>
              </a:rPr>
              <a:t>Établir une convention de stage à partir de l’application « Stages » de l’ENT dans la rubrique « Mes études » (sauf IUT).</a:t>
            </a:r>
          </a:p>
          <a:p>
            <a:pPr marL="139303" indent="-139303">
              <a:buFont typeface="Arial" panose="020B0604020202020204" pitchFamily="34" charset="0"/>
              <a:buChar char="•"/>
            </a:pPr>
            <a:r>
              <a:rPr lang="fr-FR" sz="850" dirty="0">
                <a:solidFill>
                  <a:schemeClr val="tx1"/>
                </a:solidFill>
                <a:latin typeface="Marianne" panose="02000000000000000000" pitchFamily="2" charset="0"/>
              </a:rPr>
              <a:t>Établir un budget prévisionnel (logement, coût de la vie dans le pays concerné, etc).</a:t>
            </a:r>
          </a:p>
          <a:p>
            <a:pPr marL="139303" indent="-139303">
              <a:buFont typeface="Arial" panose="020B0604020202020204" pitchFamily="34" charset="0"/>
              <a:buChar char="•"/>
            </a:pPr>
            <a:r>
              <a:rPr lang="fr-FR" sz="850" dirty="0">
                <a:solidFill>
                  <a:schemeClr val="tx1"/>
                </a:solidFill>
                <a:latin typeface="Marianne" panose="02000000000000000000" pitchFamily="2" charset="0"/>
              </a:rPr>
              <a:t>Se renseigner auprès des consulats et ambassades au sujet des documents administratifs nécessaires (visa, etc).</a:t>
            </a:r>
          </a:p>
          <a:p>
            <a:pPr marL="139303" indent="-139303">
              <a:buFont typeface="Arial" panose="020B0604020202020204" pitchFamily="34" charset="0"/>
              <a:buChar char="•"/>
            </a:pPr>
            <a:r>
              <a:rPr lang="fr-FR" sz="850" dirty="0">
                <a:solidFill>
                  <a:schemeClr val="tx1"/>
                </a:solidFill>
                <a:latin typeface="Marianne" panose="02000000000000000000" pitchFamily="2" charset="0"/>
              </a:rPr>
              <a:t>Se renseigner auprès de la Médecine préventive au sujet des conditions sanitaires requises (vaccins, </a:t>
            </a:r>
            <a:r>
              <a:rPr lang="fr-FR" sz="850" dirty="0" err="1">
                <a:solidFill>
                  <a:schemeClr val="tx1"/>
                </a:solidFill>
                <a:latin typeface="Marianne" panose="02000000000000000000" pitchFamily="2" charset="0"/>
              </a:rPr>
              <a:t>etc</a:t>
            </a:r>
            <a:r>
              <a:rPr lang="fr-FR" sz="850" dirty="0">
                <a:solidFill>
                  <a:schemeClr val="tx1"/>
                </a:solidFill>
                <a:latin typeface="Marianne" panose="02000000000000000000" pitchFamily="2" charset="0"/>
              </a:rPr>
              <a:t>).</a:t>
            </a:r>
          </a:p>
          <a:p>
            <a:endParaRPr lang="fr-FR" sz="850" dirty="0">
              <a:solidFill>
                <a:schemeClr val="tx1"/>
              </a:solidFill>
              <a:latin typeface="Marianne" panose="02000000000000000000" pitchFamily="2" charset="0"/>
            </a:endParaRPr>
          </a:p>
          <a:p>
            <a:r>
              <a:rPr lang="fr-FR" sz="850" dirty="0">
                <a:solidFill>
                  <a:schemeClr val="tx1"/>
                </a:solidFill>
                <a:latin typeface="Marianne" panose="02000000000000000000" pitchFamily="2" charset="0"/>
              </a:rPr>
              <a:t>Quelques conseils pour organiser son stage au quotidien</a:t>
            </a:r>
          </a:p>
          <a:p>
            <a:endParaRPr lang="fr-FR" sz="850" dirty="0">
              <a:solidFill>
                <a:schemeClr val="tx1"/>
              </a:solidFill>
              <a:latin typeface="Marianne" panose="02000000000000000000" pitchFamily="2" charset="0"/>
            </a:endParaRPr>
          </a:p>
          <a:p>
            <a:pPr marL="139303" indent="-139303">
              <a:buFont typeface="Arial" panose="020B0604020202020204" pitchFamily="34" charset="0"/>
              <a:buChar char="•"/>
            </a:pPr>
            <a:r>
              <a:rPr lang="fr-FR" sz="850" dirty="0">
                <a:solidFill>
                  <a:schemeClr val="tx1"/>
                </a:solidFill>
                <a:latin typeface="Marianne" panose="02000000000000000000" pitchFamily="2" charset="0"/>
              </a:rPr>
              <a:t>Préparez votre arrivée ! Renseignez-vous sur la structure d’accueil : son histoire, son activité, ses enjeux etc.</a:t>
            </a:r>
          </a:p>
          <a:p>
            <a:pPr marL="139303" indent="-139303">
              <a:buFont typeface="Arial" panose="020B0604020202020204" pitchFamily="34" charset="0"/>
              <a:buChar char="•"/>
            </a:pPr>
            <a:r>
              <a:rPr lang="fr-FR" sz="850" dirty="0">
                <a:solidFill>
                  <a:schemeClr val="tx1"/>
                </a:solidFill>
                <a:latin typeface="Marianne" panose="02000000000000000000" pitchFamily="2" charset="0"/>
              </a:rPr>
              <a:t>Adaptez-vous à la culture de l’entreprise, respectez les règles, les codes et les usages.</a:t>
            </a:r>
          </a:p>
          <a:p>
            <a:pPr marL="139303" indent="-139303">
              <a:buFont typeface="Arial" panose="020B0604020202020204" pitchFamily="34" charset="0"/>
              <a:buChar char="•"/>
            </a:pPr>
            <a:r>
              <a:rPr lang="fr-FR" sz="850" dirty="0">
                <a:solidFill>
                  <a:schemeClr val="tx1"/>
                </a:solidFill>
                <a:latin typeface="Marianne" panose="02000000000000000000" pitchFamily="2" charset="0"/>
              </a:rPr>
              <a:t>Faites preuve d’initiative.</a:t>
            </a:r>
          </a:p>
          <a:p>
            <a:pPr marL="139303" indent="-139303">
              <a:buFont typeface="Arial" panose="020B0604020202020204" pitchFamily="34" charset="0"/>
              <a:buChar char="•"/>
            </a:pPr>
            <a:r>
              <a:rPr lang="fr-FR" sz="850" dirty="0">
                <a:solidFill>
                  <a:schemeClr val="tx1"/>
                </a:solidFill>
                <a:latin typeface="Marianne" panose="02000000000000000000" pitchFamily="2" charset="0"/>
              </a:rPr>
              <a:t>Régulièrement, avec votre tuteur ou tutrice de stage, faites un point sur ses attentes et les objectifs.</a:t>
            </a:r>
          </a:p>
          <a:p>
            <a:endParaRPr lang="fr-FR" sz="850" dirty="0">
              <a:solidFill>
                <a:schemeClr val="tx1"/>
              </a:solidFill>
              <a:latin typeface="Marianne" panose="02000000000000000000" pitchFamily="2" charset="0"/>
            </a:endParaRPr>
          </a:p>
          <a:p>
            <a:r>
              <a:rPr lang="fr-FR" sz="850" dirty="0">
                <a:solidFill>
                  <a:schemeClr val="tx1"/>
                </a:solidFill>
                <a:latin typeface="Marianne" panose="02000000000000000000" pitchFamily="2" charset="0"/>
              </a:rPr>
              <a:t>Cette liste est non exhaustive, mais peut déjà contribuer à vous permettre de mieux apprécier et de tirer parti de votre stage.</a:t>
            </a:r>
          </a:p>
          <a:p>
            <a:endParaRPr lang="fr-FR" sz="850" dirty="0">
              <a:solidFill>
                <a:schemeClr val="tx1"/>
              </a:solidFill>
              <a:latin typeface="Marianne" panose="02000000000000000000" pitchFamily="2" charset="0"/>
            </a:endParaRPr>
          </a:p>
          <a:p>
            <a:pPr marL="185738" indent="-185738">
              <a:buFont typeface="+mj-lt"/>
              <a:buAutoNum type="arabicPeriod" startAt="3"/>
            </a:pPr>
            <a:r>
              <a:rPr lang="fr-FR" sz="850" b="1" u="sng" dirty="0">
                <a:solidFill>
                  <a:schemeClr val="tx1"/>
                </a:solidFill>
                <a:latin typeface="Marianne" panose="02000000000000000000" pitchFamily="2" charset="0"/>
              </a:rPr>
              <a:t>Financer son stage</a:t>
            </a:r>
          </a:p>
          <a:p>
            <a:endParaRPr lang="fr-FR" sz="850" b="1" u="sng" dirty="0">
              <a:solidFill>
                <a:schemeClr val="tx1"/>
              </a:solidFill>
              <a:latin typeface="Marianne" panose="02000000000000000000" pitchFamily="2" charset="0"/>
            </a:endParaRPr>
          </a:p>
          <a:p>
            <a:r>
              <a:rPr lang="fr-FR" sz="850" dirty="0">
                <a:solidFill>
                  <a:schemeClr val="tx1"/>
                </a:solidFill>
                <a:latin typeface="Marianne" panose="02000000000000000000" pitchFamily="2" charset="0"/>
              </a:rPr>
              <a:t>L’Université propose deux aides financières en fonction de la destination et de la durée du stage. La demande doit être faite impérativement avant le début du stage :</a:t>
            </a:r>
          </a:p>
          <a:p>
            <a:endParaRPr lang="fr-FR" sz="850" dirty="0">
              <a:solidFill>
                <a:schemeClr val="tx1"/>
              </a:solidFill>
              <a:latin typeface="Marianne" panose="02000000000000000000" pitchFamily="2" charset="0"/>
            </a:endParaRPr>
          </a:p>
          <a:p>
            <a:pPr marL="139303" indent="-139303">
              <a:buFontTx/>
              <a:buChar char="-"/>
            </a:pPr>
            <a:r>
              <a:rPr lang="fr-FR" sz="850" b="1" dirty="0">
                <a:solidFill>
                  <a:schemeClr val="tx1"/>
                </a:solidFill>
                <a:latin typeface="Marianne" panose="02000000000000000000" pitchFamily="2" charset="0"/>
              </a:rPr>
              <a:t>La Bourse stage à l’étranger public </a:t>
            </a:r>
            <a:r>
              <a:rPr lang="fr-FR" sz="850" b="1" dirty="0" err="1">
                <a:solidFill>
                  <a:schemeClr val="tx1"/>
                </a:solidFill>
                <a:latin typeface="Marianne" panose="02000000000000000000" pitchFamily="2" charset="0"/>
              </a:rPr>
              <a:t>Post-Bac</a:t>
            </a:r>
            <a:r>
              <a:rPr lang="fr-FR" sz="850" dirty="0">
                <a:solidFill>
                  <a:schemeClr val="tx1"/>
                </a:solidFill>
                <a:latin typeface="Marianne" panose="02000000000000000000" pitchFamily="2" charset="0"/>
              </a:rPr>
              <a:t> (Europe et hors-Europe) : </a:t>
            </a:r>
          </a:p>
          <a:p>
            <a:pPr marL="510778" lvl="1" indent="-139303">
              <a:buFontTx/>
              <a:buChar char="-"/>
            </a:pPr>
            <a:r>
              <a:rPr lang="fr-FR" sz="850" dirty="0">
                <a:solidFill>
                  <a:schemeClr val="tx1"/>
                </a:solidFill>
                <a:latin typeface="Marianne" panose="02000000000000000000" pitchFamily="2" charset="0"/>
              </a:rPr>
              <a:t>Elle s’adresse à tout étudiant effectuant un stage de 2 semaines minimum inscrit dans un établissement d'enseignement ou de formation de Nouvelle-Aquitaine, et réalisant dans le cadre de son cursus en formation initiale, un stage professionnel à l'étranger.</a:t>
            </a:r>
          </a:p>
          <a:p>
            <a:pPr marL="510778" lvl="1" indent="-139303">
              <a:buFontTx/>
              <a:buChar char="-"/>
            </a:pPr>
            <a:r>
              <a:rPr lang="fr-FR" sz="850" dirty="0">
                <a:solidFill>
                  <a:schemeClr val="tx1"/>
                </a:solidFill>
                <a:latin typeface="Marianne" panose="02000000000000000000" pitchFamily="2" charset="0"/>
              </a:rPr>
              <a:t>Elle donne droit à 80€ par semaine complète de stage et 100€ pour les étudiants boursiers sur critères sociaux et un bonus d’inclusion éventuel. Vous toucherez 80% au départ et 20% au retour du stage.</a:t>
            </a:r>
          </a:p>
          <a:p>
            <a:pPr marL="139303" indent="-139303">
              <a:buFontTx/>
              <a:buChar char="-"/>
            </a:pPr>
            <a:endParaRPr lang="fr-FR" sz="850" b="1" cap="all" dirty="0">
              <a:solidFill>
                <a:srgbClr val="212529"/>
              </a:solidFill>
              <a:highlight>
                <a:srgbClr val="FFFFFF"/>
              </a:highlight>
              <a:latin typeface="Marianne" panose="02000000000000000000" pitchFamily="2" charset="0"/>
            </a:endParaRPr>
          </a:p>
          <a:p>
            <a:pPr marL="139303" indent="-139303">
              <a:buFontTx/>
              <a:buChar char="-"/>
            </a:pPr>
            <a:r>
              <a:rPr lang="fr-FR" sz="850" b="1" dirty="0">
                <a:solidFill>
                  <a:srgbClr val="212529"/>
                </a:solidFill>
                <a:highlight>
                  <a:srgbClr val="FFFFFF"/>
                </a:highlight>
                <a:latin typeface="Marianne" panose="02000000000000000000" pitchFamily="2" charset="0"/>
              </a:rPr>
              <a:t>B</a:t>
            </a:r>
            <a:r>
              <a:rPr lang="fr-FR" sz="850" b="1" dirty="0">
                <a:solidFill>
                  <a:schemeClr val="tx1"/>
                </a:solidFill>
                <a:latin typeface="Marianne" panose="02000000000000000000" pitchFamily="2" charset="0"/>
              </a:rPr>
              <a:t>ourse Erasmus stages </a:t>
            </a:r>
            <a:r>
              <a:rPr lang="fr-FR" sz="850" dirty="0">
                <a:solidFill>
                  <a:schemeClr val="tx1"/>
                </a:solidFill>
                <a:latin typeface="Marianne" panose="02000000000000000000" pitchFamily="2" charset="0"/>
              </a:rPr>
              <a:t>(Europe uniquement) : </a:t>
            </a:r>
          </a:p>
          <a:p>
            <a:pPr marL="510778" lvl="1" indent="-139303">
              <a:buFontTx/>
              <a:buChar char="-"/>
            </a:pPr>
            <a:endParaRPr lang="fr-FR" sz="850" dirty="0">
              <a:solidFill>
                <a:schemeClr val="tx1"/>
              </a:solidFill>
              <a:latin typeface="Marianne" panose="02000000000000000000" pitchFamily="2" charset="0"/>
            </a:endParaRPr>
          </a:p>
          <a:p>
            <a:pPr marL="510778" lvl="1" indent="-139303">
              <a:buFontTx/>
              <a:buChar char="-"/>
            </a:pPr>
            <a:r>
              <a:rPr lang="fr-FR" sz="850" dirty="0">
                <a:solidFill>
                  <a:schemeClr val="tx1"/>
                </a:solidFill>
                <a:latin typeface="Marianne" panose="02000000000000000000" pitchFamily="2" charset="0"/>
              </a:rPr>
              <a:t>Elle s’adresse à tout étudiant effectuant un stage de 2 à 12 mois et possédant la nationalité de l'un des pays participants ou être inscrit régulièrement dans un établissement d'enseignement supérieur situé dans un pays participant au programme Erasmus+.</a:t>
            </a:r>
          </a:p>
          <a:p>
            <a:pPr marL="510778" lvl="1" indent="-139303">
              <a:buFontTx/>
              <a:buChar char="-"/>
            </a:pPr>
            <a:r>
              <a:rPr lang="fr-FR" sz="850" dirty="0">
                <a:solidFill>
                  <a:schemeClr val="tx1"/>
                </a:solidFill>
                <a:latin typeface="Marianne" panose="02000000000000000000" pitchFamily="2" charset="0"/>
              </a:rPr>
              <a:t>Elle donne droit de 420 à 520€ par mois selon les pays de destination avec un bonus d’inclusion et développement durable éventuel.</a:t>
            </a:r>
          </a:p>
          <a:p>
            <a:endParaRPr lang="fr-FR" sz="850" dirty="0">
              <a:solidFill>
                <a:schemeClr val="tx1"/>
              </a:solidFill>
              <a:latin typeface="Marianne" panose="02000000000000000000" pitchFamily="2" charset="0"/>
            </a:endParaRPr>
          </a:p>
          <a:p>
            <a:r>
              <a:rPr lang="fr-FR" sz="850" dirty="0">
                <a:solidFill>
                  <a:schemeClr val="tx1"/>
                </a:solidFill>
                <a:latin typeface="Marianne" panose="02000000000000000000" pitchFamily="2" charset="0"/>
              </a:rPr>
              <a:t>Pour plus de détail vous pouvez contacter </a:t>
            </a:r>
            <a:r>
              <a:rPr lang="fr-FR" sz="850" dirty="0">
                <a:solidFill>
                  <a:srgbClr val="1E1A1B"/>
                </a:solidFill>
                <a:latin typeface="Marianne" panose="02000000000000000000" pitchFamily="2" charset="0"/>
              </a:rPr>
              <a:t>un conseiller de la DRIEF </a:t>
            </a:r>
            <a:r>
              <a:rPr lang="fr-FR" sz="850" dirty="0">
                <a:solidFill>
                  <a:schemeClr val="tx1"/>
                </a:solidFill>
                <a:latin typeface="Marianne" panose="02000000000000000000" pitchFamily="2" charset="0"/>
              </a:rPr>
              <a:t>ou vous rendre directement sur le site de la région Nouvelle Aquitaine.</a:t>
            </a:r>
          </a:p>
          <a:p>
            <a:endParaRPr lang="fr-FR" sz="850" dirty="0">
              <a:solidFill>
                <a:schemeClr val="tx1"/>
              </a:solidFill>
              <a:latin typeface="Marianne" panose="02000000000000000000" pitchFamily="2" charset="0"/>
            </a:endParaRPr>
          </a:p>
          <a:p>
            <a:pPr marL="185738" indent="-185738">
              <a:buFont typeface="+mj-lt"/>
              <a:buAutoNum type="arabicPeriod" startAt="4"/>
            </a:pPr>
            <a:r>
              <a:rPr lang="fr-FR" sz="850" b="1" u="sng" dirty="0">
                <a:solidFill>
                  <a:schemeClr val="tx1"/>
                </a:solidFill>
                <a:latin typeface="Marianne" panose="02000000000000000000" pitchFamily="2" charset="0"/>
              </a:rPr>
              <a:t>Existe-t-il d’autres organismes pouvant apporter des financements ?</a:t>
            </a:r>
          </a:p>
          <a:p>
            <a:endParaRPr lang="fr-FR" sz="850" dirty="0">
              <a:solidFill>
                <a:schemeClr val="tx1"/>
              </a:solidFill>
              <a:latin typeface="Marianne" panose="02000000000000000000" pitchFamily="2" charset="0"/>
            </a:endParaRPr>
          </a:p>
          <a:p>
            <a:r>
              <a:rPr lang="fr-FR" sz="850" dirty="0">
                <a:solidFill>
                  <a:schemeClr val="tx1"/>
                </a:solidFill>
                <a:latin typeface="Marianne" panose="02000000000000000000" pitchFamily="2" charset="0"/>
              </a:rPr>
              <a:t>La Direction Relations Internationales Europe et Francophonie vous conseille de vous renseigner auprès des collectivités territoriales : conseils départementaux (Charente-Maritime, Charente, Vienne…) et auprès des mairies.</a:t>
            </a:r>
          </a:p>
          <a:p>
            <a:endParaRPr lang="fr-FR" sz="850" dirty="0">
              <a:solidFill>
                <a:schemeClr val="tx1"/>
              </a:solidFill>
              <a:latin typeface="Marianne" panose="02000000000000000000" pitchFamily="2" charset="0"/>
            </a:endParaRPr>
          </a:p>
          <a:p>
            <a:r>
              <a:rPr lang="fr-FR" sz="850" dirty="0">
                <a:solidFill>
                  <a:schemeClr val="tx1"/>
                </a:solidFill>
                <a:latin typeface="Marianne" panose="02000000000000000000" pitchFamily="2" charset="0"/>
              </a:rPr>
              <a:t>Bourse AMI de 400€ par mois de stage : uniquement pour les étudiants boursiers sur critères sociaux et bénéficiaires de la bourse Erasmus+ ci-dessus. La demande se fait par un email envoyé à la Direction Relations Internationales Europe et Francophonie.</a:t>
            </a:r>
          </a:p>
        </p:txBody>
      </p:sp>
      <p:sp>
        <p:nvSpPr>
          <p:cNvPr id="2" name="Rectangle 1">
            <a:extLst>
              <a:ext uri="{FF2B5EF4-FFF2-40B4-BE49-F238E27FC236}">
                <a16:creationId xmlns:a16="http://schemas.microsoft.com/office/drawing/2014/main" id="{C1F54AE1-4091-23F1-927F-F1F3717691A0}"/>
              </a:ext>
            </a:extLst>
          </p:cNvPr>
          <p:cNvSpPr/>
          <p:nvPr/>
        </p:nvSpPr>
        <p:spPr>
          <a:xfrm>
            <a:off x="223200" y="675471"/>
            <a:ext cx="4044310" cy="2358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fr-FR" sz="975" b="1" dirty="0">
                <a:solidFill>
                  <a:srgbClr val="1772B9"/>
                </a:solidFill>
                <a:latin typeface="Marianne" panose="02000000000000000000" pitchFamily="2" charset="0"/>
              </a:rPr>
              <a:t>Les stages à l’étranger</a:t>
            </a:r>
          </a:p>
        </p:txBody>
      </p:sp>
      <p:pic>
        <p:nvPicPr>
          <p:cNvPr id="6" name="Graphique 5" descr="Décollage avec un remplissage uni">
            <a:extLst>
              <a:ext uri="{FF2B5EF4-FFF2-40B4-BE49-F238E27FC236}">
                <a16:creationId xmlns:a16="http://schemas.microsoft.com/office/drawing/2014/main" id="{A40C1D57-5858-1CE2-C6A7-3F26CA7A435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3200" y="622264"/>
            <a:ext cx="342225" cy="342225"/>
          </a:xfrm>
          <a:prstGeom prst="rect">
            <a:avLst/>
          </a:prstGeom>
        </p:spPr>
      </p:pic>
      <p:sp>
        <p:nvSpPr>
          <p:cNvPr id="7" name="Titre 4">
            <a:extLst>
              <a:ext uri="{FF2B5EF4-FFF2-40B4-BE49-F238E27FC236}">
                <a16:creationId xmlns:a16="http://schemas.microsoft.com/office/drawing/2014/main" id="{497C3F9C-AE8D-1FB9-D8AB-4AFDD2F614BC}"/>
              </a:ext>
            </a:extLst>
          </p:cNvPr>
          <p:cNvSpPr txBox="1">
            <a:spLocks/>
          </p:cNvSpPr>
          <p:nvPr/>
        </p:nvSpPr>
        <p:spPr bwMode="auto">
          <a:xfrm>
            <a:off x="1579961" y="109463"/>
            <a:ext cx="4234546" cy="451176"/>
          </a:xfrm>
          <a:prstGeom prst="rect">
            <a:avLst/>
          </a:prstGeom>
          <a:solidFill>
            <a:srgbClr val="FFFFFF"/>
          </a:solidFill>
        </p:spPr>
        <p:txBody>
          <a:bodyPr vert="horz" lIns="29250" tIns="37148" rIns="29250" bIns="37148"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pPr marL="0" algn="ctr" defTabSz="742950">
              <a:spcBef>
                <a:spcPts val="244"/>
              </a:spcBef>
              <a:buClr>
                <a:srgbClr val="21215A"/>
              </a:buClr>
              <a:defRPr/>
            </a:pPr>
            <a:r>
              <a:rPr lang="fr-FR" sz="1950" dirty="0">
                <a:solidFill>
                  <a:srgbClr val="002060"/>
                </a:solidFill>
              </a:rPr>
              <a:t>3 - Fiche insertion professionnelle</a:t>
            </a:r>
          </a:p>
        </p:txBody>
      </p:sp>
      <p:sp>
        <p:nvSpPr>
          <p:cNvPr id="8" name="Rectangle: Rounded Corners 7">
            <a:extLst>
              <a:ext uri="{FF2B5EF4-FFF2-40B4-BE49-F238E27FC236}">
                <a16:creationId xmlns:a16="http://schemas.microsoft.com/office/drawing/2014/main" id="{4E6DD290-FD5D-68AE-95DB-B3CD8BFBA498}"/>
              </a:ext>
            </a:extLst>
          </p:cNvPr>
          <p:cNvSpPr/>
          <p:nvPr/>
        </p:nvSpPr>
        <p:spPr>
          <a:xfrm>
            <a:off x="5896587" y="109463"/>
            <a:ext cx="841862" cy="356142"/>
          </a:xfrm>
          <a:prstGeom prst="roundRect">
            <a:avLst/>
          </a:prstGeom>
          <a:ln/>
          <a:effectLst>
            <a:outerShdw blurRad="50800" dist="38100" dir="5400000" algn="t"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1" u="none" strike="noStrike" kern="0" cap="none" spc="0" normalizeH="0" baseline="0" noProof="0" dirty="0">
                <a:ln>
                  <a:noFill/>
                </a:ln>
                <a:solidFill>
                  <a:schemeClr val="accent2"/>
                </a:solidFill>
                <a:effectLst/>
                <a:uLnTx/>
                <a:uFillTx/>
                <a:latin typeface="Segoe Print" panose="02000600000000000000" pitchFamily="2" charset="0"/>
              </a:rPr>
              <a:t>Les Essentiels !</a:t>
            </a:r>
          </a:p>
        </p:txBody>
      </p:sp>
      <p:sp>
        <p:nvSpPr>
          <p:cNvPr id="9" name="Rectangle: Rounded Corners 8">
            <a:extLst>
              <a:ext uri="{FF2B5EF4-FFF2-40B4-BE49-F238E27FC236}">
                <a16:creationId xmlns:a16="http://schemas.microsoft.com/office/drawing/2014/main" id="{62749F55-2719-B999-152A-41DB85C639E6}"/>
              </a:ext>
            </a:extLst>
          </p:cNvPr>
          <p:cNvSpPr/>
          <p:nvPr/>
        </p:nvSpPr>
        <p:spPr>
          <a:xfrm>
            <a:off x="103454" y="97491"/>
            <a:ext cx="923942" cy="451176"/>
          </a:xfrm>
          <a:prstGeom prst="roundRect">
            <a:avLst/>
          </a:prstGeom>
          <a:solidFill>
            <a:srgbClr val="21215A"/>
          </a:solidFill>
          <a:ln w="25400" cap="flat" cmpd="sng" algn="ctr">
            <a:solidFill>
              <a:srgbClr val="21215A">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srgbClr val="FFFFFF"/>
                </a:solidFill>
                <a:effectLst/>
                <a:uLnTx/>
                <a:uFillTx/>
                <a:latin typeface="Marianne" panose="02000000000000000000" pitchFamily="2" charset="0"/>
              </a:rPr>
              <a:t>Logo de l’université</a:t>
            </a:r>
          </a:p>
        </p:txBody>
      </p:sp>
    </p:spTree>
    <p:extLst>
      <p:ext uri="{BB962C8B-B14F-4D97-AF65-F5344CB8AC3E}">
        <p14:creationId xmlns:p14="http://schemas.microsoft.com/office/powerpoint/2010/main" val="32972481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2A34655-30BA-08DE-BC88-F5B938F133BE}"/>
              </a:ext>
            </a:extLst>
          </p:cNvPr>
          <p:cNvSpPr/>
          <p:nvPr/>
        </p:nvSpPr>
        <p:spPr>
          <a:xfrm>
            <a:off x="1718552" y="1493180"/>
            <a:ext cx="4680000" cy="3996395"/>
          </a:xfrm>
          <a:prstGeom prst="rect">
            <a:avLst/>
          </a:prstGeom>
          <a:noFill/>
          <a:ln w="19050">
            <a:solidFill>
              <a:srgbClr val="1772B9"/>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9303" indent="-139303">
              <a:buFont typeface="Arial" panose="020B0604020202020204" pitchFamily="34" charset="0"/>
              <a:buChar char="•"/>
            </a:pPr>
            <a:r>
              <a:rPr lang="fr-FR" sz="1100" b="1" dirty="0">
                <a:solidFill>
                  <a:srgbClr val="1E1A1B"/>
                </a:solidFill>
                <a:latin typeface="Marianne" panose="02000000000000000000" pitchFamily="2" charset="0"/>
              </a:rPr>
              <a:t>Rechercher un stage en France </a:t>
            </a:r>
          </a:p>
          <a:p>
            <a:pPr marL="139303" indent="-139303">
              <a:buFont typeface="Arial" panose="020B0604020202020204" pitchFamily="34" charset="0"/>
              <a:buChar char="•"/>
            </a:pPr>
            <a:endParaRPr lang="fr-FR" sz="1100" b="1" dirty="0">
              <a:solidFill>
                <a:srgbClr val="1E1A1B"/>
              </a:solidFill>
              <a:latin typeface="Marianne" panose="02000000000000000000" pitchFamily="2" charset="0"/>
            </a:endParaRPr>
          </a:p>
          <a:p>
            <a:pPr marL="139303" indent="-139303">
              <a:buFont typeface="Arial" panose="020B0604020202020204" pitchFamily="34" charset="0"/>
              <a:buChar char="•"/>
            </a:pPr>
            <a:r>
              <a:rPr lang="fr-FR" sz="1100" dirty="0">
                <a:solidFill>
                  <a:srgbClr val="1E1A1B"/>
                </a:solidFill>
                <a:latin typeface="Marianne" panose="02000000000000000000" pitchFamily="2" charset="0"/>
              </a:rPr>
              <a:t>Les conseillers DOI peuvent accompagner l’étudiant dans la construction et la révision du CV ainsi que dans la rédaction de la lettre de motivation</a:t>
            </a:r>
          </a:p>
          <a:p>
            <a:endParaRPr lang="fr-FR" sz="1100" dirty="0">
              <a:solidFill>
                <a:srgbClr val="1E1A1B"/>
              </a:solidFill>
              <a:latin typeface="Marianne" panose="02000000000000000000" pitchFamily="2" charset="0"/>
            </a:endParaRPr>
          </a:p>
          <a:p>
            <a:pPr marL="139303" indent="-139303">
              <a:buFont typeface="Arial" panose="020B0604020202020204" pitchFamily="34" charset="0"/>
              <a:buChar char="•"/>
            </a:pPr>
            <a:r>
              <a:rPr lang="fr-FR" sz="1100" dirty="0">
                <a:solidFill>
                  <a:srgbClr val="1E1A1B"/>
                </a:solidFill>
                <a:latin typeface="Marianne" panose="02000000000000000000" pitchFamily="2" charset="0"/>
              </a:rPr>
              <a:t>Ils peuvent également l’aider dans l’identification des entreprises cibles en lien avec l’objectif du jeune (découvrir un secteur, préparer son insertion professionnelle, etc..) ou en prenant en compte ses contraintes (mobilité géographique , mode de déplacement, etc.)</a:t>
            </a:r>
          </a:p>
          <a:p>
            <a:pPr marL="139303" indent="-139303">
              <a:buFont typeface="Arial" panose="020B0604020202020204" pitchFamily="34" charset="0"/>
              <a:buChar char="•"/>
            </a:pPr>
            <a:endParaRPr lang="fr-FR" sz="1100" dirty="0">
              <a:solidFill>
                <a:srgbClr val="1E1A1B"/>
              </a:solidFill>
              <a:latin typeface="Marianne" panose="02000000000000000000" pitchFamily="2" charset="0"/>
            </a:endParaRPr>
          </a:p>
          <a:p>
            <a:pPr marL="139303" indent="-139303">
              <a:buFont typeface="Arial" panose="020B0604020202020204" pitchFamily="34" charset="0"/>
              <a:buChar char="•"/>
            </a:pPr>
            <a:r>
              <a:rPr lang="fr-FR" sz="1100" dirty="0">
                <a:solidFill>
                  <a:srgbClr val="1E1A1B"/>
                </a:solidFill>
                <a:latin typeface="Marianne" panose="02000000000000000000" pitchFamily="2" charset="0"/>
              </a:rPr>
              <a:t>L’espace documentaire dispose de ressources sur les outils de recherche d’emploi/stage (livres, entreprises </a:t>
            </a:r>
            <a:r>
              <a:rPr lang="fr-FR" sz="1100" dirty="0" err="1">
                <a:solidFill>
                  <a:srgbClr val="1E1A1B"/>
                </a:solidFill>
                <a:latin typeface="Marianne" panose="02000000000000000000" pitchFamily="2" charset="0"/>
              </a:rPr>
              <a:t>locales,etc</a:t>
            </a:r>
            <a:r>
              <a:rPr lang="fr-FR" sz="1100" dirty="0">
                <a:solidFill>
                  <a:srgbClr val="1E1A1B"/>
                </a:solidFill>
                <a:latin typeface="Marianne" panose="02000000000000000000" pitchFamily="2" charset="0"/>
              </a:rPr>
              <a:t>) que l’étudiant peut consulter pendant les heures d’ouverture.</a:t>
            </a:r>
          </a:p>
          <a:p>
            <a:pPr marL="139303" indent="-139303">
              <a:buFont typeface="Arial" panose="020B0604020202020204" pitchFamily="34" charset="0"/>
              <a:buChar char="•"/>
            </a:pPr>
            <a:endParaRPr lang="fr-FR" sz="1100" dirty="0">
              <a:solidFill>
                <a:srgbClr val="1E1A1B"/>
              </a:solidFill>
              <a:latin typeface="Marianne" panose="02000000000000000000" pitchFamily="2" charset="0"/>
            </a:endParaRPr>
          </a:p>
          <a:p>
            <a:pPr marL="139303" indent="-139303">
              <a:buFont typeface="Arial" panose="020B0604020202020204" pitchFamily="34" charset="0"/>
              <a:buChar char="•"/>
            </a:pPr>
            <a:r>
              <a:rPr lang="fr-FR" sz="1100" dirty="0">
                <a:solidFill>
                  <a:srgbClr val="1E1A1B"/>
                </a:solidFill>
                <a:latin typeface="Marianne" panose="02000000000000000000" pitchFamily="2" charset="0"/>
              </a:rPr>
              <a:t>Les référents stage des parcours de formation disposent des noms d’entreprises ayant accueillies un stagiaire les années précédentes</a:t>
            </a:r>
          </a:p>
          <a:p>
            <a:endParaRPr lang="fr-FR" sz="1100" dirty="0">
              <a:solidFill>
                <a:srgbClr val="FF0000"/>
              </a:solidFill>
              <a:latin typeface="Marianne" panose="02000000000000000000" pitchFamily="2" charset="0"/>
            </a:endParaRPr>
          </a:p>
          <a:p>
            <a:pPr marL="139303" indent="-139303">
              <a:buFont typeface="Arial" panose="020B0604020202020204" pitchFamily="34" charset="0"/>
              <a:buChar char="•"/>
            </a:pPr>
            <a:endParaRPr lang="fr-FR" sz="1100" dirty="0">
              <a:solidFill>
                <a:schemeClr val="tx1"/>
              </a:solidFill>
              <a:latin typeface="Marianne" panose="02000000000000000000" pitchFamily="2" charset="0"/>
            </a:endParaRPr>
          </a:p>
        </p:txBody>
      </p:sp>
      <p:sp>
        <p:nvSpPr>
          <p:cNvPr id="5" name="Rectangle 4">
            <a:extLst>
              <a:ext uri="{FF2B5EF4-FFF2-40B4-BE49-F238E27FC236}">
                <a16:creationId xmlns:a16="http://schemas.microsoft.com/office/drawing/2014/main" id="{12593CAF-6332-F3C2-9F6E-A2E02AFDA2E0}"/>
              </a:ext>
            </a:extLst>
          </p:cNvPr>
          <p:cNvSpPr/>
          <p:nvPr/>
        </p:nvSpPr>
        <p:spPr>
          <a:xfrm>
            <a:off x="341962" y="919607"/>
            <a:ext cx="3960000" cy="347127"/>
          </a:xfrm>
          <a:prstGeom prst="rect">
            <a:avLst/>
          </a:prstGeom>
          <a:solidFill>
            <a:srgbClr val="1772B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fr-FR" sz="1300" b="1" dirty="0">
                <a:solidFill>
                  <a:schemeClr val="bg1"/>
                </a:solidFill>
                <a:latin typeface="Marianne" panose="02000000000000000000" pitchFamily="2" charset="0"/>
              </a:rPr>
              <a:t>Accompagner les cas les plus courants</a:t>
            </a:r>
          </a:p>
        </p:txBody>
      </p:sp>
      <p:grpSp>
        <p:nvGrpSpPr>
          <p:cNvPr id="23" name="Groupe 22">
            <a:extLst>
              <a:ext uri="{FF2B5EF4-FFF2-40B4-BE49-F238E27FC236}">
                <a16:creationId xmlns:a16="http://schemas.microsoft.com/office/drawing/2014/main" id="{3BFA170D-E794-F4AC-1537-C574687FAEDD}"/>
              </a:ext>
            </a:extLst>
          </p:cNvPr>
          <p:cNvGrpSpPr/>
          <p:nvPr/>
        </p:nvGrpSpPr>
        <p:grpSpPr>
          <a:xfrm>
            <a:off x="341962" y="2911220"/>
            <a:ext cx="1075614" cy="1160316"/>
            <a:chOff x="-10842" y="1962604"/>
            <a:chExt cx="1323833" cy="1428081"/>
          </a:xfrm>
        </p:grpSpPr>
        <p:pic>
          <p:nvPicPr>
            <p:cNvPr id="7" name="Image 6" descr="Une image contenant clipart, Graphique, dessin humoristique, créativité&#10;&#10;Description générée automatiquement">
              <a:extLst>
                <a:ext uri="{FF2B5EF4-FFF2-40B4-BE49-F238E27FC236}">
                  <a16:creationId xmlns:a16="http://schemas.microsoft.com/office/drawing/2014/main" id="{734BDB40-9380-E6BC-9879-46E42DCD98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074" y="1962604"/>
              <a:ext cx="864000" cy="864000"/>
            </a:xfrm>
            <a:prstGeom prst="rect">
              <a:avLst/>
            </a:prstGeom>
          </p:spPr>
        </p:pic>
        <p:sp>
          <p:nvSpPr>
            <p:cNvPr id="18" name="Rectangle 17">
              <a:extLst>
                <a:ext uri="{FF2B5EF4-FFF2-40B4-BE49-F238E27FC236}">
                  <a16:creationId xmlns:a16="http://schemas.microsoft.com/office/drawing/2014/main" id="{563FBB99-C4E4-0916-84D5-352456C2187C}"/>
                </a:ext>
              </a:extLst>
            </p:cNvPr>
            <p:cNvSpPr/>
            <p:nvPr/>
          </p:nvSpPr>
          <p:spPr>
            <a:xfrm>
              <a:off x="-10842" y="2954468"/>
              <a:ext cx="1323833" cy="436217"/>
            </a:xfrm>
            <a:prstGeom prst="rect">
              <a:avLst/>
            </a:prstGeom>
            <a:noFill/>
            <a:ln w="19050">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fr-FR" sz="975" dirty="0">
                  <a:solidFill>
                    <a:schemeClr val="tx1"/>
                  </a:solidFill>
                  <a:latin typeface="Marianne" panose="02000000000000000000" pitchFamily="2" charset="0"/>
                </a:rPr>
                <a:t>Recherche de stage en France</a:t>
              </a:r>
            </a:p>
          </p:txBody>
        </p:sp>
      </p:grpSp>
      <p:pic>
        <p:nvPicPr>
          <p:cNvPr id="27" name="Graphique 26" descr="Carte au trésor avec un remplissage uni">
            <a:extLst>
              <a:ext uri="{FF2B5EF4-FFF2-40B4-BE49-F238E27FC236}">
                <a16:creationId xmlns:a16="http://schemas.microsoft.com/office/drawing/2014/main" id="{E8F15832-9965-24E4-EBBC-F0C02AAD1B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1962" y="914488"/>
            <a:ext cx="371475" cy="371475"/>
          </a:xfrm>
          <a:prstGeom prst="rect">
            <a:avLst/>
          </a:prstGeom>
        </p:spPr>
      </p:pic>
      <p:grpSp>
        <p:nvGrpSpPr>
          <p:cNvPr id="8" name="Groupe 7">
            <a:extLst>
              <a:ext uri="{FF2B5EF4-FFF2-40B4-BE49-F238E27FC236}">
                <a16:creationId xmlns:a16="http://schemas.microsoft.com/office/drawing/2014/main" id="{B6FA3753-4E9B-A661-97F5-3A7E3474148F}"/>
              </a:ext>
            </a:extLst>
          </p:cNvPr>
          <p:cNvGrpSpPr/>
          <p:nvPr/>
        </p:nvGrpSpPr>
        <p:grpSpPr>
          <a:xfrm>
            <a:off x="341962" y="7029228"/>
            <a:ext cx="1075614" cy="1259297"/>
            <a:chOff x="-1" y="4254684"/>
            <a:chExt cx="1323833" cy="1549904"/>
          </a:xfrm>
        </p:grpSpPr>
        <p:pic>
          <p:nvPicPr>
            <p:cNvPr id="11" name="Image 10" descr="Une image contenant Graphique, clipart, dessin humoristique, créativité&#10;&#10;Description générée automatiquement">
              <a:extLst>
                <a:ext uri="{FF2B5EF4-FFF2-40B4-BE49-F238E27FC236}">
                  <a16:creationId xmlns:a16="http://schemas.microsoft.com/office/drawing/2014/main" id="{48DAA441-9AFA-7104-51A6-F5E7F8A0E3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915" y="4254684"/>
              <a:ext cx="864000" cy="864000"/>
            </a:xfrm>
            <a:prstGeom prst="rect">
              <a:avLst/>
            </a:prstGeom>
          </p:spPr>
        </p:pic>
        <p:sp>
          <p:nvSpPr>
            <p:cNvPr id="13" name="Rectangle 12">
              <a:extLst>
                <a:ext uri="{FF2B5EF4-FFF2-40B4-BE49-F238E27FC236}">
                  <a16:creationId xmlns:a16="http://schemas.microsoft.com/office/drawing/2014/main" id="{CED3E3AF-AB75-C138-B04F-B696CFC800F5}"/>
                </a:ext>
              </a:extLst>
            </p:cNvPr>
            <p:cNvSpPr/>
            <p:nvPr/>
          </p:nvSpPr>
          <p:spPr>
            <a:xfrm>
              <a:off x="-1" y="5368371"/>
              <a:ext cx="1323833" cy="436217"/>
            </a:xfrm>
            <a:prstGeom prst="rect">
              <a:avLst/>
            </a:prstGeom>
            <a:noFill/>
            <a:ln w="19050">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fr-FR" sz="975" dirty="0">
                  <a:solidFill>
                    <a:schemeClr val="tx1"/>
                  </a:solidFill>
                  <a:latin typeface="Marianne" panose="02000000000000000000" pitchFamily="2" charset="0"/>
                </a:rPr>
                <a:t>Recherche de stage à l’étranger</a:t>
              </a:r>
            </a:p>
          </p:txBody>
        </p:sp>
      </p:grpSp>
      <p:sp>
        <p:nvSpPr>
          <p:cNvPr id="14" name="Rectangle 13">
            <a:extLst>
              <a:ext uri="{FF2B5EF4-FFF2-40B4-BE49-F238E27FC236}">
                <a16:creationId xmlns:a16="http://schemas.microsoft.com/office/drawing/2014/main" id="{3BD75F94-A7AE-1A27-ABC3-27DAD44D4A8E}"/>
              </a:ext>
            </a:extLst>
          </p:cNvPr>
          <p:cNvSpPr/>
          <p:nvPr/>
        </p:nvSpPr>
        <p:spPr>
          <a:xfrm>
            <a:off x="1718552" y="5716022"/>
            <a:ext cx="4680000" cy="3996395"/>
          </a:xfrm>
          <a:prstGeom prst="rect">
            <a:avLst/>
          </a:prstGeom>
          <a:noFill/>
          <a:ln w="19050">
            <a:solidFill>
              <a:srgbClr val="1772B9"/>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5738" indent="-185738">
              <a:buFont typeface="Arial" panose="020B0604020202020204" pitchFamily="34" charset="0"/>
              <a:buChar char="•"/>
            </a:pPr>
            <a:r>
              <a:rPr lang="fr-FR" sz="1100" dirty="0">
                <a:solidFill>
                  <a:schemeClr val="tx1"/>
                </a:solidFill>
                <a:latin typeface="Marianne" panose="02000000000000000000" pitchFamily="2" charset="0"/>
              </a:rPr>
              <a:t>La recherche d’un stage à l’étranger peut se faire majoritairement sur internet mais également en utilisant les pistes suivantes :</a:t>
            </a:r>
          </a:p>
          <a:p>
            <a:pPr marL="557213" lvl="1" indent="-185738">
              <a:buFont typeface="Arial" panose="020B0604020202020204" pitchFamily="34" charset="0"/>
              <a:buChar char="•"/>
            </a:pPr>
            <a:r>
              <a:rPr lang="fr-FR" sz="1100" dirty="0">
                <a:solidFill>
                  <a:schemeClr val="tx1"/>
                </a:solidFill>
                <a:latin typeface="Marianne" panose="02000000000000000000" pitchFamily="2" charset="0"/>
              </a:rPr>
              <a:t>S’adresser au secrétariat de sa formation et consulter la liste des entreprises ayant déjà accueilli des étudiantes et étudiants.</a:t>
            </a:r>
          </a:p>
          <a:p>
            <a:pPr marL="557213" lvl="1" indent="-185738">
              <a:buFont typeface="Arial" panose="020B0604020202020204" pitchFamily="34" charset="0"/>
              <a:buChar char="•"/>
            </a:pPr>
            <a:r>
              <a:rPr lang="fr-FR" sz="1100" dirty="0">
                <a:solidFill>
                  <a:schemeClr val="tx1"/>
                </a:solidFill>
                <a:latin typeface="Marianne" panose="02000000000000000000" pitchFamily="2" charset="0"/>
              </a:rPr>
              <a:t>S’adresser à la Direction Orientation et Insertion pour obtenir de l’aide dans la rédaction du CV et d’une lettre de motivation en anglais.</a:t>
            </a:r>
          </a:p>
          <a:p>
            <a:pPr marL="557213" lvl="1" indent="-185738">
              <a:buFont typeface="Arial" panose="020B0604020202020204" pitchFamily="34" charset="0"/>
              <a:buChar char="•"/>
            </a:pPr>
            <a:r>
              <a:rPr lang="fr-FR" sz="1100" dirty="0">
                <a:solidFill>
                  <a:schemeClr val="tx1"/>
                </a:solidFill>
                <a:latin typeface="Marianne" panose="02000000000000000000" pitchFamily="2" charset="0"/>
              </a:rPr>
              <a:t>S’adresser à la Direction Orientation et Insertion de l’Université pour y trouver des offres de stages et conseils.</a:t>
            </a:r>
          </a:p>
          <a:p>
            <a:pPr marL="557213" lvl="1" indent="-185738">
              <a:buFont typeface="Arial" panose="020B0604020202020204" pitchFamily="34" charset="0"/>
              <a:buChar char="•"/>
            </a:pPr>
            <a:r>
              <a:rPr lang="fr-FR" sz="1100" dirty="0">
                <a:solidFill>
                  <a:schemeClr val="tx1"/>
                </a:solidFill>
                <a:latin typeface="Marianne" panose="02000000000000000000" pitchFamily="2" charset="0"/>
              </a:rPr>
              <a:t>Consulter le site du Ministère des Affaires étrangères et du Développement international, rubrique « Emplois, stages, concours » pour un stage dans une représentation diplomatique ou un organisme consulaire de la France.</a:t>
            </a:r>
          </a:p>
        </p:txBody>
      </p:sp>
      <p:sp>
        <p:nvSpPr>
          <p:cNvPr id="6" name="Titre 4">
            <a:extLst>
              <a:ext uri="{FF2B5EF4-FFF2-40B4-BE49-F238E27FC236}">
                <a16:creationId xmlns:a16="http://schemas.microsoft.com/office/drawing/2014/main" id="{6F0AFB6B-7FAF-96C2-07CA-61D757A30343}"/>
              </a:ext>
            </a:extLst>
          </p:cNvPr>
          <p:cNvSpPr txBox="1">
            <a:spLocks/>
          </p:cNvSpPr>
          <p:nvPr/>
        </p:nvSpPr>
        <p:spPr bwMode="auto">
          <a:xfrm>
            <a:off x="1579961" y="109463"/>
            <a:ext cx="4234546" cy="451176"/>
          </a:xfrm>
          <a:prstGeom prst="rect">
            <a:avLst/>
          </a:prstGeom>
          <a:solidFill>
            <a:srgbClr val="FFFFFF"/>
          </a:solidFill>
        </p:spPr>
        <p:txBody>
          <a:bodyPr vert="horz" lIns="29250" tIns="37148" rIns="29250" bIns="37148"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pPr marL="0" algn="ctr" defTabSz="742950">
              <a:spcBef>
                <a:spcPts val="244"/>
              </a:spcBef>
              <a:buClr>
                <a:srgbClr val="21215A"/>
              </a:buClr>
              <a:defRPr/>
            </a:pPr>
            <a:r>
              <a:rPr lang="fr-FR" sz="1950" dirty="0">
                <a:solidFill>
                  <a:srgbClr val="002060"/>
                </a:solidFill>
              </a:rPr>
              <a:t>3 - Fiche insertion professionnelle</a:t>
            </a:r>
          </a:p>
        </p:txBody>
      </p:sp>
      <p:sp>
        <p:nvSpPr>
          <p:cNvPr id="9" name="Rectangle: Rounded Corners 8">
            <a:extLst>
              <a:ext uri="{FF2B5EF4-FFF2-40B4-BE49-F238E27FC236}">
                <a16:creationId xmlns:a16="http://schemas.microsoft.com/office/drawing/2014/main" id="{C7022BB3-E583-0C0A-B2A2-265F0AC42B88}"/>
              </a:ext>
            </a:extLst>
          </p:cNvPr>
          <p:cNvSpPr/>
          <p:nvPr/>
        </p:nvSpPr>
        <p:spPr>
          <a:xfrm>
            <a:off x="5896587" y="109463"/>
            <a:ext cx="841862" cy="356142"/>
          </a:xfrm>
          <a:prstGeom prst="roundRect">
            <a:avLst/>
          </a:prstGeom>
          <a:ln/>
          <a:effectLst>
            <a:outerShdw blurRad="50800" dist="38100" dir="5400000" algn="t"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1" u="none" strike="noStrike" kern="0" cap="none" spc="0" normalizeH="0" baseline="0" noProof="0" dirty="0">
                <a:ln>
                  <a:noFill/>
                </a:ln>
                <a:solidFill>
                  <a:schemeClr val="accent2"/>
                </a:solidFill>
                <a:effectLst/>
                <a:uLnTx/>
                <a:uFillTx/>
                <a:latin typeface="Segoe Print" panose="02000600000000000000" pitchFamily="2" charset="0"/>
              </a:rPr>
              <a:t>Les Essentiels !</a:t>
            </a:r>
          </a:p>
        </p:txBody>
      </p:sp>
      <p:sp>
        <p:nvSpPr>
          <p:cNvPr id="12" name="Rectangle: Rounded Corners 11">
            <a:extLst>
              <a:ext uri="{FF2B5EF4-FFF2-40B4-BE49-F238E27FC236}">
                <a16:creationId xmlns:a16="http://schemas.microsoft.com/office/drawing/2014/main" id="{4C52ECFF-7CDE-B215-7914-EEBAFD655478}"/>
              </a:ext>
            </a:extLst>
          </p:cNvPr>
          <p:cNvSpPr/>
          <p:nvPr/>
        </p:nvSpPr>
        <p:spPr>
          <a:xfrm>
            <a:off x="103454" y="97491"/>
            <a:ext cx="923942" cy="451176"/>
          </a:xfrm>
          <a:prstGeom prst="roundRect">
            <a:avLst/>
          </a:prstGeom>
          <a:solidFill>
            <a:srgbClr val="21215A"/>
          </a:solidFill>
          <a:ln w="25400" cap="flat" cmpd="sng" algn="ctr">
            <a:solidFill>
              <a:srgbClr val="21215A">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srgbClr val="FFFFFF"/>
                </a:solidFill>
                <a:effectLst/>
                <a:uLnTx/>
                <a:uFillTx/>
                <a:latin typeface="Arial"/>
                <a:ea typeface="+mn-ea"/>
                <a:cs typeface="+mn-cs"/>
              </a:rPr>
              <a:t>Logo de l’université</a:t>
            </a:r>
          </a:p>
        </p:txBody>
      </p:sp>
    </p:spTree>
    <p:extLst>
      <p:ext uri="{BB962C8B-B14F-4D97-AF65-F5344CB8AC3E}">
        <p14:creationId xmlns:p14="http://schemas.microsoft.com/office/powerpoint/2010/main" val="346294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2A34655-30BA-08DE-BC88-F5B938F133BE}"/>
              </a:ext>
            </a:extLst>
          </p:cNvPr>
          <p:cNvSpPr/>
          <p:nvPr/>
        </p:nvSpPr>
        <p:spPr>
          <a:xfrm>
            <a:off x="223200" y="1230918"/>
            <a:ext cx="6411600" cy="2867657"/>
          </a:xfrm>
          <a:prstGeom prst="rect">
            <a:avLst/>
          </a:prstGeom>
          <a:noFill/>
          <a:ln w="19050">
            <a:solidFill>
              <a:srgbClr val="1772B9"/>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9303" indent="-139303">
              <a:buFont typeface="Arial" panose="020B0604020202020204" pitchFamily="34" charset="0"/>
              <a:buChar char="•"/>
            </a:pPr>
            <a:r>
              <a:rPr lang="fr-FR" sz="1100" dirty="0" err="1">
                <a:solidFill>
                  <a:schemeClr val="tx1"/>
                </a:solidFill>
                <a:latin typeface="Marianne" panose="02000000000000000000" pitchFamily="2" charset="0"/>
              </a:rPr>
              <a:t>Career</a:t>
            </a:r>
            <a:r>
              <a:rPr lang="fr-FR" sz="1100" dirty="0">
                <a:solidFill>
                  <a:schemeClr val="tx1"/>
                </a:solidFill>
                <a:latin typeface="Marianne" panose="02000000000000000000" pitchFamily="2" charset="0"/>
              </a:rPr>
              <a:t> center de la l’Université : </a:t>
            </a:r>
            <a:r>
              <a:rPr lang="fr-FR" sz="1100" dirty="0">
                <a:solidFill>
                  <a:srgbClr val="1772B9"/>
                </a:solidFill>
                <a:latin typeface="Marianne" panose="02000000000000000000" pitchFamily="2" charset="0"/>
              </a:rPr>
              <a:t>*lien d’accès* </a:t>
            </a:r>
          </a:p>
          <a:p>
            <a:pPr marL="139303" indent="-139303">
              <a:buFont typeface="Arial" panose="020B0604020202020204" pitchFamily="34" charset="0"/>
              <a:buChar char="•"/>
            </a:pPr>
            <a:r>
              <a:rPr lang="fr-FR" sz="1100" dirty="0">
                <a:solidFill>
                  <a:schemeClr val="tx1"/>
                </a:solidFill>
                <a:latin typeface="Marianne" panose="02000000000000000000" pitchFamily="2" charset="0"/>
              </a:rPr>
              <a:t>Guide de la mobilité sortante : </a:t>
            </a:r>
            <a:r>
              <a:rPr lang="fr-FR" sz="1100" dirty="0">
                <a:solidFill>
                  <a:srgbClr val="1772B9"/>
                </a:solidFill>
                <a:latin typeface="Marianne" panose="02000000000000000000" pitchFamily="2" charset="0"/>
              </a:rPr>
              <a:t>*lien d’accès* </a:t>
            </a:r>
          </a:p>
          <a:p>
            <a:endParaRPr lang="fr-FR" sz="1100" dirty="0">
              <a:solidFill>
                <a:schemeClr val="tx1"/>
              </a:solidFill>
              <a:latin typeface="Marianne" panose="02000000000000000000" pitchFamily="2" charset="0"/>
            </a:endParaRPr>
          </a:p>
          <a:p>
            <a:pPr marL="139303" indent="-139303">
              <a:buFont typeface="Arial" panose="020B0604020202020204" pitchFamily="34" charset="0"/>
              <a:buChar char="•"/>
            </a:pPr>
            <a:r>
              <a:rPr lang="fr-FR" sz="1100" dirty="0">
                <a:solidFill>
                  <a:schemeClr val="tx1"/>
                </a:solidFill>
                <a:latin typeface="Marianne" panose="02000000000000000000" pitchFamily="2" charset="0"/>
              </a:rPr>
              <a:t>Le centre de ressources documentaires en accès libre</a:t>
            </a:r>
          </a:p>
          <a:p>
            <a:pPr marL="139303" indent="-139303">
              <a:buFont typeface="Arial" panose="020B0604020202020204" pitchFamily="34" charset="0"/>
              <a:buChar char="•"/>
            </a:pPr>
            <a:endParaRPr lang="fr-FR" sz="1100" dirty="0">
              <a:solidFill>
                <a:schemeClr val="tx1"/>
              </a:solidFill>
              <a:latin typeface="Marianne" panose="02000000000000000000" pitchFamily="2" charset="0"/>
            </a:endParaRPr>
          </a:p>
          <a:p>
            <a:pPr marL="139303" indent="-139303">
              <a:buFont typeface="Arial" panose="020B0604020202020204" pitchFamily="34" charset="0"/>
              <a:buChar char="•"/>
            </a:pPr>
            <a:r>
              <a:rPr lang="fr-FR" sz="1100" dirty="0">
                <a:solidFill>
                  <a:schemeClr val="tx1"/>
                </a:solidFill>
                <a:latin typeface="Marianne" panose="02000000000000000000" pitchFamily="2" charset="0"/>
              </a:rPr>
              <a:t>La bibliothèque universitaire</a:t>
            </a:r>
          </a:p>
          <a:p>
            <a:pPr marL="139303" indent="-139303">
              <a:buFont typeface="Arial" panose="020B0604020202020204" pitchFamily="34" charset="0"/>
              <a:buChar char="•"/>
            </a:pPr>
            <a:endParaRPr lang="fr-FR" sz="1100" dirty="0">
              <a:solidFill>
                <a:schemeClr val="tx1"/>
              </a:solidFill>
              <a:latin typeface="Marianne" panose="02000000000000000000" pitchFamily="2" charset="0"/>
            </a:endParaRPr>
          </a:p>
          <a:p>
            <a:pPr marL="139303" indent="-139303">
              <a:buFont typeface="Arial" panose="020B0604020202020204" pitchFamily="34" charset="0"/>
              <a:buChar char="•"/>
            </a:pPr>
            <a:r>
              <a:rPr lang="fr-FR" sz="1100" dirty="0">
                <a:solidFill>
                  <a:schemeClr val="tx1"/>
                </a:solidFill>
                <a:latin typeface="Marianne" panose="02000000000000000000" pitchFamily="2" charset="0"/>
              </a:rPr>
              <a:t>La direction de l’orientation et de l’insertion</a:t>
            </a:r>
          </a:p>
        </p:txBody>
      </p:sp>
      <p:sp>
        <p:nvSpPr>
          <p:cNvPr id="11" name="Rectangle 10">
            <a:extLst>
              <a:ext uri="{FF2B5EF4-FFF2-40B4-BE49-F238E27FC236}">
                <a16:creationId xmlns:a16="http://schemas.microsoft.com/office/drawing/2014/main" id="{E61C594B-B0D9-7B04-5AB6-CEB3B15655D6}"/>
              </a:ext>
            </a:extLst>
          </p:cNvPr>
          <p:cNvSpPr/>
          <p:nvPr/>
        </p:nvSpPr>
        <p:spPr>
          <a:xfrm>
            <a:off x="223200" y="1109275"/>
            <a:ext cx="4573652" cy="305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fr-FR" sz="1200" b="1" dirty="0">
                <a:solidFill>
                  <a:srgbClr val="1772B9"/>
                </a:solidFill>
                <a:latin typeface="Marianne" panose="02000000000000000000" pitchFamily="2" charset="0"/>
              </a:rPr>
              <a:t>La documentation et les ressources disponibles</a:t>
            </a:r>
          </a:p>
        </p:txBody>
      </p:sp>
      <p:sp>
        <p:nvSpPr>
          <p:cNvPr id="12" name="Rectangle 11">
            <a:extLst>
              <a:ext uri="{FF2B5EF4-FFF2-40B4-BE49-F238E27FC236}">
                <a16:creationId xmlns:a16="http://schemas.microsoft.com/office/drawing/2014/main" id="{81DE87E0-5983-56EA-2894-668AE0B0FA55}"/>
              </a:ext>
            </a:extLst>
          </p:cNvPr>
          <p:cNvSpPr/>
          <p:nvPr/>
        </p:nvSpPr>
        <p:spPr>
          <a:xfrm>
            <a:off x="223200" y="4328866"/>
            <a:ext cx="5279320" cy="316396"/>
          </a:xfrm>
          <a:prstGeom prst="rect">
            <a:avLst/>
          </a:prstGeom>
          <a:noFill/>
          <a:ln w="19050">
            <a:solidFill>
              <a:srgbClr val="1772B9"/>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fr-FR" sz="1200" b="1" dirty="0">
                <a:solidFill>
                  <a:srgbClr val="1772B9"/>
                </a:solidFill>
                <a:latin typeface="Marianne" panose="02000000000000000000" pitchFamily="2" charset="0"/>
              </a:rPr>
              <a:t>Les experts à contacter</a:t>
            </a:r>
          </a:p>
        </p:txBody>
      </p:sp>
      <p:graphicFrame>
        <p:nvGraphicFramePr>
          <p:cNvPr id="2" name="Tableau 1">
            <a:extLst>
              <a:ext uri="{FF2B5EF4-FFF2-40B4-BE49-F238E27FC236}">
                <a16:creationId xmlns:a16="http://schemas.microsoft.com/office/drawing/2014/main" id="{0B305D51-7305-156C-7F99-576E07697160}"/>
              </a:ext>
            </a:extLst>
          </p:cNvPr>
          <p:cNvGraphicFramePr>
            <a:graphicFrameLocks noGrp="1"/>
          </p:cNvGraphicFramePr>
          <p:nvPr>
            <p:extLst>
              <p:ext uri="{D42A27DB-BD31-4B8C-83A1-F6EECF244321}">
                <p14:modId xmlns:p14="http://schemas.microsoft.com/office/powerpoint/2010/main" val="759311301"/>
              </p:ext>
            </p:extLst>
          </p:nvPr>
        </p:nvGraphicFramePr>
        <p:xfrm>
          <a:off x="223200" y="4875553"/>
          <a:ext cx="6411600" cy="1358787"/>
        </p:xfrm>
        <a:graphic>
          <a:graphicData uri="http://schemas.openxmlformats.org/drawingml/2006/table">
            <a:tbl>
              <a:tblPr firstRow="1" bandRow="1">
                <a:tableStyleId>{5DA37D80-6434-44D0-A028-1B22A696006F}</a:tableStyleId>
              </a:tblPr>
              <a:tblGrid>
                <a:gridCol w="3205800">
                  <a:extLst>
                    <a:ext uri="{9D8B030D-6E8A-4147-A177-3AD203B41FA5}">
                      <a16:colId xmlns:a16="http://schemas.microsoft.com/office/drawing/2014/main" val="652674062"/>
                    </a:ext>
                  </a:extLst>
                </a:gridCol>
                <a:gridCol w="3205800">
                  <a:extLst>
                    <a:ext uri="{9D8B030D-6E8A-4147-A177-3AD203B41FA5}">
                      <a16:colId xmlns:a16="http://schemas.microsoft.com/office/drawing/2014/main" val="3732877125"/>
                    </a:ext>
                  </a:extLst>
                </a:gridCol>
              </a:tblGrid>
              <a:tr h="272415">
                <a:tc>
                  <a:txBody>
                    <a:bodyPr/>
                    <a:lstStyle/>
                    <a:p>
                      <a:pPr algn="ctr"/>
                      <a:r>
                        <a:rPr lang="fr-FR" sz="1300" dirty="0">
                          <a:latin typeface="Marianne" panose="02000000000000000000" pitchFamily="2" charset="0"/>
                        </a:rPr>
                        <a:t>Champs d’expertise</a:t>
                      </a:r>
                    </a:p>
                  </a:txBody>
                  <a:tcPr marL="74295" marR="74295" marT="37148" marB="37148" anchor="ctr">
                    <a:lnL w="12700" cap="flat" cmpd="sng" algn="ctr">
                      <a:solidFill>
                        <a:srgbClr val="1E1A1B"/>
                      </a:solidFill>
                      <a:prstDash val="solid"/>
                      <a:round/>
                      <a:headEnd type="none" w="med" len="med"/>
                      <a:tailEnd type="none" w="med" len="med"/>
                    </a:lnL>
                    <a:lnR w="12700" cap="flat" cmpd="sng" algn="ctr">
                      <a:solidFill>
                        <a:srgbClr val="1E1A1B"/>
                      </a:solidFill>
                      <a:prstDash val="solid"/>
                      <a:round/>
                      <a:headEnd type="none" w="med" len="med"/>
                      <a:tailEnd type="none" w="med" len="med"/>
                    </a:lnR>
                    <a:lnT w="12700" cap="flat" cmpd="sng" algn="ctr">
                      <a:solidFill>
                        <a:srgbClr val="1E1A1B"/>
                      </a:solidFill>
                      <a:prstDash val="solid"/>
                      <a:round/>
                      <a:headEnd type="none" w="med" len="med"/>
                      <a:tailEnd type="none" w="med" len="med"/>
                    </a:lnT>
                    <a:lnB w="12700" cap="flat" cmpd="sng" algn="ctr">
                      <a:solidFill>
                        <a:srgbClr val="1E1A1B"/>
                      </a:solidFill>
                      <a:prstDash val="solid"/>
                      <a:round/>
                      <a:headEnd type="none" w="med" len="med"/>
                      <a:tailEnd type="none" w="med" len="med"/>
                    </a:lnB>
                  </a:tcPr>
                </a:tc>
                <a:tc>
                  <a:txBody>
                    <a:bodyPr/>
                    <a:lstStyle/>
                    <a:p>
                      <a:pPr algn="ctr"/>
                      <a:r>
                        <a:rPr lang="fr-FR" sz="1300">
                          <a:latin typeface="Marianne" panose="02000000000000000000" pitchFamily="2" charset="0"/>
                        </a:rPr>
                        <a:t>Contacts</a:t>
                      </a:r>
                    </a:p>
                  </a:txBody>
                  <a:tcPr marL="74295" marR="74295" marT="37148" marB="37148" anchor="ctr">
                    <a:lnL w="12700" cap="flat" cmpd="sng" algn="ctr">
                      <a:solidFill>
                        <a:srgbClr val="1E1A1B"/>
                      </a:solidFill>
                      <a:prstDash val="solid"/>
                      <a:round/>
                      <a:headEnd type="none" w="med" len="med"/>
                      <a:tailEnd type="none" w="med" len="med"/>
                    </a:lnL>
                    <a:lnR w="12700" cap="flat" cmpd="sng" algn="ctr">
                      <a:solidFill>
                        <a:srgbClr val="1E1A1B"/>
                      </a:solidFill>
                      <a:prstDash val="solid"/>
                      <a:round/>
                      <a:headEnd type="none" w="med" len="med"/>
                      <a:tailEnd type="none" w="med" len="med"/>
                    </a:lnR>
                    <a:lnT w="12700" cap="flat" cmpd="sng" algn="ctr">
                      <a:solidFill>
                        <a:srgbClr val="1E1A1B"/>
                      </a:solidFill>
                      <a:prstDash val="solid"/>
                      <a:round/>
                      <a:headEnd type="none" w="med" len="med"/>
                      <a:tailEnd type="none" w="med" len="med"/>
                    </a:lnT>
                    <a:lnB w="12700" cap="flat" cmpd="sng" algn="ctr">
                      <a:solidFill>
                        <a:srgbClr val="1E1A1B"/>
                      </a:solidFill>
                      <a:prstDash val="solid"/>
                      <a:round/>
                      <a:headEnd type="none" w="med" len="med"/>
                      <a:tailEnd type="none" w="med" len="med"/>
                    </a:lnB>
                  </a:tcPr>
                </a:tc>
                <a:extLst>
                  <a:ext uri="{0D108BD9-81ED-4DB2-BD59-A6C34878D82A}">
                    <a16:rowId xmlns:a16="http://schemas.microsoft.com/office/drawing/2014/main" val="2966242726"/>
                  </a:ext>
                </a:extLst>
              </a:tr>
              <a:tr h="307918">
                <a:tc>
                  <a:txBody>
                    <a:bodyPr/>
                    <a:lstStyle/>
                    <a:p>
                      <a:pPr marL="0" indent="0" algn="l" defTabSz="685800" rtl="0" eaLnBrk="1" latinLnBrk="0" hangingPunct="1">
                        <a:buFont typeface="Arial" panose="020B0604020202020204" pitchFamily="34" charset="0"/>
                        <a:buNone/>
                      </a:pPr>
                      <a:r>
                        <a:rPr lang="fr-FR" sz="1300" kern="1200" dirty="0">
                          <a:solidFill>
                            <a:srgbClr val="1E1A1B"/>
                          </a:solidFill>
                          <a:latin typeface="Marianne" panose="02000000000000000000" pitchFamily="2" charset="0"/>
                          <a:ea typeface="+mn-ea"/>
                          <a:cs typeface="+mn-cs"/>
                        </a:rPr>
                        <a:t>Evènements emploi</a:t>
                      </a:r>
                    </a:p>
                  </a:txBody>
                  <a:tcPr marL="74295" marR="74295" marT="37148" marB="37148" anchor="ctr">
                    <a:lnL w="12700" cap="flat" cmpd="sng" algn="ctr">
                      <a:solidFill>
                        <a:srgbClr val="1E1A1B"/>
                      </a:solidFill>
                      <a:prstDash val="solid"/>
                      <a:round/>
                      <a:headEnd type="none" w="med" len="med"/>
                      <a:tailEnd type="none" w="med" len="med"/>
                    </a:lnL>
                    <a:lnR w="12700" cap="flat" cmpd="sng" algn="ctr">
                      <a:solidFill>
                        <a:srgbClr val="1E1A1B"/>
                      </a:solidFill>
                      <a:prstDash val="solid"/>
                      <a:round/>
                      <a:headEnd type="none" w="med" len="med"/>
                      <a:tailEnd type="none" w="med" len="med"/>
                    </a:lnR>
                    <a:lnT w="12700" cap="flat" cmpd="sng" algn="ctr">
                      <a:solidFill>
                        <a:srgbClr val="1E1A1B"/>
                      </a:solidFill>
                      <a:prstDash val="solid"/>
                      <a:round/>
                      <a:headEnd type="none" w="med" len="med"/>
                      <a:tailEnd type="none" w="med" len="med"/>
                    </a:lnT>
                    <a:lnB w="12700" cap="flat" cmpd="sng" algn="ctr">
                      <a:solidFill>
                        <a:srgbClr val="1E1A1B"/>
                      </a:solidFill>
                      <a:prstDash val="solid"/>
                      <a:round/>
                      <a:headEnd type="none" w="med" len="med"/>
                      <a:tailEnd type="none" w="med" len="med"/>
                    </a:lnB>
                    <a:solidFill>
                      <a:srgbClr val="1772B9">
                        <a:alpha val="20000"/>
                      </a:srgbClr>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300" dirty="0">
                          <a:solidFill>
                            <a:srgbClr val="1E1A1B"/>
                          </a:solidFill>
                          <a:latin typeface="Marianne" panose="02000000000000000000" pitchFamily="2" charset="0"/>
                        </a:rPr>
                        <a:t>xxx@xxx.fr</a:t>
                      </a:r>
                    </a:p>
                  </a:txBody>
                  <a:tcPr marL="74295" marR="74295" marT="37148" marB="37148" anchor="ctr">
                    <a:lnL w="12700" cap="flat" cmpd="sng" algn="ctr">
                      <a:solidFill>
                        <a:srgbClr val="1E1A1B"/>
                      </a:solidFill>
                      <a:prstDash val="solid"/>
                      <a:round/>
                      <a:headEnd type="none" w="med" len="med"/>
                      <a:tailEnd type="none" w="med" len="med"/>
                    </a:lnL>
                    <a:lnR w="12700" cap="flat" cmpd="sng" algn="ctr">
                      <a:solidFill>
                        <a:srgbClr val="1E1A1B"/>
                      </a:solidFill>
                      <a:prstDash val="solid"/>
                      <a:round/>
                      <a:headEnd type="none" w="med" len="med"/>
                      <a:tailEnd type="none" w="med" len="med"/>
                    </a:lnR>
                    <a:lnT w="12700" cap="flat" cmpd="sng" algn="ctr">
                      <a:solidFill>
                        <a:srgbClr val="1E1A1B"/>
                      </a:solidFill>
                      <a:prstDash val="solid"/>
                      <a:round/>
                      <a:headEnd type="none" w="med" len="med"/>
                      <a:tailEnd type="none" w="med" len="med"/>
                    </a:lnT>
                    <a:lnB w="12700" cap="flat" cmpd="sng" algn="ctr">
                      <a:solidFill>
                        <a:srgbClr val="1E1A1B"/>
                      </a:solidFill>
                      <a:prstDash val="solid"/>
                      <a:round/>
                      <a:headEnd type="none" w="med" len="med"/>
                      <a:tailEnd type="none" w="med" len="med"/>
                    </a:lnB>
                    <a:solidFill>
                      <a:srgbClr val="1772B9">
                        <a:alpha val="20000"/>
                      </a:srgbClr>
                    </a:solidFill>
                  </a:tcPr>
                </a:tc>
                <a:extLst>
                  <a:ext uri="{0D108BD9-81ED-4DB2-BD59-A6C34878D82A}">
                    <a16:rowId xmlns:a16="http://schemas.microsoft.com/office/drawing/2014/main" val="2088818393"/>
                  </a:ext>
                </a:extLst>
              </a:tr>
              <a:tr h="307918">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300" kern="1200" dirty="0">
                          <a:solidFill>
                            <a:srgbClr val="1E1A1B"/>
                          </a:solidFill>
                          <a:latin typeface="Marianne" panose="02000000000000000000" pitchFamily="2" charset="0"/>
                          <a:ea typeface="+mn-ea"/>
                          <a:cs typeface="+mn-cs"/>
                        </a:rPr>
                        <a:t>Recherche de stages</a:t>
                      </a:r>
                    </a:p>
                  </a:txBody>
                  <a:tcPr marL="74295" marR="74295" marT="37148" marB="37148" anchor="ctr">
                    <a:lnL w="12700" cap="flat" cmpd="sng" algn="ctr">
                      <a:solidFill>
                        <a:srgbClr val="1E1A1B"/>
                      </a:solidFill>
                      <a:prstDash val="solid"/>
                      <a:round/>
                      <a:headEnd type="none" w="med" len="med"/>
                      <a:tailEnd type="none" w="med" len="med"/>
                    </a:lnL>
                    <a:lnR w="12700" cap="flat" cmpd="sng" algn="ctr">
                      <a:solidFill>
                        <a:srgbClr val="1E1A1B"/>
                      </a:solidFill>
                      <a:prstDash val="solid"/>
                      <a:round/>
                      <a:headEnd type="none" w="med" len="med"/>
                      <a:tailEnd type="none" w="med" len="med"/>
                    </a:lnR>
                    <a:lnT w="12700" cap="flat" cmpd="sng" algn="ctr">
                      <a:solidFill>
                        <a:srgbClr val="1E1A1B"/>
                      </a:solidFill>
                      <a:prstDash val="solid"/>
                      <a:round/>
                      <a:headEnd type="none" w="med" len="med"/>
                      <a:tailEnd type="none" w="med" len="med"/>
                    </a:lnT>
                    <a:lnB w="12700" cap="flat" cmpd="sng" algn="ctr">
                      <a:solidFill>
                        <a:srgbClr val="1E1A1B"/>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fr-FR" sz="1300" b="0" i="0" u="none" strike="noStrike" kern="1200" cap="none" spc="0" normalizeH="0" baseline="0" noProof="0">
                          <a:ln>
                            <a:noFill/>
                          </a:ln>
                          <a:solidFill>
                            <a:srgbClr val="1E1A1B"/>
                          </a:solidFill>
                          <a:effectLst/>
                          <a:uLnTx/>
                          <a:uFillTx/>
                          <a:latin typeface="Marianne" panose="02000000000000000000" pitchFamily="2" charset="0"/>
                          <a:ea typeface="+mn-ea"/>
                          <a:cs typeface="+mn-cs"/>
                        </a:rPr>
                        <a:t>xxx@xxx.fr</a:t>
                      </a:r>
                      <a:endParaRPr kumimoji="0" lang="fr-FR" sz="1300" b="0" i="0" u="none" strike="noStrike" kern="1200" cap="none" spc="0" normalizeH="0" baseline="0" noProof="0" dirty="0">
                        <a:ln>
                          <a:noFill/>
                        </a:ln>
                        <a:solidFill>
                          <a:srgbClr val="1E1A1B"/>
                        </a:solidFill>
                        <a:effectLst/>
                        <a:uLnTx/>
                        <a:uFillTx/>
                        <a:latin typeface="Marianne" panose="02000000000000000000" pitchFamily="2" charset="0"/>
                        <a:ea typeface="+mn-ea"/>
                        <a:cs typeface="+mn-cs"/>
                      </a:endParaRPr>
                    </a:p>
                  </a:txBody>
                  <a:tcPr marL="74295" marR="74295" marT="37148" marB="37148" anchor="ctr">
                    <a:lnL w="12700" cap="flat" cmpd="sng" algn="ctr">
                      <a:solidFill>
                        <a:srgbClr val="1E1A1B"/>
                      </a:solidFill>
                      <a:prstDash val="solid"/>
                      <a:round/>
                      <a:headEnd type="none" w="med" len="med"/>
                      <a:tailEnd type="none" w="med" len="med"/>
                    </a:lnL>
                    <a:lnR w="12700" cap="flat" cmpd="sng" algn="ctr">
                      <a:solidFill>
                        <a:srgbClr val="1E1A1B"/>
                      </a:solidFill>
                      <a:prstDash val="solid"/>
                      <a:round/>
                      <a:headEnd type="none" w="med" len="med"/>
                      <a:tailEnd type="none" w="med" len="med"/>
                    </a:lnR>
                    <a:lnT w="12700" cap="flat" cmpd="sng" algn="ctr">
                      <a:solidFill>
                        <a:srgbClr val="1E1A1B"/>
                      </a:solidFill>
                      <a:prstDash val="solid"/>
                      <a:round/>
                      <a:headEnd type="none" w="med" len="med"/>
                      <a:tailEnd type="none" w="med" len="med"/>
                    </a:lnT>
                    <a:lnB w="12700" cap="flat" cmpd="sng" algn="ctr">
                      <a:solidFill>
                        <a:srgbClr val="1E1A1B"/>
                      </a:solidFill>
                      <a:prstDash val="solid"/>
                      <a:round/>
                      <a:headEnd type="none" w="med" len="med"/>
                      <a:tailEnd type="none" w="med" len="med"/>
                    </a:lnB>
                  </a:tcPr>
                </a:tc>
                <a:extLst>
                  <a:ext uri="{0D108BD9-81ED-4DB2-BD59-A6C34878D82A}">
                    <a16:rowId xmlns:a16="http://schemas.microsoft.com/office/drawing/2014/main" val="2803118887"/>
                  </a:ext>
                </a:extLst>
              </a:tr>
              <a:tr h="470535">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300" kern="1200" dirty="0">
                          <a:solidFill>
                            <a:srgbClr val="1E1A1B"/>
                          </a:solidFill>
                          <a:latin typeface="Marianne" panose="02000000000000000000" pitchFamily="2" charset="0"/>
                          <a:ea typeface="+mn-ea"/>
                          <a:cs typeface="+mn-cs"/>
                        </a:rPr>
                        <a:t>Stages à l’étranger</a:t>
                      </a:r>
                    </a:p>
                  </a:txBody>
                  <a:tcPr marL="74295" marR="74295" marT="37148" marB="37148" anchor="ctr">
                    <a:lnL w="12700" cap="flat" cmpd="sng" algn="ctr">
                      <a:solidFill>
                        <a:srgbClr val="1E1A1B"/>
                      </a:solidFill>
                      <a:prstDash val="solid"/>
                      <a:round/>
                      <a:headEnd type="none" w="med" len="med"/>
                      <a:tailEnd type="none" w="med" len="med"/>
                    </a:lnL>
                    <a:lnR w="12700" cap="flat" cmpd="sng" algn="ctr">
                      <a:solidFill>
                        <a:srgbClr val="1E1A1B"/>
                      </a:solidFill>
                      <a:prstDash val="solid"/>
                      <a:round/>
                      <a:headEnd type="none" w="med" len="med"/>
                      <a:tailEnd type="none" w="med" len="med"/>
                    </a:lnR>
                    <a:lnT w="12700" cap="flat" cmpd="sng" algn="ctr">
                      <a:solidFill>
                        <a:srgbClr val="1E1A1B"/>
                      </a:solidFill>
                      <a:prstDash val="solid"/>
                      <a:round/>
                      <a:headEnd type="none" w="med" len="med"/>
                      <a:tailEnd type="none" w="med" len="med"/>
                    </a:lnT>
                    <a:lnB w="12700" cap="flat" cmpd="sng" algn="ctr">
                      <a:solidFill>
                        <a:srgbClr val="1E1A1B"/>
                      </a:solidFill>
                      <a:prstDash val="solid"/>
                      <a:round/>
                      <a:headEnd type="none" w="med" len="med"/>
                      <a:tailEnd type="none" w="med" len="med"/>
                    </a:lnB>
                    <a:solidFill>
                      <a:srgbClr val="1772B9">
                        <a:alpha val="20000"/>
                      </a:srgbClr>
                    </a:solidFill>
                  </a:tcP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fr-FR" sz="1300" b="0" i="0" u="none" strike="noStrike" kern="1200" cap="none" spc="0" normalizeH="0" baseline="0" noProof="0" dirty="0">
                          <a:ln>
                            <a:noFill/>
                          </a:ln>
                          <a:solidFill>
                            <a:srgbClr val="1E1A1B"/>
                          </a:solidFill>
                          <a:effectLst/>
                          <a:uLnTx/>
                          <a:uFillTx/>
                          <a:latin typeface="Marianne" panose="02000000000000000000" pitchFamily="2" charset="0"/>
                          <a:ea typeface="+mn-ea"/>
                          <a:cs typeface="+mn-cs"/>
                        </a:rPr>
                        <a:t>xxx@xxx.fr</a:t>
                      </a:r>
                    </a:p>
                  </a:txBody>
                  <a:tcPr marL="74295" marR="74295" marT="37148" marB="37148" anchor="ctr">
                    <a:lnL w="12700" cap="flat" cmpd="sng" algn="ctr">
                      <a:solidFill>
                        <a:srgbClr val="1E1A1B"/>
                      </a:solidFill>
                      <a:prstDash val="solid"/>
                      <a:round/>
                      <a:headEnd type="none" w="med" len="med"/>
                      <a:tailEnd type="none" w="med" len="med"/>
                    </a:lnL>
                    <a:lnR w="12700" cap="flat" cmpd="sng" algn="ctr">
                      <a:solidFill>
                        <a:srgbClr val="1E1A1B"/>
                      </a:solidFill>
                      <a:prstDash val="solid"/>
                      <a:round/>
                      <a:headEnd type="none" w="med" len="med"/>
                      <a:tailEnd type="none" w="med" len="med"/>
                    </a:lnR>
                    <a:lnT w="12700" cap="flat" cmpd="sng" algn="ctr">
                      <a:solidFill>
                        <a:srgbClr val="1E1A1B"/>
                      </a:solidFill>
                      <a:prstDash val="solid"/>
                      <a:round/>
                      <a:headEnd type="none" w="med" len="med"/>
                      <a:tailEnd type="none" w="med" len="med"/>
                    </a:lnT>
                    <a:lnB w="12700" cap="flat" cmpd="sng" algn="ctr">
                      <a:solidFill>
                        <a:srgbClr val="1E1A1B"/>
                      </a:solidFill>
                      <a:prstDash val="solid"/>
                      <a:round/>
                      <a:headEnd type="none" w="med" len="med"/>
                      <a:tailEnd type="none" w="med" len="med"/>
                    </a:lnB>
                    <a:solidFill>
                      <a:srgbClr val="1772B9">
                        <a:alpha val="20000"/>
                      </a:srgbClr>
                    </a:solidFill>
                  </a:tcPr>
                </a:tc>
                <a:extLst>
                  <a:ext uri="{0D108BD9-81ED-4DB2-BD59-A6C34878D82A}">
                    <a16:rowId xmlns:a16="http://schemas.microsoft.com/office/drawing/2014/main" val="4091709918"/>
                  </a:ext>
                </a:extLst>
              </a:tr>
            </a:tbl>
          </a:graphicData>
        </a:graphic>
      </p:graphicFrame>
      <p:pic>
        <p:nvPicPr>
          <p:cNvPr id="6" name="Graphique 5" descr="Livres sur une étagère avec un remplissage uni">
            <a:extLst>
              <a:ext uri="{FF2B5EF4-FFF2-40B4-BE49-F238E27FC236}">
                <a16:creationId xmlns:a16="http://schemas.microsoft.com/office/drawing/2014/main" id="{1AB74E4B-C7C0-A475-7C1D-DC72DD217DC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3200" y="1043600"/>
            <a:ext cx="371475" cy="371475"/>
          </a:xfrm>
          <a:prstGeom prst="rect">
            <a:avLst/>
          </a:prstGeom>
        </p:spPr>
      </p:pic>
      <p:pic>
        <p:nvPicPr>
          <p:cNvPr id="8" name="Graphique 7" descr="Public cible avec un remplissage uni">
            <a:extLst>
              <a:ext uri="{FF2B5EF4-FFF2-40B4-BE49-F238E27FC236}">
                <a16:creationId xmlns:a16="http://schemas.microsoft.com/office/drawing/2014/main" id="{F183600B-132C-672C-DCD1-4EB32612727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3200" y="4339983"/>
            <a:ext cx="342225" cy="342225"/>
          </a:xfrm>
          <a:prstGeom prst="rect">
            <a:avLst/>
          </a:prstGeom>
        </p:spPr>
      </p:pic>
      <p:sp>
        <p:nvSpPr>
          <p:cNvPr id="7" name="Titre 4">
            <a:extLst>
              <a:ext uri="{FF2B5EF4-FFF2-40B4-BE49-F238E27FC236}">
                <a16:creationId xmlns:a16="http://schemas.microsoft.com/office/drawing/2014/main" id="{B2921AAC-1852-5875-45F5-3B117D8FA205}"/>
              </a:ext>
            </a:extLst>
          </p:cNvPr>
          <p:cNvSpPr txBox="1">
            <a:spLocks/>
          </p:cNvSpPr>
          <p:nvPr/>
        </p:nvSpPr>
        <p:spPr bwMode="auto">
          <a:xfrm>
            <a:off x="1579961" y="109463"/>
            <a:ext cx="4234546" cy="451176"/>
          </a:xfrm>
          <a:prstGeom prst="rect">
            <a:avLst/>
          </a:prstGeom>
          <a:solidFill>
            <a:srgbClr val="FFFFFF"/>
          </a:solidFill>
        </p:spPr>
        <p:txBody>
          <a:bodyPr vert="horz" lIns="29250" tIns="37148" rIns="29250" bIns="37148"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pPr marL="0" algn="ctr" defTabSz="742950">
              <a:spcBef>
                <a:spcPts val="244"/>
              </a:spcBef>
              <a:buClr>
                <a:srgbClr val="21215A"/>
              </a:buClr>
              <a:defRPr/>
            </a:pPr>
            <a:r>
              <a:rPr lang="fr-FR" sz="1950" dirty="0">
                <a:solidFill>
                  <a:srgbClr val="002060"/>
                </a:solidFill>
              </a:rPr>
              <a:t>3 - Fiche insertion professionnelle</a:t>
            </a:r>
          </a:p>
        </p:txBody>
      </p:sp>
      <p:sp>
        <p:nvSpPr>
          <p:cNvPr id="9" name="Rectangle: Rounded Corners 8">
            <a:extLst>
              <a:ext uri="{FF2B5EF4-FFF2-40B4-BE49-F238E27FC236}">
                <a16:creationId xmlns:a16="http://schemas.microsoft.com/office/drawing/2014/main" id="{FBFCCAAD-1E18-5948-C800-5259ABB724BF}"/>
              </a:ext>
            </a:extLst>
          </p:cNvPr>
          <p:cNvSpPr/>
          <p:nvPr/>
        </p:nvSpPr>
        <p:spPr>
          <a:xfrm>
            <a:off x="5896587" y="109463"/>
            <a:ext cx="841862" cy="356142"/>
          </a:xfrm>
          <a:prstGeom prst="roundRect">
            <a:avLst/>
          </a:prstGeom>
          <a:ln/>
          <a:effectLst>
            <a:outerShdw blurRad="50800" dist="38100" dir="5400000" algn="t"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1" u="none" strike="noStrike" kern="0" cap="none" spc="0" normalizeH="0" baseline="0" noProof="0" dirty="0">
                <a:ln>
                  <a:noFill/>
                </a:ln>
                <a:solidFill>
                  <a:schemeClr val="accent2"/>
                </a:solidFill>
                <a:effectLst/>
                <a:uLnTx/>
                <a:uFillTx/>
                <a:latin typeface="Segoe Print" panose="02000600000000000000" pitchFamily="2" charset="0"/>
              </a:rPr>
              <a:t>Les Essentiels !</a:t>
            </a:r>
          </a:p>
        </p:txBody>
      </p:sp>
      <p:sp>
        <p:nvSpPr>
          <p:cNvPr id="13" name="Rectangle: Rounded Corners 12">
            <a:extLst>
              <a:ext uri="{FF2B5EF4-FFF2-40B4-BE49-F238E27FC236}">
                <a16:creationId xmlns:a16="http://schemas.microsoft.com/office/drawing/2014/main" id="{0B14ECBA-2B88-7F8F-E784-BB7AD26B28AB}"/>
              </a:ext>
            </a:extLst>
          </p:cNvPr>
          <p:cNvSpPr/>
          <p:nvPr/>
        </p:nvSpPr>
        <p:spPr>
          <a:xfrm>
            <a:off x="103454" y="97491"/>
            <a:ext cx="923942" cy="451176"/>
          </a:xfrm>
          <a:prstGeom prst="roundRect">
            <a:avLst/>
          </a:prstGeom>
          <a:solidFill>
            <a:srgbClr val="21215A"/>
          </a:solidFill>
          <a:ln w="25400" cap="flat" cmpd="sng" algn="ctr">
            <a:solidFill>
              <a:srgbClr val="21215A">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srgbClr val="FFFFFF"/>
                </a:solidFill>
                <a:effectLst/>
                <a:uLnTx/>
                <a:uFillTx/>
                <a:latin typeface="Arial"/>
                <a:ea typeface="+mn-ea"/>
                <a:cs typeface="+mn-cs"/>
              </a:rPr>
              <a:t>Logo de l’université</a:t>
            </a:r>
          </a:p>
        </p:txBody>
      </p:sp>
    </p:spTree>
    <p:extLst>
      <p:ext uri="{BB962C8B-B14F-4D97-AF65-F5344CB8AC3E}">
        <p14:creationId xmlns:p14="http://schemas.microsoft.com/office/powerpoint/2010/main" val="1649081640"/>
      </p:ext>
    </p:extLst>
  </p:cSld>
  <p:clrMapOvr>
    <a:masterClrMapping/>
  </p:clrMapOvr>
</p:sld>
</file>

<file path=ppt/theme/theme1.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2013 – 2022">
  <a:themeElements>
    <a:clrScheme name="Thème Office 2013 – 2022">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Thème Office 2013 –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2013 –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AE6F2518-B084-4896-AF52-66CC2144AA26}"/>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CAFA1962001DA4A983E6DB237D8F900" ma:contentTypeVersion="13" ma:contentTypeDescription="Crée un document." ma:contentTypeScope="" ma:versionID="cfb9901e23fd0940bd87ae80f4594d86">
  <xsd:schema xmlns:xsd="http://www.w3.org/2001/XMLSchema" xmlns:xs="http://www.w3.org/2001/XMLSchema" xmlns:p="http://schemas.microsoft.com/office/2006/metadata/properties" xmlns:ns2="12fb0e9c-5d89-4801-be40-a718ccdc5e4d" xmlns:ns3="c58d512d-a186-4847-a47d-688e53bca66a" targetNamespace="http://schemas.microsoft.com/office/2006/metadata/properties" ma:root="true" ma:fieldsID="88b27235d4444375eee5c628ba855825" ns2:_="" ns3:_="">
    <xsd:import namespace="12fb0e9c-5d89-4801-be40-a718ccdc5e4d"/>
    <xsd:import namespace="c58d512d-a186-4847-a47d-688e53bca66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fb0e9c-5d89-4801-be40-a718ccdc5e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a8e8d813-e4e5-48d0-aeb8-e19ab3349c6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58d512d-a186-4847-a47d-688e53bca66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5dce53-d9e0-43d9-82ca-e51f9382e54a}" ma:internalName="TaxCatchAll" ma:showField="CatchAllData" ma:web="c58d512d-a186-4847-a47d-688e53bca66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2fb0e9c-5d89-4801-be40-a718ccdc5e4d">
      <Terms xmlns="http://schemas.microsoft.com/office/infopath/2007/PartnerControls"/>
    </lcf76f155ced4ddcb4097134ff3c332f>
    <TaxCatchAll xmlns="c58d512d-a186-4847-a47d-688e53bca66a" xsi:nil="true"/>
  </documentManagement>
</p:properties>
</file>

<file path=customXml/itemProps1.xml><?xml version="1.0" encoding="utf-8"?>
<ds:datastoreItem xmlns:ds="http://schemas.openxmlformats.org/officeDocument/2006/customXml" ds:itemID="{CE1B05F7-DB0E-4A19-AA8D-768B1569C1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fb0e9c-5d89-4801-be40-a718ccdc5e4d"/>
    <ds:schemaRef ds:uri="c58d512d-a186-4847-a47d-688e53bca6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2F12AC3-C8E8-4E0A-8172-E453A4873253}">
  <ds:schemaRefs>
    <ds:schemaRef ds:uri="http://schemas.microsoft.com/sharepoint/v3/contenttype/forms"/>
  </ds:schemaRefs>
</ds:datastoreItem>
</file>

<file path=customXml/itemProps3.xml><?xml version="1.0" encoding="utf-8"?>
<ds:datastoreItem xmlns:ds="http://schemas.openxmlformats.org/officeDocument/2006/customXml" ds:itemID="{833200BA-1971-4AD1-9FEA-54FDEDAEEE71}">
  <ds:schemaRefs>
    <ds:schemaRef ds:uri="http://purl.org/dc/terms/"/>
    <ds:schemaRef ds:uri="http://www.w3.org/XML/1998/namespace"/>
    <ds:schemaRef ds:uri="http://purl.org/dc/dcmitype/"/>
    <ds:schemaRef ds:uri="29fd2e24-22b7-4b29-b2d0-1956d918ba26"/>
    <ds:schemaRef ds:uri="http://schemas.microsoft.com/office/2006/documentManagement/types"/>
    <ds:schemaRef ds:uri="c19698d5-6879-4dc9-aaa3-b1e1fc8bb393"/>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12fb0e9c-5d89-4801-be40-a718ccdc5e4d"/>
    <ds:schemaRef ds:uri="c58d512d-a186-4847-a47d-688e53bca66a"/>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317</TotalTime>
  <Words>1608</Words>
  <Application>Microsoft Office PowerPoint</Application>
  <PresentationFormat>Format A4 (210 x 297 mm)</PresentationFormat>
  <Paragraphs>137</Paragraphs>
  <Slides>4</Slides>
  <Notes>0</Notes>
  <HiddenSlides>0</HiddenSlides>
  <MMClips>0</MMClips>
  <ScaleCrop>false</ScaleCrop>
  <HeadingPairs>
    <vt:vector size="6" baseType="variant">
      <vt:variant>
        <vt:lpstr>Polices utilisées</vt:lpstr>
      </vt:variant>
      <vt:variant>
        <vt:i4>5</vt:i4>
      </vt:variant>
      <vt:variant>
        <vt:lpstr>Thème</vt:lpstr>
      </vt:variant>
      <vt:variant>
        <vt:i4>2</vt:i4>
      </vt:variant>
      <vt:variant>
        <vt:lpstr>Titres des diapositives</vt:lpstr>
      </vt:variant>
      <vt:variant>
        <vt:i4>4</vt:i4>
      </vt:variant>
    </vt:vector>
  </HeadingPairs>
  <TitlesOfParts>
    <vt:vector size="11" baseType="lpstr">
      <vt:lpstr>Arial</vt:lpstr>
      <vt:lpstr>Calibri</vt:lpstr>
      <vt:lpstr>Calibri Light</vt:lpstr>
      <vt:lpstr>Marianne</vt:lpstr>
      <vt:lpstr>Segoe Print</vt:lpstr>
      <vt:lpstr>Conception personnalisée</vt:lpstr>
      <vt:lpstr>Thème Office 2013 – 2022</vt:lpstr>
      <vt:lpstr>Présentation PowerPoint</vt:lpstr>
      <vt:lpstr>Présentation PowerPoint</vt:lpstr>
      <vt:lpstr>Présentation PowerPoint</vt:lpstr>
      <vt:lpstr>Présentation PowerPoint</vt:lpstr>
    </vt:vector>
  </TitlesOfParts>
  <Company>MAZARS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LE MAGOAROU Victorien</dc:creator>
  <cp:lastModifiedBy>HONORE Lucile</cp:lastModifiedBy>
  <cp:revision>20</cp:revision>
  <dcterms:created xsi:type="dcterms:W3CDTF">2024-05-14T12:09:33Z</dcterms:created>
  <dcterms:modified xsi:type="dcterms:W3CDTF">2025-07-07T12:40:00Z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e8fab06-504b-4325-93a9-50ca85e66f06_Enabled">
    <vt:lpwstr>true</vt:lpwstr>
  </property>
  <property fmtid="{D5CDD505-2E9C-101B-9397-08002B2CF9AE}" pid="3" name="MSIP_Label_ae8fab06-504b-4325-93a9-50ca85e66f06_SetDate">
    <vt:lpwstr>2024-05-14T12:09:43Z</vt:lpwstr>
  </property>
  <property fmtid="{D5CDD505-2E9C-101B-9397-08002B2CF9AE}" pid="4" name="MSIP_Label_ae8fab06-504b-4325-93a9-50ca85e66f06_Method">
    <vt:lpwstr>Standard</vt:lpwstr>
  </property>
  <property fmtid="{D5CDD505-2E9C-101B-9397-08002B2CF9AE}" pid="5" name="MSIP_Label_ae8fab06-504b-4325-93a9-50ca85e66f06_Name">
    <vt:lpwstr>C-Confidentiel</vt:lpwstr>
  </property>
  <property fmtid="{D5CDD505-2E9C-101B-9397-08002B2CF9AE}" pid="6" name="MSIP_Label_ae8fab06-504b-4325-93a9-50ca85e66f06_SiteId">
    <vt:lpwstr>41d9a388-7aef-420d-976c-d046beab641f</vt:lpwstr>
  </property>
  <property fmtid="{D5CDD505-2E9C-101B-9397-08002B2CF9AE}" pid="7" name="MSIP_Label_ae8fab06-504b-4325-93a9-50ca85e66f06_ActionId">
    <vt:lpwstr>9ff98269-41c7-4734-9b1b-120e89e81bf1</vt:lpwstr>
  </property>
  <property fmtid="{D5CDD505-2E9C-101B-9397-08002B2CF9AE}" pid="8" name="MSIP_Label_ae8fab06-504b-4325-93a9-50ca85e66f06_ContentBits">
    <vt:lpwstr>0</vt:lpwstr>
  </property>
  <property fmtid="{D5CDD505-2E9C-101B-9397-08002B2CF9AE}" pid="9" name="ContentTypeId">
    <vt:lpwstr>0x0101006CAFA1962001DA4A983E6DB237D8F900</vt:lpwstr>
  </property>
  <property fmtid="{D5CDD505-2E9C-101B-9397-08002B2CF9AE}" pid="10" name="MediaServiceImageTags">
    <vt:lpwstr/>
  </property>
  <property fmtid="{D5CDD505-2E9C-101B-9397-08002B2CF9AE}" pid="11" name="MSIP_Label_ea60d57e-af5b-4752-ac57-3e4f28ca11dc_SiteId">
    <vt:lpwstr>36da45f1-dd2c-4d1f-af13-5abe46b99921</vt:lpwstr>
  </property>
  <property fmtid="{D5CDD505-2E9C-101B-9397-08002B2CF9AE}" pid="12" name="MSIP_Label_ea60d57e-af5b-4752-ac57-3e4f28ca11dc_Method">
    <vt:lpwstr>Standard</vt:lpwstr>
  </property>
  <property fmtid="{D5CDD505-2E9C-101B-9397-08002B2CF9AE}" pid="13" name="MSIP_Label_ea60d57e-af5b-4752-ac57-3e4f28ca11dc_Enabled">
    <vt:lpwstr>true</vt:lpwstr>
  </property>
  <property fmtid="{D5CDD505-2E9C-101B-9397-08002B2CF9AE}" pid="14" name="MSIP_Label_ea60d57e-af5b-4752-ac57-3e4f28ca11dc_Name">
    <vt:lpwstr>ea60d57e-af5b-4752-ac57-3e4f28ca11dc</vt:lpwstr>
  </property>
  <property fmtid="{D5CDD505-2E9C-101B-9397-08002B2CF9AE}" pid="15" name="MSIP_Label_ea60d57e-af5b-4752-ac57-3e4f28ca11dc_SetDate">
    <vt:lpwstr>2024-05-15T09:10:10Z</vt:lpwstr>
  </property>
  <property fmtid="{D5CDD505-2E9C-101B-9397-08002B2CF9AE}" pid="16" name="MSIP_Label_ea60d57e-af5b-4752-ac57-3e4f28ca11dc_ContentBits">
    <vt:lpwstr>0</vt:lpwstr>
  </property>
  <property fmtid="{D5CDD505-2E9C-101B-9397-08002B2CF9AE}" pid="17" name="MSIP_Label_ea60d57e-af5b-4752-ac57-3e4f28ca11dc_ActionId">
    <vt:lpwstr>a0974e9b-7f74-4eb3-a1ad-351255ffda56</vt:lpwstr>
  </property>
</Properties>
</file>