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3" r:id="rId5"/>
  </p:sldMasterIdLst>
  <p:notesMasterIdLst>
    <p:notesMasterId r:id="rId42"/>
  </p:notesMasterIdLst>
  <p:sldIdLst>
    <p:sldId id="2134808843" r:id="rId6"/>
    <p:sldId id="2147473766" r:id="rId7"/>
    <p:sldId id="2147473805" r:id="rId8"/>
    <p:sldId id="2147473809" r:id="rId9"/>
    <p:sldId id="2147473768" r:id="rId10"/>
    <p:sldId id="2134808853" r:id="rId11"/>
    <p:sldId id="2147473770" r:id="rId12"/>
    <p:sldId id="2147473801" r:id="rId13"/>
    <p:sldId id="2147473758" r:id="rId14"/>
    <p:sldId id="2147473739" r:id="rId15"/>
    <p:sldId id="2147473741" r:id="rId16"/>
    <p:sldId id="2147473795" r:id="rId17"/>
    <p:sldId id="2147473803" r:id="rId18"/>
    <p:sldId id="2147473780" r:id="rId19"/>
    <p:sldId id="2147473749" r:id="rId20"/>
    <p:sldId id="2147473785" r:id="rId21"/>
    <p:sldId id="2147473781" r:id="rId22"/>
    <p:sldId id="2147473750" r:id="rId23"/>
    <p:sldId id="2147473797" r:id="rId24"/>
    <p:sldId id="2147473759" r:id="rId25"/>
    <p:sldId id="2147473782" r:id="rId26"/>
    <p:sldId id="2147473752" r:id="rId27"/>
    <p:sldId id="2147473798" r:id="rId28"/>
    <p:sldId id="2147473783" r:id="rId29"/>
    <p:sldId id="2147473775" r:id="rId30"/>
    <p:sldId id="2147473799" r:id="rId31"/>
    <p:sldId id="2147473784" r:id="rId32"/>
    <p:sldId id="2147473756" r:id="rId33"/>
    <p:sldId id="2147473800" r:id="rId34"/>
    <p:sldId id="2147473802" r:id="rId35"/>
    <p:sldId id="2147473764" r:id="rId36"/>
    <p:sldId id="2147473796" r:id="rId37"/>
    <p:sldId id="2147473806" r:id="rId38"/>
    <p:sldId id="2147473807" r:id="rId39"/>
    <p:sldId id="2147473808" r:id="rId40"/>
    <p:sldId id="333" r:id="rId4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7CC"/>
    <a:srgbClr val="FFD50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01" autoAdjust="0"/>
    <p:restoredTop sz="94660"/>
  </p:normalViewPr>
  <p:slideViewPr>
    <p:cSldViewPr snapToGrid="0">
      <p:cViewPr varScale="1">
        <p:scale>
          <a:sx n="61" d="100"/>
          <a:sy n="61" d="100"/>
        </p:scale>
        <p:origin x="118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5BC172-59D8-4084-AD20-3058A0C54034}" type="datetimeFigureOut">
              <a:rPr lang="fr-FR" smtClean="0"/>
              <a:t>29/06/2025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D6076E-EAED-44D7-8562-8D95B08BE6DE}" type="slidenum">
              <a:rPr lang="fr-FR" smtClean="0"/>
              <a:t>‹N°›</a:t>
            </a:fld>
            <a:endParaRPr lang="fr-FR"/>
          </a:p>
        </p:txBody>
      </p:sp>
    </p:spTree>
    <p:extLst>
      <p:ext uri="{BB962C8B-B14F-4D97-AF65-F5344CB8AC3E}">
        <p14:creationId xmlns:p14="http://schemas.microsoft.com/office/powerpoint/2010/main" val="146272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6545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8026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681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8841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1067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51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3827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609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9974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4571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7197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687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0375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8909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685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996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6B9044B6-B2A5-4BF7-A58A-40CD5660CD6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60000" y="857247"/>
            <a:ext cx="7807000" cy="3998998"/>
          </a:xfrm>
          <a:prstGeom prst="rect">
            <a:avLst/>
          </a:prstGeom>
        </p:spPr>
      </p:pic>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29/06/2025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1468019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29/06/2025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normAutofit/>
          </a:bodyPr>
          <a:lstStyle>
            <a:lvl1pPr>
              <a:defRPr sz="2600">
                <a:solidFill>
                  <a:schemeClr val="tx2"/>
                </a:solidFill>
              </a:defRPr>
            </a:lvl1p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549764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29/06/2025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normAutofit/>
          </a:bodyPr>
          <a:lstStyle>
            <a:lvl1pPr>
              <a:defRPr sz="2600">
                <a:solidFill>
                  <a:schemeClr val="tx2"/>
                </a:solidFill>
              </a:defRPr>
            </a:lvl1p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23565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vert="horz" lIns="91440" tIns="45720" rIns="91440" bIns="45720" rtlCol="0" anchor="ctr">
            <a:normAutofit/>
          </a:bodyPr>
          <a:lstStyle>
            <a:lvl1pPr>
              <a:defRPr lang="fr-FR" sz="2600">
                <a:solidFill>
                  <a:schemeClr val="tx2"/>
                </a:solidFill>
              </a:defRPr>
            </a:lvl1pPr>
          </a:lstStyle>
          <a:p>
            <a:pPr lvl="0"/>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1672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29/06/2025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1" name="Espace réservé du numéro de diapositive 4">
            <a:extLst>
              <a:ext uri="{FF2B5EF4-FFF2-40B4-BE49-F238E27FC236}">
                <a16:creationId xmlns:a16="http://schemas.microsoft.com/office/drawing/2014/main" id="{7F48ACD8-776F-4748-9849-3AA520770A88}"/>
              </a:ext>
            </a:extLst>
          </p:cNvPr>
          <p:cNvSpPr>
            <a:spLocks noGrp="1"/>
          </p:cNvSpPr>
          <p:nvPr>
            <p:ph type="sldNum" sz="quarter" idx="12"/>
          </p:nvPr>
        </p:nvSpPr>
        <p:spPr>
          <a:xfrm>
            <a:off x="9864951" y="6378000"/>
            <a:ext cx="1800000" cy="480000"/>
          </a:xfrm>
          <a:prstGeom prst="rect">
            <a:avLst/>
          </a:prstGeom>
        </p:spPr>
        <p:txBody>
          <a:bodyPr vert="horz" lIns="0" tIns="0" rIns="0" bIns="0" rtlCol="0" anchor="ctr" anchorCtr="0">
            <a:noAutofit/>
          </a:bodyPr>
          <a:lstStyle>
            <a:lvl1pPr>
              <a:defRPr lang="fr-FR" sz="1000" b="1" smtClean="0">
                <a:solidFill>
                  <a:srgbClr val="000000"/>
                </a:solidFill>
                <a:latin typeface="Marianne" panose="02000000000000000000" pitchFamily="2" charset="0"/>
              </a:defRPr>
            </a:lvl1pPr>
          </a:lstStyle>
          <a:p>
            <a:pPr algn="r"/>
            <a:fld id="{733122C9-A0B9-462F-8757-0847AD287B63}" type="slidenum">
              <a:rPr lang="fr-FR" smtClean="0"/>
              <a:pPr algn="r"/>
              <a:t>‹N°›</a:t>
            </a:fld>
            <a:endParaRPr lang="fr-FR"/>
          </a:p>
        </p:txBody>
      </p:sp>
      <p:cxnSp>
        <p:nvCxnSpPr>
          <p:cNvPr id="12" name="Connecteur droit 11">
            <a:extLst>
              <a:ext uri="{FF2B5EF4-FFF2-40B4-BE49-F238E27FC236}">
                <a16:creationId xmlns:a16="http://schemas.microsoft.com/office/drawing/2014/main" id="{B05A52F6-99FA-4DC5-BD5C-FF6C8C85BEDD}"/>
              </a:ext>
            </a:extLst>
          </p:cNvPr>
          <p:cNvCxnSpPr/>
          <p:nvPr userDrawn="1"/>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655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485399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976831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29/06/2025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1614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4257675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3581837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pic>
        <p:nvPicPr>
          <p:cNvPr id="8" name="Image 7">
            <a:extLst>
              <a:ext uri="{FF2B5EF4-FFF2-40B4-BE49-F238E27FC236}">
                <a16:creationId xmlns:a16="http://schemas.microsoft.com/office/drawing/2014/main" id="{1918BAEC-A62A-C464-5E10-487F4E972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5129" y="455771"/>
            <a:ext cx="3221169" cy="1918367"/>
          </a:xfrm>
          <a:prstGeom prst="rect">
            <a:avLst/>
          </a:prstGeom>
        </p:spPr>
      </p:pic>
      <p:pic>
        <p:nvPicPr>
          <p:cNvPr id="9" name="Image 8">
            <a:extLst>
              <a:ext uri="{FF2B5EF4-FFF2-40B4-BE49-F238E27FC236}">
                <a16:creationId xmlns:a16="http://schemas.microsoft.com/office/drawing/2014/main" id="{077D6B48-02D6-4442-A4B7-134E724A62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5129" y="455771"/>
            <a:ext cx="3221169" cy="1918367"/>
          </a:xfrm>
          <a:prstGeom prst="rect">
            <a:avLst/>
          </a:prstGeom>
        </p:spPr>
      </p:pic>
    </p:spTree>
    <p:extLst>
      <p:ext uri="{BB962C8B-B14F-4D97-AF65-F5344CB8AC3E}">
        <p14:creationId xmlns:p14="http://schemas.microsoft.com/office/powerpoint/2010/main" val="3716476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29/06/2025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5838989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1.jpe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3585476"/>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29/06/2025</a:t>
            </a:fld>
            <a:endParaRPr lang="fr-FR"/>
          </a:p>
        </p:txBody>
      </p:sp>
      <p:pic>
        <p:nvPicPr>
          <p:cNvPr id="7" name="Image 6">
            <a:extLst>
              <a:ext uri="{FF2B5EF4-FFF2-40B4-BE49-F238E27FC236}">
                <a16:creationId xmlns:a16="http://schemas.microsoft.com/office/drawing/2014/main" id="{09C9ED2B-3A66-4983-8901-C19C8AEE4C19}"/>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38400" y="113816"/>
            <a:ext cx="1054208" cy="540000"/>
          </a:xfrm>
          <a:prstGeom prst="rect">
            <a:avLst/>
          </a:prstGeom>
        </p:spPr>
      </p:pic>
    </p:spTree>
    <p:extLst>
      <p:ext uri="{BB962C8B-B14F-4D97-AF65-F5344CB8AC3E}">
        <p14:creationId xmlns:p14="http://schemas.microsoft.com/office/powerpoint/2010/main" val="3145037058"/>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svg"/><Relationship Id="rId9"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6.pn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Ellipse 13">
            <a:extLst>
              <a:ext uri="{FF2B5EF4-FFF2-40B4-BE49-F238E27FC236}">
                <a16:creationId xmlns:a16="http://schemas.microsoft.com/office/drawing/2014/main" id="{09AF6968-E4D5-420C-B144-7FC8A1605DF6}"/>
              </a:ext>
            </a:extLst>
          </p:cNvPr>
          <p:cNvSpPr/>
          <p:nvPr/>
        </p:nvSpPr>
        <p:spPr>
          <a:xfrm rot="575306">
            <a:off x="9522783" y="5655682"/>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 name="Ellipse 2">
            <a:extLst>
              <a:ext uri="{FF2B5EF4-FFF2-40B4-BE49-F238E27FC236}">
                <a16:creationId xmlns:a16="http://schemas.microsoft.com/office/drawing/2014/main" id="{58676071-8258-4DAC-A7D8-4E9DB6955785}"/>
              </a:ext>
            </a:extLst>
          </p:cNvPr>
          <p:cNvSpPr/>
          <p:nvPr/>
        </p:nvSpPr>
        <p:spPr>
          <a:xfrm rot="21362759">
            <a:off x="-1371601" y="-473501"/>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Rectangle 1">
            <a:extLst>
              <a:ext uri="{FF2B5EF4-FFF2-40B4-BE49-F238E27FC236}">
                <a16:creationId xmlns:a16="http://schemas.microsoft.com/office/drawing/2014/main" id="{6C0A3A85-9C58-4087-A20D-E552E061B9F9}"/>
              </a:ext>
            </a:extLst>
          </p:cNvPr>
          <p:cNvSpPr/>
          <p:nvPr/>
        </p:nvSpPr>
        <p:spPr>
          <a:xfrm>
            <a:off x="36945" y="0"/>
            <a:ext cx="631152" cy="244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7" name="ZoneTexte 26">
            <a:extLst>
              <a:ext uri="{FF2B5EF4-FFF2-40B4-BE49-F238E27FC236}">
                <a16:creationId xmlns:a16="http://schemas.microsoft.com/office/drawing/2014/main" id="{27895A52-7E9C-4E8D-9296-D6D625198846}"/>
              </a:ext>
            </a:extLst>
          </p:cNvPr>
          <p:cNvSpPr txBox="1"/>
          <p:nvPr/>
        </p:nvSpPr>
        <p:spPr>
          <a:xfrm>
            <a:off x="1219200" y="2828836"/>
            <a:ext cx="9545751" cy="1200329"/>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t>Kit du Référent de club </a:t>
            </a:r>
            <a:br>
              <a:rPr kumimoji="0" lang="fr-FR" sz="36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br>
            <a:r>
              <a:rPr kumimoji="0" lang="fr-FR" sz="36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t>Services Publics+ </a:t>
            </a:r>
          </a:p>
        </p:txBody>
      </p:sp>
      <p:pic>
        <p:nvPicPr>
          <p:cNvPr id="12" name="Image 11">
            <a:extLst>
              <a:ext uri="{FF2B5EF4-FFF2-40B4-BE49-F238E27FC236}">
                <a16:creationId xmlns:a16="http://schemas.microsoft.com/office/drawing/2014/main" id="{92D5DABA-2D29-428D-8073-5829F3B5542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084606" y="6100013"/>
            <a:ext cx="1950376" cy="579524"/>
          </a:xfrm>
          <a:prstGeom prst="rect">
            <a:avLst/>
          </a:prstGeom>
        </p:spPr>
      </p:pic>
      <p:sp>
        <p:nvSpPr>
          <p:cNvPr id="4" name="ZoneTexte 26">
            <a:extLst>
              <a:ext uri="{FF2B5EF4-FFF2-40B4-BE49-F238E27FC236}">
                <a16:creationId xmlns:a16="http://schemas.microsoft.com/office/drawing/2014/main" id="{84F03AC6-3AAA-FEBF-4731-812C3FF3790C}"/>
              </a:ext>
            </a:extLst>
          </p:cNvPr>
          <p:cNvSpPr txBox="1"/>
          <p:nvPr/>
        </p:nvSpPr>
        <p:spPr>
          <a:xfrm>
            <a:off x="3461657" y="3940930"/>
            <a:ext cx="5094515" cy="492443"/>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FR" sz="2600" b="1" i="0" u="none" strike="noStrike" kern="1200" cap="none" spc="0" normalizeH="0" baseline="0" noProof="0">
                <a:ln>
                  <a:noFill/>
                </a:ln>
                <a:solidFill>
                  <a:schemeClr val="tx2">
                    <a:lumMod val="20000"/>
                    <a:lumOff val="80000"/>
                  </a:schemeClr>
                </a:solidFill>
                <a:effectLst/>
                <a:uLnTx/>
                <a:uFillTx/>
                <a:latin typeface="Marianne" panose="02000000000000000000" pitchFamily="2" charset="0"/>
                <a:ea typeface="+mn-ea"/>
                <a:cs typeface="+mn-cs"/>
              </a:rPr>
              <a:t>Guide méthodologique</a:t>
            </a:r>
          </a:p>
        </p:txBody>
      </p:sp>
      <p:pic>
        <p:nvPicPr>
          <p:cNvPr id="5" name="Picture 4" descr="toolbox">
            <a:extLst>
              <a:ext uri="{FF2B5EF4-FFF2-40B4-BE49-F238E27FC236}">
                <a16:creationId xmlns:a16="http://schemas.microsoft.com/office/drawing/2014/main" id="{0F1BD153-859F-B9F4-C703-B11AA959FF5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22269" y="2950395"/>
            <a:ext cx="1478670" cy="1478670"/>
          </a:xfrm>
          <a:prstGeom prst="ellipse">
            <a:avLst/>
          </a:prstGeom>
          <a:noFill/>
          <a:ln>
            <a:solidFill>
              <a:schemeClr val="accent2">
                <a:lumMod val="60000"/>
                <a:lumOff val="40000"/>
              </a:schemeClr>
            </a:solidFill>
          </a:ln>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E4E40EB9-894E-4E50-8DC8-F52C848325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3043523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1558925" y="131922"/>
            <a:ext cx="10106027" cy="719988"/>
          </a:xfrm>
        </p:spPr>
        <p:txBody>
          <a:bodyPr vert="horz" lIns="0" tIns="60960" rIns="121920" bIns="60960" rtlCol="0" anchor="ctr">
            <a:noAutofit/>
          </a:bodyPr>
          <a:lstStyle/>
          <a:p>
            <a:pPr marL="0" defTabSz="914400">
              <a:spcBef>
                <a:spcPts val="400"/>
              </a:spcBef>
              <a:buClr>
                <a:srgbClr val="21215A"/>
              </a:buClr>
            </a:pPr>
            <a:r>
              <a:rPr lang="fr-FR" dirty="0"/>
              <a:t>Les instances de supervision et de coordination du plan d’amélioration continue Services Publics+</a:t>
            </a:r>
          </a:p>
        </p:txBody>
      </p:sp>
      <p:graphicFrame>
        <p:nvGraphicFramePr>
          <p:cNvPr id="11" name="Tableau 11">
            <a:extLst>
              <a:ext uri="{FF2B5EF4-FFF2-40B4-BE49-F238E27FC236}">
                <a16:creationId xmlns:a16="http://schemas.microsoft.com/office/drawing/2014/main" id="{CAEE167D-F7C7-4709-A5B1-71AFA5F8E7EA}"/>
              </a:ext>
            </a:extLst>
          </p:cNvPr>
          <p:cNvGraphicFramePr>
            <a:graphicFrameLocks noGrp="1"/>
          </p:cNvGraphicFramePr>
          <p:nvPr>
            <p:extLst>
              <p:ext uri="{D42A27DB-BD31-4B8C-83A1-F6EECF244321}">
                <p14:modId xmlns:p14="http://schemas.microsoft.com/office/powerpoint/2010/main" val="183147453"/>
              </p:ext>
            </p:extLst>
          </p:nvPr>
        </p:nvGraphicFramePr>
        <p:xfrm>
          <a:off x="457390" y="851910"/>
          <a:ext cx="11197798" cy="5842980"/>
        </p:xfrm>
        <a:graphic>
          <a:graphicData uri="http://schemas.openxmlformats.org/drawingml/2006/table">
            <a:tbl>
              <a:tblPr firstRow="1" bandRow="1">
                <a:tableStyleId>{5940675A-B579-460E-94D1-54222C63F5DA}</a:tableStyleId>
              </a:tblPr>
              <a:tblGrid>
                <a:gridCol w="1449715">
                  <a:extLst>
                    <a:ext uri="{9D8B030D-6E8A-4147-A177-3AD203B41FA5}">
                      <a16:colId xmlns:a16="http://schemas.microsoft.com/office/drawing/2014/main" val="65846972"/>
                    </a:ext>
                  </a:extLst>
                </a:gridCol>
                <a:gridCol w="5980972">
                  <a:extLst>
                    <a:ext uri="{9D8B030D-6E8A-4147-A177-3AD203B41FA5}">
                      <a16:colId xmlns:a16="http://schemas.microsoft.com/office/drawing/2014/main" val="2086230670"/>
                    </a:ext>
                  </a:extLst>
                </a:gridCol>
                <a:gridCol w="2620699">
                  <a:extLst>
                    <a:ext uri="{9D8B030D-6E8A-4147-A177-3AD203B41FA5}">
                      <a16:colId xmlns:a16="http://schemas.microsoft.com/office/drawing/2014/main" val="4202375320"/>
                    </a:ext>
                  </a:extLst>
                </a:gridCol>
                <a:gridCol w="1146412">
                  <a:extLst>
                    <a:ext uri="{9D8B030D-6E8A-4147-A177-3AD203B41FA5}">
                      <a16:colId xmlns:a16="http://schemas.microsoft.com/office/drawing/2014/main" val="530418533"/>
                    </a:ext>
                  </a:extLst>
                </a:gridCol>
              </a:tblGrid>
              <a:tr h="26079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b="1" dirty="0">
                        <a:solidFill>
                          <a:schemeClr val="bg1"/>
                        </a:solidFill>
                      </a:endParaRPr>
                    </a:p>
                  </a:txBody>
                  <a:tcPr anchor="ctr">
                    <a:lnL w="12700" cap="flat" cmpd="sng" algn="ctr">
                      <a:no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DEDF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r>
                        <a:rPr lang="fr-FR" sz="1200" b="1" kern="1200">
                          <a:solidFill>
                            <a:schemeClr val="accent2"/>
                          </a:solidFill>
                          <a:latin typeface="+mn-lt"/>
                          <a:ea typeface="+mn-ea"/>
                          <a:cs typeface="+mn-cs"/>
                        </a:rPr>
                        <a:t>RÔLE</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r>
                        <a:rPr lang="fr-FR" sz="1200" b="1" kern="1200">
                          <a:solidFill>
                            <a:schemeClr val="accent2"/>
                          </a:solidFill>
                          <a:latin typeface="+mn-lt"/>
                          <a:ea typeface="+mn-ea"/>
                          <a:cs typeface="+mn-cs"/>
                        </a:rPr>
                        <a:t>MEMBRES</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r>
                        <a:rPr lang="fr-FR" sz="1200" b="1" kern="1200">
                          <a:solidFill>
                            <a:schemeClr val="accent2"/>
                          </a:solidFill>
                          <a:latin typeface="+mn-lt"/>
                          <a:ea typeface="+mn-ea"/>
                          <a:cs typeface="+mn-cs"/>
                        </a:rPr>
                        <a:t>FRÉQUENCE</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4468482"/>
                  </a:ext>
                </a:extLst>
              </a:tr>
              <a:tr h="125113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b="1" i="1" dirty="0">
                          <a:solidFill>
                            <a:schemeClr val="bg1"/>
                          </a:solidFill>
                        </a:rPr>
                        <a:t>COMITÉ DE PILOTAGE Services Publics+</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200" b="1" i="1" dirty="0">
                        <a:solidFill>
                          <a:schemeClr val="bg1"/>
                        </a:solidFil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b="1" i="1" dirty="0">
                          <a:solidFill>
                            <a:schemeClr val="bg1"/>
                          </a:solidFill>
                        </a:rPr>
                        <a:t>(Copil)</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chemeClr val="tx2">
                        <a:lumMod val="40000"/>
                        <a:lumOff val="60000"/>
                      </a:schemeClr>
                    </a:solidFill>
                  </a:tcPr>
                </a:tc>
                <a:tc>
                  <a:txBody>
                    <a:bodyPr/>
                    <a:lstStyle/>
                    <a:p>
                      <a:pPr marL="0" indent="0" algn="l" defTabSz="914400" rtl="0" eaLnBrk="1" latinLnBrk="0" hangingPunct="1">
                        <a:spcAft>
                          <a:spcPts val="300"/>
                        </a:spcAft>
                        <a:buFont typeface="Arial" panose="020B0604020202020204" pitchFamily="34" charset="0"/>
                        <a:buNone/>
                      </a:pPr>
                      <a:r>
                        <a:rPr lang="fr-FR" sz="1050" b="1" i="1" kern="1200" dirty="0">
                          <a:solidFill>
                            <a:schemeClr val="tx1"/>
                          </a:solidFill>
                          <a:latin typeface="+mn-lt"/>
                          <a:ea typeface="+mn-ea"/>
                          <a:cs typeface="+mn-cs"/>
                        </a:rPr>
                        <a:t>Le Comité de Pilotage est l'instance de supervision et de décision pour l'ensemble du plan d’amélioration continue. Il s’insère dans les réunions existantes « Pilotage ».</a:t>
                      </a:r>
                    </a:p>
                    <a:p>
                      <a:pPr marL="171450" indent="-171450" algn="l" defTabSz="914400" rtl="0" eaLnBrk="1" latinLnBrk="0" hangingPunct="1">
                        <a:buFont typeface="Arial" panose="020B0604020202020204" pitchFamily="34" charset="0"/>
                        <a:buChar char="•"/>
                      </a:pPr>
                      <a:r>
                        <a:rPr lang="fr-FR" sz="1050" b="0" i="1" kern="1200" dirty="0">
                          <a:solidFill>
                            <a:schemeClr val="tx1"/>
                          </a:solidFill>
                          <a:latin typeface="+mn-lt"/>
                          <a:ea typeface="+mn-ea"/>
                          <a:cs typeface="+mn-cs"/>
                        </a:rPr>
                        <a:t>Assure une vision d’ensemble de l’avancement du plan d’amélioration continue Servies Publics+ et de ses projets</a:t>
                      </a:r>
                    </a:p>
                    <a:p>
                      <a:pPr marL="171450" indent="-171450" algn="l" defTabSz="914400" rtl="0" eaLnBrk="1" latinLnBrk="0" hangingPunct="1">
                        <a:buFont typeface="Arial" panose="020B0604020202020204" pitchFamily="34" charset="0"/>
                        <a:buChar char="•"/>
                      </a:pPr>
                      <a:r>
                        <a:rPr lang="fr-FR" sz="1050" b="0" i="1" kern="1200" dirty="0">
                          <a:solidFill>
                            <a:schemeClr val="tx1"/>
                          </a:solidFill>
                          <a:latin typeface="+mn-lt"/>
                          <a:ea typeface="+mn-ea"/>
                          <a:cs typeface="+mn-cs"/>
                        </a:rPr>
                        <a:t>Veille à ce que le programme soit en adéquation avec les objectifs de l’Université</a:t>
                      </a:r>
                    </a:p>
                    <a:p>
                      <a:pPr marL="171450" indent="-171450" algn="l" defTabSz="914400" rtl="0" eaLnBrk="1" latinLnBrk="0" hangingPunct="1">
                        <a:buFont typeface="Arial" panose="020B0604020202020204" pitchFamily="34" charset="0"/>
                        <a:buChar char="•"/>
                      </a:pPr>
                      <a:r>
                        <a:rPr lang="fr-FR" sz="1050" b="0" i="1" kern="1200" dirty="0">
                          <a:solidFill>
                            <a:schemeClr val="tx1"/>
                          </a:solidFill>
                          <a:latin typeface="+mn-lt"/>
                          <a:ea typeface="+mn-ea"/>
                          <a:cs typeface="+mn-cs"/>
                        </a:rPr>
                        <a:t>Prend des décisions concernant les orientations, les priorités et les ressources allouées</a:t>
                      </a:r>
                    </a:p>
                    <a:p>
                      <a:pPr marL="171450" indent="-171450" algn="l" defTabSz="914400" rtl="0" eaLnBrk="1" latinLnBrk="0" hangingPunct="1">
                        <a:spcAft>
                          <a:spcPts val="0"/>
                        </a:spcAft>
                        <a:buFont typeface="Arial" panose="020B0604020202020204" pitchFamily="34" charset="0"/>
                        <a:buChar char="•"/>
                      </a:pPr>
                      <a:r>
                        <a:rPr lang="fr-FR" sz="1050" b="0" i="1" kern="1200" dirty="0">
                          <a:solidFill>
                            <a:schemeClr val="tx1"/>
                          </a:solidFill>
                          <a:latin typeface="+mn-lt"/>
                          <a:ea typeface="+mn-ea"/>
                          <a:cs typeface="+mn-cs"/>
                        </a:rPr>
                        <a:t>Établit des contrats d’objectifs et de moyens avec les composantes pour le suivi des indicateurs établis</a:t>
                      </a:r>
                    </a:p>
                  </a:txBody>
                  <a:tcPr marL="108000" marR="108000" marT="72000" marB="72000"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Président de l’Université</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CODIR</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VP Simplification</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Doyens</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DGS</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DSA des composantes</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DGD FTLV</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DGD NUM</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DGD RH</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DIRCOM</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DGD VU</a:t>
                      </a:r>
                    </a:p>
                    <a:p>
                      <a:pPr marL="285750" indent="-285750" algn="l" defTabSz="914400" rtl="0" eaLnBrk="1" latinLnBrk="0" hangingPunct="1">
                        <a:buFont typeface="Arial" panose="020B0604020202020204" pitchFamily="34" charset="0"/>
                        <a:buChar char="•"/>
                      </a:pPr>
                      <a:r>
                        <a:rPr lang="fr-FR" sz="1050" b="0" kern="1200">
                          <a:solidFill>
                            <a:schemeClr val="tx2">
                              <a:lumMod val="75000"/>
                            </a:schemeClr>
                          </a:solidFill>
                          <a:latin typeface="+mn-lt"/>
                          <a:ea typeface="+mn-ea"/>
                          <a:cs typeface="+mn-cs"/>
                        </a:rPr>
                        <a:t>DGD-RI</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0" indent="0" algn="ctr" defTabSz="914400" rtl="0" eaLnBrk="1" latinLnBrk="0" hangingPunct="1">
                        <a:buFont typeface="Arial" panose="020B0604020202020204" pitchFamily="34" charset="0"/>
                        <a:buNone/>
                      </a:pPr>
                      <a:r>
                        <a:rPr lang="fr-FR" sz="1050" b="0" i="1" kern="1200">
                          <a:solidFill>
                            <a:schemeClr val="tx1"/>
                          </a:solidFill>
                          <a:latin typeface="+mn-lt"/>
                          <a:ea typeface="+mn-ea"/>
                          <a:cs typeface="+mn-cs"/>
                        </a:rPr>
                        <a:t>Semestrielle ou trimestrielle</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extLst>
                  <a:ext uri="{0D108BD9-81ED-4DB2-BD59-A6C34878D82A}">
                    <a16:rowId xmlns:a16="http://schemas.microsoft.com/office/drawing/2014/main" val="1369751531"/>
                  </a:ext>
                </a:extLst>
              </a:tr>
              <a:tr h="15249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b="1" i="1" dirty="0">
                          <a:solidFill>
                            <a:schemeClr val="bg1"/>
                          </a:solidFill>
                        </a:rPr>
                        <a:t>COMITÉ OPÉRATIONNEL Services Publics+</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200" b="1" i="1" dirty="0">
                        <a:solidFill>
                          <a:schemeClr val="bg1"/>
                        </a:solidFil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b="1" i="1" dirty="0">
                          <a:solidFill>
                            <a:schemeClr val="bg1"/>
                          </a:solidFill>
                        </a:rPr>
                        <a:t>(</a:t>
                      </a:r>
                      <a:r>
                        <a:rPr lang="fr-FR" sz="1200" b="1" i="1" dirty="0" err="1">
                          <a:solidFill>
                            <a:schemeClr val="bg1"/>
                          </a:solidFill>
                        </a:rPr>
                        <a:t>Comop</a:t>
                      </a:r>
                      <a:r>
                        <a:rPr lang="fr-FR" sz="1200" b="1" i="1" dirty="0">
                          <a:solidFill>
                            <a:schemeClr val="bg1"/>
                          </a:solidFill>
                        </a:rPr>
                        <a:t>)</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chemeClr val="tx2">
                        <a:lumMod val="20000"/>
                        <a:lumOff val="80000"/>
                      </a:schemeClr>
                    </a:solidFill>
                  </a:tcPr>
                </a:tc>
                <a:tc>
                  <a:txBody>
                    <a:bodyPr/>
                    <a:lstStyle/>
                    <a:p>
                      <a:pPr marL="0" indent="0">
                        <a:spcAft>
                          <a:spcPts val="300"/>
                        </a:spcAft>
                        <a:buFont typeface="Arial" panose="020B0604020202020204" pitchFamily="34" charset="0"/>
                        <a:buNone/>
                      </a:pPr>
                      <a:r>
                        <a:rPr lang="fr-FR" sz="1050" b="1" i="1" kern="1200">
                          <a:solidFill>
                            <a:schemeClr val="tx1"/>
                          </a:solidFill>
                          <a:latin typeface="+mn-lt"/>
                          <a:ea typeface="+mn-ea"/>
                          <a:cs typeface="+mn-cs"/>
                        </a:rPr>
                        <a:t>Le Comité Opérationnel est chargé de la gestion opérationnelle et de la coordination des projets du plan d’amélioration continue. Il garantit que les clubs avancent efficacement, en respectant les délais et les budgets prévus.</a:t>
                      </a:r>
                      <a:endParaRPr lang="fr-FR" sz="1050" b="0" i="1" kern="1200">
                        <a:solidFill>
                          <a:schemeClr val="tx1"/>
                        </a:solidFill>
                        <a:latin typeface="+mn-lt"/>
                        <a:ea typeface="+mn-ea"/>
                        <a:cs typeface="+mn-cs"/>
                      </a:endParaRPr>
                    </a:p>
                    <a:p>
                      <a:pPr marL="342900" indent="-342900">
                        <a:buFont typeface="Arial" panose="020B0604020202020204" pitchFamily="34" charset="0"/>
                        <a:buChar char="•"/>
                      </a:pPr>
                      <a:r>
                        <a:rPr lang="fr-FR" sz="1050" b="0" i="1" kern="1200">
                          <a:solidFill>
                            <a:schemeClr val="tx1"/>
                          </a:solidFill>
                          <a:latin typeface="+mn-lt"/>
                          <a:ea typeface="+mn-ea"/>
                          <a:cs typeface="+mn-cs"/>
                        </a:rPr>
                        <a:t>Assure la cohérence et la coordination entre les différents clubs</a:t>
                      </a:r>
                    </a:p>
                    <a:p>
                      <a:pPr marL="342900" indent="-342900">
                        <a:buFont typeface="Arial" panose="020B0604020202020204" pitchFamily="34" charset="0"/>
                        <a:buChar char="•"/>
                      </a:pPr>
                      <a:r>
                        <a:rPr lang="fr-FR" sz="1050" b="0" i="1" kern="1200">
                          <a:solidFill>
                            <a:schemeClr val="tx1"/>
                          </a:solidFill>
                          <a:latin typeface="+mn-lt"/>
                          <a:ea typeface="+mn-ea"/>
                          <a:cs typeface="+mn-cs"/>
                        </a:rPr>
                        <a:t>Surveille l'avancement des projets, résoudre les problèmes opérationnels et assurer le respect des échéances</a:t>
                      </a:r>
                    </a:p>
                    <a:p>
                      <a:pPr marL="342900" indent="-342900">
                        <a:buFont typeface="Arial" panose="020B0604020202020204" pitchFamily="34" charset="0"/>
                        <a:buChar char="•"/>
                      </a:pPr>
                      <a:r>
                        <a:rPr lang="fr-FR" sz="1050" b="0" i="1" kern="1200">
                          <a:solidFill>
                            <a:schemeClr val="tx1"/>
                          </a:solidFill>
                          <a:latin typeface="+mn-lt"/>
                          <a:ea typeface="+mn-ea"/>
                          <a:cs typeface="+mn-cs"/>
                        </a:rPr>
                        <a:t>Fournit un soutien opérationnel aux référents de clubs et aux équipes projet</a:t>
                      </a:r>
                    </a:p>
                    <a:p>
                      <a:pPr marL="342900" indent="-342900">
                        <a:buFont typeface="Arial" panose="020B0604020202020204" pitchFamily="34" charset="0"/>
                        <a:buChar char="•"/>
                      </a:pPr>
                      <a:r>
                        <a:rPr lang="fr-FR" sz="1050" b="0" i="1" kern="1200">
                          <a:solidFill>
                            <a:schemeClr val="tx1"/>
                          </a:solidFill>
                          <a:latin typeface="+mn-lt"/>
                          <a:ea typeface="+mn-ea"/>
                          <a:cs typeface="+mn-cs"/>
                        </a:rPr>
                        <a:t>Assure la disponibilité et la répartition efficace des ressources nécessaires pour chaque projet</a:t>
                      </a:r>
                    </a:p>
                    <a:p>
                      <a:pPr marL="342900" indent="-342900">
                        <a:buFont typeface="Arial" panose="020B0604020202020204" pitchFamily="34" charset="0"/>
                        <a:buChar char="•"/>
                      </a:pPr>
                      <a:r>
                        <a:rPr lang="fr-FR" sz="1050" b="0" i="1" kern="1200">
                          <a:solidFill>
                            <a:schemeClr val="tx1"/>
                          </a:solidFill>
                          <a:latin typeface="+mn-lt"/>
                          <a:ea typeface="+mn-ea"/>
                          <a:cs typeface="+mn-cs"/>
                        </a:rPr>
                        <a:t>Prépare et soumet des rapports d’avancement au Comité de Pilotage</a:t>
                      </a:r>
                    </a:p>
                  </a:txBody>
                  <a:tcPr marL="108000" marR="108000" marT="72000" marB="72000"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Référents Services Publics+​</a:t>
                      </a:r>
                    </a:p>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Référents de clubs​</a:t>
                      </a:r>
                    </a:p>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Contributeurs clés des équipes projets (selon ordre du jour)​</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0" indent="0" algn="ctr">
                        <a:buFont typeface="Arial" panose="020B0604020202020204" pitchFamily="34" charset="0"/>
                        <a:buNone/>
                      </a:pPr>
                      <a:r>
                        <a:rPr lang="fr-FR" sz="1050" b="0" i="1" kern="1200">
                          <a:solidFill>
                            <a:schemeClr val="tx1"/>
                          </a:solidFill>
                          <a:latin typeface="+mn-lt"/>
                          <a:ea typeface="+mn-ea"/>
                          <a:cs typeface="+mn-cs"/>
                        </a:rPr>
                        <a:t>Mensuelle (en présentiel ou en </a:t>
                      </a:r>
                      <a:r>
                        <a:rPr lang="fr-FR" sz="1050" b="0" i="1" kern="1200" err="1">
                          <a:solidFill>
                            <a:schemeClr val="tx1"/>
                          </a:solidFill>
                          <a:latin typeface="+mn-lt"/>
                          <a:ea typeface="+mn-ea"/>
                          <a:cs typeface="+mn-cs"/>
                        </a:rPr>
                        <a:t>visio</a:t>
                      </a:r>
                      <a:r>
                        <a:rPr lang="fr-FR" sz="1050" b="0" i="1" kern="1200">
                          <a:solidFill>
                            <a:schemeClr val="tx1"/>
                          </a:solidFill>
                          <a:latin typeface="+mn-lt"/>
                          <a:ea typeface="+mn-ea"/>
                          <a:cs typeface="+mn-cs"/>
                        </a:rPr>
                        <a:t>)</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extLst>
                  <a:ext uri="{0D108BD9-81ED-4DB2-BD59-A6C34878D82A}">
                    <a16:rowId xmlns:a16="http://schemas.microsoft.com/office/drawing/2014/main" val="2715230109"/>
                  </a:ext>
                </a:extLst>
              </a:tr>
              <a:tr h="149236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b="1" i="1">
                          <a:solidFill>
                            <a:schemeClr val="accent2">
                              <a:lumMod val="60000"/>
                              <a:lumOff val="40000"/>
                            </a:schemeClr>
                          </a:solidFill>
                        </a:rPr>
                        <a:t>CLUB</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solidFill>
                      <a:srgbClr val="EDEDF9"/>
                    </a:solidFill>
                  </a:tcPr>
                </a:tc>
                <a:tc>
                  <a:txBody>
                    <a:bodyPr/>
                    <a:lstStyle/>
                    <a:p>
                      <a:pPr marL="0" indent="0">
                        <a:buFont typeface="Arial" panose="020B0604020202020204" pitchFamily="34" charset="0"/>
                        <a:buNone/>
                      </a:pPr>
                      <a:r>
                        <a:rPr lang="fr-FR" sz="1050" b="1" i="1"/>
                        <a:t>Les Clubs définissent les instances de pilotage selon leurs besoins. Ils pilotent et réalisent les actions quotidiennes, organisent les tâches entre les différents contributeurs, et veillent à la bonne exécution des projets.</a:t>
                      </a:r>
                      <a:endParaRPr lang="fr-FR" sz="1050" b="1" i="1" kern="1200">
                        <a:solidFill>
                          <a:schemeClr val="tx1"/>
                        </a:solidFill>
                        <a:latin typeface="+mn-lt"/>
                        <a:ea typeface="+mn-ea"/>
                        <a:cs typeface="+mn-cs"/>
                      </a:endParaRPr>
                    </a:p>
                    <a:p>
                      <a:pPr marL="342900" indent="-342900">
                        <a:buFont typeface="Arial" panose="020B0604020202020204" pitchFamily="34" charset="0"/>
                        <a:buChar char="•"/>
                      </a:pPr>
                      <a:r>
                        <a:rPr lang="fr-FR" sz="1050" b="0" i="1" kern="1200">
                          <a:solidFill>
                            <a:schemeClr val="tx1"/>
                          </a:solidFill>
                          <a:latin typeface="+mn-lt"/>
                          <a:ea typeface="+mn-ea"/>
                          <a:cs typeface="+mn-cs"/>
                        </a:rPr>
                        <a:t>Elabore et maintient les plans de projet, et organise l’action entre les différents contributeurs</a:t>
                      </a:r>
                    </a:p>
                    <a:p>
                      <a:pPr marL="342900" indent="-342900">
                        <a:buFont typeface="Arial" panose="020B0604020202020204" pitchFamily="34" charset="0"/>
                        <a:buChar char="•"/>
                      </a:pPr>
                      <a:r>
                        <a:rPr lang="fr-FR" sz="1050" b="0" i="1" kern="1200">
                          <a:solidFill>
                            <a:schemeClr val="tx1"/>
                          </a:solidFill>
                          <a:latin typeface="+mn-lt"/>
                          <a:ea typeface="+mn-ea"/>
                          <a:cs typeface="+mn-cs"/>
                        </a:rPr>
                        <a:t>Assure le suivi des tâches quotidiennes, résout les problèmes et ajuste les plans de travail si nécessaire</a:t>
                      </a:r>
                    </a:p>
                    <a:p>
                      <a:pPr marL="342900" indent="-342900">
                        <a:buFont typeface="Arial" panose="020B0604020202020204" pitchFamily="34" charset="0"/>
                        <a:buChar char="•"/>
                      </a:pPr>
                      <a:r>
                        <a:rPr lang="fr-FR" sz="1050" b="0" i="1" kern="1200">
                          <a:solidFill>
                            <a:schemeClr val="tx1"/>
                          </a:solidFill>
                          <a:latin typeface="+mn-lt"/>
                          <a:ea typeface="+mn-ea"/>
                          <a:cs typeface="+mn-cs"/>
                        </a:rPr>
                        <a:t>Assure une communication fluide et régulière entre tous les membres du projet et les autres parties prenantes</a:t>
                      </a:r>
                    </a:p>
                    <a:p>
                      <a:pPr marL="342900" indent="-342900">
                        <a:buFont typeface="Arial" panose="020B0604020202020204" pitchFamily="34" charset="0"/>
                        <a:buChar char="•"/>
                      </a:pPr>
                      <a:r>
                        <a:rPr lang="fr-FR" sz="1050" b="0" i="1" kern="1200">
                          <a:solidFill>
                            <a:schemeClr val="tx1"/>
                          </a:solidFill>
                          <a:latin typeface="+mn-lt"/>
                          <a:ea typeface="+mn-ea"/>
                          <a:cs typeface="+mn-cs"/>
                        </a:rPr>
                        <a:t>Prépare des rapports d’avancement réguliers pour le Comité Opérationnel</a:t>
                      </a:r>
                    </a:p>
                  </a:txBody>
                  <a:tcPr marL="108000" marR="108000" marT="72000" marB="72000"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Référent du club</a:t>
                      </a:r>
                    </a:p>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Membres de l’équipe projet</a:t>
                      </a:r>
                    </a:p>
                    <a:p>
                      <a:pPr marL="342900" indent="-342900">
                        <a:buFont typeface="Arial" panose="020B0604020202020204" pitchFamily="34" charset="0"/>
                        <a:buChar char="•"/>
                      </a:pPr>
                      <a:r>
                        <a:rPr lang="fr-FR" sz="1050" b="0" kern="1200" dirty="0">
                          <a:solidFill>
                            <a:schemeClr val="tx2">
                              <a:lumMod val="75000"/>
                            </a:schemeClr>
                          </a:solidFill>
                          <a:latin typeface="+mn-lt"/>
                          <a:ea typeface="+mn-ea"/>
                          <a:cs typeface="+mn-cs"/>
                        </a:rPr>
                        <a:t>Contributeurs pertinents Référent Services Publics+ (optionnel)</a:t>
                      </a:r>
                    </a:p>
                    <a:p>
                      <a:pPr marL="342900" indent="-342900">
                        <a:buFont typeface="Arial" panose="020B0604020202020204" pitchFamily="34" charset="0"/>
                        <a:buChar char="•"/>
                      </a:pPr>
                      <a:endParaRPr lang="fr-FR" sz="1050" b="0" kern="1200" dirty="0">
                        <a:solidFill>
                          <a:schemeClr val="tx2">
                            <a:lumMod val="75000"/>
                          </a:schemeClr>
                        </a:solidFill>
                        <a:latin typeface="+mn-lt"/>
                        <a:ea typeface="+mn-ea"/>
                        <a:cs typeface="+mn-cs"/>
                      </a:endParaRPr>
                    </a:p>
                    <a:p>
                      <a:pPr marL="0" indent="0" algn="ctr">
                        <a:buFont typeface="Arial" panose="020B0604020202020204" pitchFamily="34" charset="0"/>
                        <a:buNone/>
                      </a:pPr>
                      <a:r>
                        <a:rPr lang="fr-FR" sz="1050" b="0" i="1" kern="1200" dirty="0">
                          <a:solidFill>
                            <a:schemeClr val="tx2">
                              <a:lumMod val="75000"/>
                            </a:schemeClr>
                          </a:solidFill>
                          <a:latin typeface="+mn-lt"/>
                          <a:ea typeface="+mn-ea"/>
                          <a:cs typeface="+mn-cs"/>
                        </a:rPr>
                        <a:t>5 à 6 membres par club</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tc>
                  <a:txBody>
                    <a:bodyPr/>
                    <a:lstStyle/>
                    <a:p>
                      <a:pPr marL="0" indent="0" algn="ctr">
                        <a:buFont typeface="Arial" panose="020B0604020202020204" pitchFamily="34" charset="0"/>
                        <a:buNone/>
                      </a:pPr>
                      <a:r>
                        <a:rPr lang="fr-FR" sz="1050" b="0" i="1" kern="1200">
                          <a:solidFill>
                            <a:schemeClr val="tx1"/>
                          </a:solidFill>
                          <a:latin typeface="+mn-lt"/>
                          <a:ea typeface="+mn-ea"/>
                          <a:cs typeface="+mn-cs"/>
                        </a:rPr>
                        <a:t>Format et fréquence à la discrétion du club</a:t>
                      </a:r>
                    </a:p>
                  </a:txBody>
                  <a:tcPr anchor="ctr">
                    <a:lnL w="12700" cap="flat" cmpd="sng" algn="ctr">
                      <a:solidFill>
                        <a:srgbClr val="EDEDF9"/>
                      </a:solidFill>
                      <a:prstDash val="solid"/>
                      <a:round/>
                      <a:headEnd type="none" w="med" len="med"/>
                      <a:tailEnd type="none" w="med" len="med"/>
                    </a:lnL>
                    <a:lnR w="12700" cap="flat" cmpd="sng" algn="ctr">
                      <a:solidFill>
                        <a:srgbClr val="EDEDF9"/>
                      </a:solidFill>
                      <a:prstDash val="solid"/>
                      <a:round/>
                      <a:headEnd type="none" w="med" len="med"/>
                      <a:tailEnd type="none" w="med" len="med"/>
                    </a:lnR>
                    <a:lnT w="12700" cap="flat" cmpd="sng" algn="ctr">
                      <a:solidFill>
                        <a:srgbClr val="EDEDF9"/>
                      </a:solidFill>
                      <a:prstDash val="solid"/>
                      <a:round/>
                      <a:headEnd type="none" w="med" len="med"/>
                      <a:tailEnd type="none" w="med" len="med"/>
                    </a:lnT>
                    <a:lnB w="12700" cap="flat" cmpd="sng" algn="ctr">
                      <a:solidFill>
                        <a:srgbClr val="EDEDF9"/>
                      </a:solidFill>
                      <a:prstDash val="solid"/>
                      <a:round/>
                      <a:headEnd type="none" w="med" len="med"/>
                      <a:tailEnd type="none" w="med" len="med"/>
                    </a:lnB>
                  </a:tcPr>
                </a:tc>
                <a:extLst>
                  <a:ext uri="{0D108BD9-81ED-4DB2-BD59-A6C34878D82A}">
                    <a16:rowId xmlns:a16="http://schemas.microsoft.com/office/drawing/2014/main" val="3512497455"/>
                  </a:ext>
                </a:extLst>
              </a:tr>
            </a:tbl>
          </a:graphicData>
        </a:graphic>
      </p:graphicFrame>
      <p:sp>
        <p:nvSpPr>
          <p:cNvPr id="3" name="Rectangle: Rounded Corners 2">
            <a:extLst>
              <a:ext uri="{FF2B5EF4-FFF2-40B4-BE49-F238E27FC236}">
                <a16:creationId xmlns:a16="http://schemas.microsoft.com/office/drawing/2014/main" id="{A38DAD54-1D62-CC89-3934-184C6548CDFB}"/>
              </a:ext>
            </a:extLst>
          </p:cNvPr>
          <p:cNvSpPr/>
          <p:nvPr/>
        </p:nvSpPr>
        <p:spPr>
          <a:xfrm rot="20138207">
            <a:off x="8384787" y="2041839"/>
            <a:ext cx="2960329" cy="361720"/>
          </a:xfrm>
          <a:prstGeom prst="roundRect">
            <a:avLst/>
          </a:prstGeom>
          <a:solidFill>
            <a:srgbClr val="FFD500">
              <a:alpha val="54902"/>
            </a:srgb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solidFill>
                  <a:schemeClr val="bg1">
                    <a:lumMod val="50000"/>
                  </a:schemeClr>
                </a:solidFill>
              </a:rPr>
              <a:t>En cours de stabilisation</a:t>
            </a:r>
          </a:p>
        </p:txBody>
      </p:sp>
    </p:spTree>
    <p:extLst>
      <p:ext uri="{BB962C8B-B14F-4D97-AF65-F5344CB8AC3E}">
        <p14:creationId xmlns:p14="http://schemas.microsoft.com/office/powerpoint/2010/main" val="2323511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llipse 27">
            <a:extLst>
              <a:ext uri="{FF2B5EF4-FFF2-40B4-BE49-F238E27FC236}">
                <a16:creationId xmlns:a16="http://schemas.microsoft.com/office/drawing/2014/main" id="{5ADC039C-E1DE-43D4-8322-E367567F59D8}"/>
              </a:ext>
            </a:extLst>
          </p:cNvPr>
          <p:cNvSpPr/>
          <p:nvPr/>
        </p:nvSpPr>
        <p:spPr>
          <a:xfrm>
            <a:off x="550477" y="1521318"/>
            <a:ext cx="831249" cy="83124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7" name="Ellipse 26">
            <a:extLst>
              <a:ext uri="{FF2B5EF4-FFF2-40B4-BE49-F238E27FC236}">
                <a16:creationId xmlns:a16="http://schemas.microsoft.com/office/drawing/2014/main" id="{B10BC6F7-A333-4CAA-BDAE-12F1969239DA}"/>
              </a:ext>
            </a:extLst>
          </p:cNvPr>
          <p:cNvSpPr/>
          <p:nvPr/>
        </p:nvSpPr>
        <p:spPr>
          <a:xfrm>
            <a:off x="550477" y="4856734"/>
            <a:ext cx="831249" cy="83124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1558927" y="184447"/>
            <a:ext cx="10232738" cy="719988"/>
          </a:xfrm>
        </p:spPr>
        <p:txBody>
          <a:bodyPr vert="horz" lIns="0" tIns="60960" rIns="121920" bIns="60960" rtlCol="0" anchor="ctr">
            <a:noAutofit/>
          </a:bodyPr>
          <a:lstStyle/>
          <a:p>
            <a:pPr marL="0" defTabSz="914400">
              <a:spcBef>
                <a:spcPts val="400"/>
              </a:spcBef>
              <a:buClr>
                <a:srgbClr val="21215A"/>
              </a:buClr>
            </a:pPr>
            <a:r>
              <a:rPr lang="fr-FR" dirty="0"/>
              <a:t>Les rôles clés dans la gouvernance </a:t>
            </a:r>
            <a:br>
              <a:rPr lang="fr-FR" dirty="0"/>
            </a:br>
            <a:r>
              <a:rPr lang="fr-FR" dirty="0"/>
              <a:t>du plan d’amélioration continue Services Publics+</a:t>
            </a:r>
          </a:p>
        </p:txBody>
      </p:sp>
      <p:sp>
        <p:nvSpPr>
          <p:cNvPr id="8" name="ZoneTexte 7">
            <a:extLst>
              <a:ext uri="{FF2B5EF4-FFF2-40B4-BE49-F238E27FC236}">
                <a16:creationId xmlns:a16="http://schemas.microsoft.com/office/drawing/2014/main" id="{96E69962-ADEC-445F-AC98-734C5D7AEA34}"/>
              </a:ext>
            </a:extLst>
          </p:cNvPr>
          <p:cNvSpPr txBox="1"/>
          <p:nvPr/>
        </p:nvSpPr>
        <p:spPr>
          <a:xfrm>
            <a:off x="2010894" y="1648320"/>
            <a:ext cx="9399227"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En charge du pilotage global du plan d’amélioration continue et ambassadeur de Services Publics+ :</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Diffuse la culture de l’expérience usagers au sein de l’</a:t>
            </a:r>
            <a:r>
              <a:rPr kumimoji="0" lang="fr-FR" sz="1200" b="0" i="0" u="none" strike="noStrike" kern="1200" cap="none" spc="0" normalizeH="0" baseline="0" noProof="0" dirty="0" err="1">
                <a:ln>
                  <a:noFill/>
                </a:ln>
                <a:solidFill>
                  <a:srgbClr val="000000"/>
                </a:solidFill>
                <a:effectLst/>
                <a:uLnTx/>
                <a:uFillTx/>
                <a:latin typeface="Marianne"/>
                <a:ea typeface="+mn-ea"/>
                <a:cs typeface="+mn-cs"/>
              </a:rPr>
              <a:t>Etablissement</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Surveille l'avancement global du plan d’amélioration continue et assure le respect des délais et des budgets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Assure la coordination et la cohérence entre les différents clubs et actions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Identifie les risques majeurs et définit les stratégies de mitigation des risques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Organise et dirige les réunions du Comité Opérationnel Services Publics+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Prépare et présente des rapports d'avancement au Comité de Pilotage</a:t>
            </a:r>
          </a:p>
        </p:txBody>
      </p:sp>
      <p:sp>
        <p:nvSpPr>
          <p:cNvPr id="19" name="ZoneTexte 18">
            <a:extLst>
              <a:ext uri="{FF2B5EF4-FFF2-40B4-BE49-F238E27FC236}">
                <a16:creationId xmlns:a16="http://schemas.microsoft.com/office/drawing/2014/main" id="{EFE2B5D0-A87C-4B95-B76C-625F6F915634}"/>
              </a:ext>
            </a:extLst>
          </p:cNvPr>
          <p:cNvSpPr txBox="1"/>
          <p:nvPr/>
        </p:nvSpPr>
        <p:spPr>
          <a:xfrm>
            <a:off x="2010894" y="1307394"/>
            <a:ext cx="718761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EA5433"/>
                </a:solidFill>
                <a:effectLst/>
                <a:uLnTx/>
                <a:uFillTx/>
                <a:latin typeface="Marianne"/>
                <a:ea typeface="+mn-ea"/>
                <a:cs typeface="+mn-cs"/>
              </a:rPr>
              <a:t>RESPONSABILITÉS</a:t>
            </a:r>
            <a:endParaRPr kumimoji="0" lang="fr-FR" sz="1400" b="0" i="0" u="none" strike="noStrike" kern="1200" cap="none" spc="0" normalizeH="0" baseline="0" noProof="0">
              <a:ln>
                <a:noFill/>
              </a:ln>
              <a:solidFill>
                <a:srgbClr val="EA5433"/>
              </a:solidFill>
              <a:effectLst/>
              <a:uLnTx/>
              <a:uFillTx/>
              <a:latin typeface="Marianne"/>
              <a:ea typeface="+mn-ea"/>
              <a:cs typeface="+mn-cs"/>
            </a:endParaRPr>
          </a:p>
        </p:txBody>
      </p:sp>
      <p:pic>
        <p:nvPicPr>
          <p:cNvPr id="9" name="Image 8">
            <a:extLst>
              <a:ext uri="{FF2B5EF4-FFF2-40B4-BE49-F238E27FC236}">
                <a16:creationId xmlns:a16="http://schemas.microsoft.com/office/drawing/2014/main" id="{A4254F19-EB9C-4E1C-8AFD-D5E7AFC8831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01559" y="5007816"/>
            <a:ext cx="529084" cy="529084"/>
          </a:xfrm>
          <a:prstGeom prst="rect">
            <a:avLst/>
          </a:prstGeom>
        </p:spPr>
      </p:pic>
      <p:sp>
        <p:nvSpPr>
          <p:cNvPr id="29" name="ZoneTexte 28">
            <a:extLst>
              <a:ext uri="{FF2B5EF4-FFF2-40B4-BE49-F238E27FC236}">
                <a16:creationId xmlns:a16="http://schemas.microsoft.com/office/drawing/2014/main" id="{2B4B7A02-0E88-4890-A753-6BAEF73C6C96}"/>
              </a:ext>
            </a:extLst>
          </p:cNvPr>
          <p:cNvSpPr txBox="1"/>
          <p:nvPr/>
        </p:nvSpPr>
        <p:spPr>
          <a:xfrm>
            <a:off x="275238" y="2359437"/>
            <a:ext cx="138172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EA5433"/>
                </a:solidFill>
                <a:effectLst/>
                <a:uLnTx/>
                <a:uFillTx/>
                <a:latin typeface="Marianne"/>
                <a:ea typeface="+mn-ea"/>
                <a:cs typeface="+mn-cs"/>
              </a:rPr>
              <a:t>RÉFÉRENT SERVICES PUBLICS+</a:t>
            </a:r>
          </a:p>
        </p:txBody>
      </p:sp>
      <p:pic>
        <p:nvPicPr>
          <p:cNvPr id="30" name="Image 29">
            <a:extLst>
              <a:ext uri="{FF2B5EF4-FFF2-40B4-BE49-F238E27FC236}">
                <a16:creationId xmlns:a16="http://schemas.microsoft.com/office/drawing/2014/main" id="{05D8F80E-99CE-4C6A-B701-65B32782052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6869" t="40833" r="33385" b="39727"/>
          <a:stretch/>
        </p:blipFill>
        <p:spPr>
          <a:xfrm>
            <a:off x="701560" y="1611510"/>
            <a:ext cx="601925" cy="675340"/>
          </a:xfrm>
          <a:prstGeom prst="rect">
            <a:avLst/>
          </a:prstGeom>
        </p:spPr>
      </p:pic>
      <p:sp>
        <p:nvSpPr>
          <p:cNvPr id="33" name="Ellipse 32">
            <a:extLst>
              <a:ext uri="{FF2B5EF4-FFF2-40B4-BE49-F238E27FC236}">
                <a16:creationId xmlns:a16="http://schemas.microsoft.com/office/drawing/2014/main" id="{218F6E36-7C08-4E33-A41F-194E2CC69887}"/>
              </a:ext>
            </a:extLst>
          </p:cNvPr>
          <p:cNvSpPr/>
          <p:nvPr/>
        </p:nvSpPr>
        <p:spPr>
          <a:xfrm>
            <a:off x="550477" y="3282420"/>
            <a:ext cx="831249" cy="83124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ZoneTexte 33">
            <a:extLst>
              <a:ext uri="{FF2B5EF4-FFF2-40B4-BE49-F238E27FC236}">
                <a16:creationId xmlns:a16="http://schemas.microsoft.com/office/drawing/2014/main" id="{C2554CE2-45E5-42D8-B429-1CBCB0C1FD4C}"/>
              </a:ext>
            </a:extLst>
          </p:cNvPr>
          <p:cNvSpPr txBox="1"/>
          <p:nvPr/>
        </p:nvSpPr>
        <p:spPr>
          <a:xfrm>
            <a:off x="180773" y="4114883"/>
            <a:ext cx="157065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EA5433"/>
                </a:solidFill>
                <a:effectLst/>
                <a:uLnTx/>
                <a:uFillTx/>
                <a:latin typeface="Marianne"/>
                <a:ea typeface="+mn-ea"/>
                <a:cs typeface="+mn-cs"/>
              </a:rPr>
              <a:t>RÉFÉRENT DE CLUB</a:t>
            </a:r>
          </a:p>
        </p:txBody>
      </p:sp>
      <p:sp>
        <p:nvSpPr>
          <p:cNvPr id="35" name="ZoneTexte 34">
            <a:extLst>
              <a:ext uri="{FF2B5EF4-FFF2-40B4-BE49-F238E27FC236}">
                <a16:creationId xmlns:a16="http://schemas.microsoft.com/office/drawing/2014/main" id="{B8126641-6437-49D0-9F87-14591CD38C1A}"/>
              </a:ext>
            </a:extLst>
          </p:cNvPr>
          <p:cNvSpPr txBox="1"/>
          <p:nvPr/>
        </p:nvSpPr>
        <p:spPr>
          <a:xfrm>
            <a:off x="2010894" y="3258186"/>
            <a:ext cx="939922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En charge du suivi opérationnel des actions du club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Assurer la coordination entre les actions du club et surveille leur avancement, en s’assurant du respect des objectifs et des délais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Assure le lien fonctionnel entre le club et le référent Services Publics+, et prépare des « flash reports » pour le Comité Opérationnel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Fournit du soutien et accompagne les pilotes d’actions de son club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Anime et conduit les travaux sur les activités qu’il porte en propre</a:t>
            </a:r>
          </a:p>
        </p:txBody>
      </p:sp>
      <p:cxnSp>
        <p:nvCxnSpPr>
          <p:cNvPr id="15" name="Connecteur droit 14">
            <a:extLst>
              <a:ext uri="{FF2B5EF4-FFF2-40B4-BE49-F238E27FC236}">
                <a16:creationId xmlns:a16="http://schemas.microsoft.com/office/drawing/2014/main" id="{6FD5135C-4099-49A2-B21C-696F17E0EF8F}"/>
              </a:ext>
            </a:extLst>
          </p:cNvPr>
          <p:cNvCxnSpPr>
            <a:cxnSpLocks/>
          </p:cNvCxnSpPr>
          <p:nvPr/>
        </p:nvCxnSpPr>
        <p:spPr>
          <a:xfrm>
            <a:off x="1784097" y="1419367"/>
            <a:ext cx="0" cy="4614154"/>
          </a:xfrm>
          <a:prstGeom prst="line">
            <a:avLst/>
          </a:prstGeom>
          <a:ln w="31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FAA7C908-0C54-4C29-BD98-752B38344CEF}"/>
              </a:ext>
            </a:extLst>
          </p:cNvPr>
          <p:cNvCxnSpPr>
            <a:cxnSpLocks/>
          </p:cNvCxnSpPr>
          <p:nvPr/>
        </p:nvCxnSpPr>
        <p:spPr>
          <a:xfrm>
            <a:off x="275237" y="3106704"/>
            <a:ext cx="11376000" cy="0"/>
          </a:xfrm>
          <a:prstGeom prst="line">
            <a:avLst/>
          </a:prstGeom>
          <a:ln w="12700" cap="rnd">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pic>
        <p:nvPicPr>
          <p:cNvPr id="42" name="Image 41">
            <a:extLst>
              <a:ext uri="{FF2B5EF4-FFF2-40B4-BE49-F238E27FC236}">
                <a16:creationId xmlns:a16="http://schemas.microsoft.com/office/drawing/2014/main" id="{85D954B8-F4F6-4B33-9836-6656903BC40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4106" y="3406049"/>
            <a:ext cx="602462" cy="602462"/>
          </a:xfrm>
          <a:prstGeom prst="rect">
            <a:avLst/>
          </a:prstGeom>
        </p:spPr>
      </p:pic>
      <p:cxnSp>
        <p:nvCxnSpPr>
          <p:cNvPr id="44" name="Connecteur droit 43">
            <a:extLst>
              <a:ext uri="{FF2B5EF4-FFF2-40B4-BE49-F238E27FC236}">
                <a16:creationId xmlns:a16="http://schemas.microsoft.com/office/drawing/2014/main" id="{1A1DC787-076C-48C9-87F1-963CD7C2B8B0}"/>
              </a:ext>
            </a:extLst>
          </p:cNvPr>
          <p:cNvCxnSpPr>
            <a:cxnSpLocks/>
          </p:cNvCxnSpPr>
          <p:nvPr/>
        </p:nvCxnSpPr>
        <p:spPr>
          <a:xfrm>
            <a:off x="275238" y="4640362"/>
            <a:ext cx="11376000" cy="0"/>
          </a:xfrm>
          <a:prstGeom prst="line">
            <a:avLst/>
          </a:prstGeom>
          <a:ln w="12700" cap="rnd">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ZoneTexte 44">
            <a:extLst>
              <a:ext uri="{FF2B5EF4-FFF2-40B4-BE49-F238E27FC236}">
                <a16:creationId xmlns:a16="http://schemas.microsoft.com/office/drawing/2014/main" id="{4AE1AE55-9DD2-4C23-85C2-313ACD9D4F2F}"/>
              </a:ext>
            </a:extLst>
          </p:cNvPr>
          <p:cNvSpPr txBox="1"/>
          <p:nvPr/>
        </p:nvSpPr>
        <p:spPr>
          <a:xfrm>
            <a:off x="272028" y="5663615"/>
            <a:ext cx="138968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EA5433"/>
                </a:solidFill>
                <a:effectLst/>
                <a:uLnTx/>
                <a:uFillTx/>
                <a:latin typeface="Marianne"/>
                <a:ea typeface="+mn-ea"/>
                <a:cs typeface="+mn-cs"/>
              </a:rPr>
              <a:t>PILOTE D’ACTION</a:t>
            </a:r>
          </a:p>
        </p:txBody>
      </p:sp>
      <p:sp>
        <p:nvSpPr>
          <p:cNvPr id="50" name="ZoneTexte 49">
            <a:extLst>
              <a:ext uri="{FF2B5EF4-FFF2-40B4-BE49-F238E27FC236}">
                <a16:creationId xmlns:a16="http://schemas.microsoft.com/office/drawing/2014/main" id="{22EF1FBD-F4A5-4245-9473-AF583B803A06}"/>
              </a:ext>
            </a:extLst>
          </p:cNvPr>
          <p:cNvSpPr txBox="1"/>
          <p:nvPr/>
        </p:nvSpPr>
        <p:spPr>
          <a:xfrm>
            <a:off x="2010894" y="4802005"/>
            <a:ext cx="939922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En charge du suivi opérationnel de l’action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Définit les jalons de l’action et planifie les tâches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Coordonne les contributeurs de l’action, assigne les tâches et s’assure de leur exécution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Surveille l’avancement des travaux, gère les risques et résout les problèmes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Informe régulièrement le référent de club de l’état d’avancement de l’action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Anime une communication régulière avec les contributeurs</a:t>
            </a:r>
          </a:p>
        </p:txBody>
      </p:sp>
    </p:spTree>
    <p:extLst>
      <p:ext uri="{BB962C8B-B14F-4D97-AF65-F5344CB8AC3E}">
        <p14:creationId xmlns:p14="http://schemas.microsoft.com/office/powerpoint/2010/main" val="3521211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21" name="Image 20">
            <a:extLst>
              <a:ext uri="{FF2B5EF4-FFF2-40B4-BE49-F238E27FC236}">
                <a16:creationId xmlns:a16="http://schemas.microsoft.com/office/drawing/2014/main" id="{10C61372-501C-443B-9271-471F00093782}"/>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384085" y="2724571"/>
            <a:ext cx="1080000" cy="1080000"/>
          </a:xfrm>
          <a:prstGeom prst="rect">
            <a:avLst/>
          </a:prstGeom>
        </p:spPr>
      </p:pic>
      <p:sp>
        <p:nvSpPr>
          <p:cNvPr id="2" name="Espace réservé du numéro de diapositive 1">
            <a:extLst>
              <a:ext uri="{FF2B5EF4-FFF2-40B4-BE49-F238E27FC236}">
                <a16:creationId xmlns:a16="http://schemas.microsoft.com/office/drawing/2014/main" id="{B92BF23C-4C7F-4911-B466-FD668924ACD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0" name="Espace réservé du texte 2">
            <a:extLst>
              <a:ext uri="{FF2B5EF4-FFF2-40B4-BE49-F238E27FC236}">
                <a16:creationId xmlns:a16="http://schemas.microsoft.com/office/drawing/2014/main" id="{D3F200D8-DB42-44B2-A31D-46F58C8D12D9}"/>
              </a:ext>
            </a:extLst>
          </p:cNvPr>
          <p:cNvSpPr>
            <a:spLocks noGrp="1"/>
          </p:cNvSpPr>
          <p:nvPr>
            <p:ph type="body" sz="quarter" idx="13"/>
          </p:nvPr>
        </p:nvSpPr>
        <p:spPr>
          <a:xfrm>
            <a:off x="2786743" y="2724571"/>
            <a:ext cx="7781027" cy="1080000"/>
          </a:xfrm>
          <a:prstGeom prst="roundRect">
            <a:avLst/>
          </a:prstGeom>
          <a:noFill/>
        </p:spPr>
        <p:txBody>
          <a:bodyPr anchor="ctr"/>
          <a:lstStyle/>
          <a:p>
            <a:pPr marL="0" indent="0">
              <a:buNone/>
            </a:pPr>
            <a:r>
              <a:rPr lang="fr-FR" sz="4400">
                <a:solidFill>
                  <a:schemeClr val="bg1"/>
                </a:solidFill>
              </a:rPr>
              <a:t>Fiches de cadrage des clubs</a:t>
            </a:r>
          </a:p>
        </p:txBody>
      </p:sp>
      <p:sp>
        <p:nvSpPr>
          <p:cNvPr id="6" name="Rectangle 5">
            <a:extLst>
              <a:ext uri="{FF2B5EF4-FFF2-40B4-BE49-F238E27FC236}">
                <a16:creationId xmlns:a16="http://schemas.microsoft.com/office/drawing/2014/main" id="{444F4276-DD37-44F1-A8B4-D92B6D995858}"/>
              </a:ext>
            </a:extLst>
          </p:cNvPr>
          <p:cNvSpPr/>
          <p:nvPr/>
        </p:nvSpPr>
        <p:spPr>
          <a:xfrm>
            <a:off x="36945" y="54582"/>
            <a:ext cx="2427140" cy="803564"/>
          </a:xfrm>
          <a:prstGeom prst="rect">
            <a:avLst/>
          </a:prstGeom>
          <a:solidFill>
            <a:srgbClr val="B6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1" name="Ellipse 10">
            <a:extLst>
              <a:ext uri="{FF2B5EF4-FFF2-40B4-BE49-F238E27FC236}">
                <a16:creationId xmlns:a16="http://schemas.microsoft.com/office/drawing/2014/main" id="{9F737882-2DDA-49B3-994B-9DBD3FAD1AEE}"/>
              </a:ext>
            </a:extLst>
          </p:cNvPr>
          <p:cNvSpPr/>
          <p:nvPr/>
        </p:nvSpPr>
        <p:spPr>
          <a:xfrm rot="575306">
            <a:off x="9707840" y="574276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2" name="Ellipse 11">
            <a:extLst>
              <a:ext uri="{FF2B5EF4-FFF2-40B4-BE49-F238E27FC236}">
                <a16:creationId xmlns:a16="http://schemas.microsoft.com/office/drawing/2014/main" id="{3ECCE34E-7740-4114-ABED-742BE020AE64}"/>
              </a:ext>
            </a:extLst>
          </p:cNvPr>
          <p:cNvSpPr/>
          <p:nvPr/>
        </p:nvSpPr>
        <p:spPr>
          <a:xfrm rot="21362759">
            <a:off x="-1523728" y="-65934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14" name="Image 13">
            <a:extLst>
              <a:ext uri="{FF2B5EF4-FFF2-40B4-BE49-F238E27FC236}">
                <a16:creationId xmlns:a16="http://schemas.microsoft.com/office/drawing/2014/main" id="{8AC79B57-57FB-483A-92F6-42AABFB2171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10084606" y="6100013"/>
            <a:ext cx="1950376" cy="579524"/>
          </a:xfrm>
          <a:prstGeom prst="rect">
            <a:avLst/>
          </a:prstGeom>
        </p:spPr>
      </p:pic>
      <p:pic>
        <p:nvPicPr>
          <p:cNvPr id="10" name="Image 9">
            <a:extLst>
              <a:ext uri="{FF2B5EF4-FFF2-40B4-BE49-F238E27FC236}">
                <a16:creationId xmlns:a16="http://schemas.microsoft.com/office/drawing/2014/main" id="{93F9189B-4885-475D-931E-6368ABA6E3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2388983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4">
            <a:extLst>
              <a:ext uri="{FF2B5EF4-FFF2-40B4-BE49-F238E27FC236}">
                <a16:creationId xmlns:a16="http://schemas.microsoft.com/office/drawing/2014/main" id="{65FAB6D5-8FA4-4A9E-AD8F-76BD76D2292C}"/>
              </a:ext>
            </a:extLst>
          </p:cNvPr>
          <p:cNvSpPr txBox="1">
            <a:spLocks/>
          </p:cNvSpPr>
          <p:nvPr/>
        </p:nvSpPr>
        <p:spPr bwMode="auto">
          <a:xfrm>
            <a:off x="1558925" y="150380"/>
            <a:ext cx="10106025" cy="719988"/>
          </a:xfrm>
          <a:prstGeom prst="rect">
            <a:avLst/>
          </a:prstGeom>
        </p:spPr>
        <p:txBody>
          <a:bodyPr vert="horz" lIns="0" tIns="60960" rIns="121920" bIns="60960" rtlCol="0" anchor="ctr">
            <a:noAutofit/>
          </a:bodyPr>
          <a:lstStyle>
            <a:lvl1pPr indent="0">
              <a:lnSpc>
                <a:spcPct val="90000"/>
              </a:lnSpc>
              <a:spcBef>
                <a:spcPts val="400"/>
              </a:spcBef>
              <a:buClr>
                <a:srgbClr val="21215A"/>
              </a:buClr>
              <a:buNone/>
              <a:tabLst/>
              <a:defRPr sz="2600" b="1">
                <a:solidFill>
                  <a:schemeClr val="tx2"/>
                </a:solidFill>
                <a:latin typeface="Marianne" panose="02000000000000000000" pitchFamily="2" charset="0"/>
                <a:ea typeface="+mj-ea"/>
                <a:cs typeface="+mj-cs"/>
              </a:defRPr>
            </a:lvl1pPr>
          </a:lstStyle>
          <a:p>
            <a:r>
              <a:rPr lang="fr-FR"/>
              <a:t>Synthèse des clubs, noms des référents, objectifs</a:t>
            </a:r>
          </a:p>
        </p:txBody>
      </p:sp>
      <p:sp>
        <p:nvSpPr>
          <p:cNvPr id="37" name="Espace réservé du numéro de diapositive 1">
            <a:extLst>
              <a:ext uri="{FF2B5EF4-FFF2-40B4-BE49-F238E27FC236}">
                <a16:creationId xmlns:a16="http://schemas.microsoft.com/office/drawing/2014/main" id="{059E9C11-8308-48D3-8364-626980C30B19}"/>
              </a:ext>
            </a:extLst>
          </p:cNvPr>
          <p:cNvSpPr>
            <a:spLocks noGrp="1"/>
          </p:cNvSpPr>
          <p:nvPr>
            <p:ph type="sldNum" sz="quarter" idx="12"/>
          </p:nvPr>
        </p:nvSpPr>
        <p:spPr>
          <a:xfrm>
            <a:off x="9864951" y="6378000"/>
            <a:ext cx="1800000" cy="4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33" name="Rectangle : coins arrondis 32">
            <a:extLst>
              <a:ext uri="{FF2B5EF4-FFF2-40B4-BE49-F238E27FC236}">
                <a16:creationId xmlns:a16="http://schemas.microsoft.com/office/drawing/2014/main" id="{70AF7189-BB2B-499E-B086-3B7E5F079611}"/>
              </a:ext>
            </a:extLst>
          </p:cNvPr>
          <p:cNvSpPr/>
          <p:nvPr/>
        </p:nvSpPr>
        <p:spPr>
          <a:xfrm>
            <a:off x="434109" y="2645584"/>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E8ED5"/>
                </a:solidFill>
                <a:effectLst/>
                <a:uLnTx/>
                <a:uFillTx/>
                <a:latin typeface="Marianne"/>
                <a:ea typeface="+mn-ea"/>
                <a:cs typeface="+mn-cs"/>
              </a:rPr>
              <a:t>CLUB MAQUETTES</a:t>
            </a:r>
          </a:p>
        </p:txBody>
      </p:sp>
      <p:sp>
        <p:nvSpPr>
          <p:cNvPr id="41" name="Rectangle : coins arrondis 40">
            <a:extLst>
              <a:ext uri="{FF2B5EF4-FFF2-40B4-BE49-F238E27FC236}">
                <a16:creationId xmlns:a16="http://schemas.microsoft.com/office/drawing/2014/main" id="{6172D15B-5E50-4127-92B9-2D2F20ED169E}"/>
              </a:ext>
            </a:extLst>
          </p:cNvPr>
          <p:cNvSpPr/>
          <p:nvPr/>
        </p:nvSpPr>
        <p:spPr>
          <a:xfrm>
            <a:off x="4339531" y="2645584"/>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6D6DFF"/>
                </a:solidFill>
                <a:effectLst/>
                <a:uLnTx/>
                <a:uFillTx/>
                <a:latin typeface="Marianne"/>
                <a:ea typeface="+mn-ea"/>
                <a:cs typeface="+mn-cs"/>
              </a:rPr>
              <a:t>CLUB INFORMATIONS</a:t>
            </a:r>
          </a:p>
        </p:txBody>
      </p:sp>
      <p:sp>
        <p:nvSpPr>
          <p:cNvPr id="43" name="Rectangle : coins arrondis 42">
            <a:extLst>
              <a:ext uri="{FF2B5EF4-FFF2-40B4-BE49-F238E27FC236}">
                <a16:creationId xmlns:a16="http://schemas.microsoft.com/office/drawing/2014/main" id="{0A4EE53F-9E56-443F-AB81-73B868C4BE14}"/>
              </a:ext>
            </a:extLst>
          </p:cNvPr>
          <p:cNvSpPr/>
          <p:nvPr/>
        </p:nvSpPr>
        <p:spPr>
          <a:xfrm>
            <a:off x="8244951" y="2645584"/>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C28F"/>
                </a:solidFill>
                <a:effectLst/>
                <a:uLnTx/>
                <a:uFillTx/>
                <a:latin typeface="Marianne"/>
                <a:ea typeface="+mn-ea"/>
                <a:cs typeface="+mn-cs"/>
              </a:rPr>
              <a:t>CLUB DEMANDES</a:t>
            </a:r>
          </a:p>
        </p:txBody>
      </p:sp>
      <p:sp>
        <p:nvSpPr>
          <p:cNvPr id="47" name="Rectangle : coins arrondis 46">
            <a:extLst>
              <a:ext uri="{FF2B5EF4-FFF2-40B4-BE49-F238E27FC236}">
                <a16:creationId xmlns:a16="http://schemas.microsoft.com/office/drawing/2014/main" id="{2B3451E2-F0BB-464F-A790-3C2FDFB2CDAD}"/>
              </a:ext>
            </a:extLst>
          </p:cNvPr>
          <p:cNvSpPr/>
          <p:nvPr/>
        </p:nvSpPr>
        <p:spPr>
          <a:xfrm>
            <a:off x="2386820" y="4695008"/>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29885"/>
                </a:solidFill>
                <a:effectLst/>
                <a:uLnTx/>
                <a:uFillTx/>
                <a:latin typeface="Marianne"/>
                <a:ea typeface="+mn-ea"/>
                <a:cs typeface="+mn-cs"/>
              </a:rPr>
              <a:t>CLUB EXAMENS</a:t>
            </a:r>
          </a:p>
        </p:txBody>
      </p:sp>
      <p:sp>
        <p:nvSpPr>
          <p:cNvPr id="48" name="Rectangle : coins arrondis 47">
            <a:extLst>
              <a:ext uri="{FF2B5EF4-FFF2-40B4-BE49-F238E27FC236}">
                <a16:creationId xmlns:a16="http://schemas.microsoft.com/office/drawing/2014/main" id="{768479B6-EAB8-4422-857C-420F5467E033}"/>
              </a:ext>
            </a:extLst>
          </p:cNvPr>
          <p:cNvSpPr/>
          <p:nvPr/>
        </p:nvSpPr>
        <p:spPr>
          <a:xfrm>
            <a:off x="6292242" y="4695007"/>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200" b="1" i="0" u="none" strike="noStrike" kern="1200" cap="none" spc="0" normalizeH="0" baseline="0" noProof="0">
                <a:ln>
                  <a:noFill/>
                </a:ln>
                <a:solidFill>
                  <a:srgbClr val="D85D75"/>
                </a:solidFill>
                <a:effectLst/>
                <a:uLnTx/>
                <a:uFillTx/>
                <a:latin typeface="Marianne"/>
                <a:ea typeface="+mn-ea"/>
                <a:cs typeface="+mn-cs"/>
              </a:rPr>
              <a:t>CLUB AMÉLIORATION CONTINUE</a:t>
            </a:r>
          </a:p>
        </p:txBody>
      </p:sp>
      <p:sp>
        <p:nvSpPr>
          <p:cNvPr id="6" name="Ellipse 5">
            <a:extLst>
              <a:ext uri="{FF2B5EF4-FFF2-40B4-BE49-F238E27FC236}">
                <a16:creationId xmlns:a16="http://schemas.microsoft.com/office/drawing/2014/main" id="{2B76FB58-8112-4716-870D-EC9A6C3AC257}"/>
              </a:ext>
            </a:extLst>
          </p:cNvPr>
          <p:cNvSpPr/>
          <p:nvPr/>
        </p:nvSpPr>
        <p:spPr>
          <a:xfrm>
            <a:off x="1820109" y="2321584"/>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7" name="Ellipse 56">
            <a:extLst>
              <a:ext uri="{FF2B5EF4-FFF2-40B4-BE49-F238E27FC236}">
                <a16:creationId xmlns:a16="http://schemas.microsoft.com/office/drawing/2014/main" id="{EDE4DCCA-F542-4FB5-AD5D-9DA23AD452F6}"/>
              </a:ext>
            </a:extLst>
          </p:cNvPr>
          <p:cNvSpPr/>
          <p:nvPr/>
        </p:nvSpPr>
        <p:spPr>
          <a:xfrm>
            <a:off x="5725531" y="2321584"/>
            <a:ext cx="648000" cy="648000"/>
          </a:xfrm>
          <a:prstGeom prst="ellipse">
            <a:avLst/>
          </a:prstGeom>
          <a:solidFill>
            <a:srgbClr val="6D6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8" name="Ellipse 57">
            <a:extLst>
              <a:ext uri="{FF2B5EF4-FFF2-40B4-BE49-F238E27FC236}">
                <a16:creationId xmlns:a16="http://schemas.microsoft.com/office/drawing/2014/main" id="{4E5B2F31-519F-4EF8-A85D-B6D4B4B6FEB8}"/>
              </a:ext>
            </a:extLst>
          </p:cNvPr>
          <p:cNvSpPr/>
          <p:nvPr/>
        </p:nvSpPr>
        <p:spPr>
          <a:xfrm>
            <a:off x="9619899" y="2321584"/>
            <a:ext cx="648000" cy="648000"/>
          </a:xfrm>
          <a:prstGeom prst="ellipse">
            <a:avLst/>
          </a:prstGeom>
          <a:solidFill>
            <a:srgbClr val="00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9" name="Ellipse 58">
            <a:extLst>
              <a:ext uri="{FF2B5EF4-FFF2-40B4-BE49-F238E27FC236}">
                <a16:creationId xmlns:a16="http://schemas.microsoft.com/office/drawing/2014/main" id="{A41F7E58-4617-48FB-B644-716908B1F8B2}"/>
              </a:ext>
            </a:extLst>
          </p:cNvPr>
          <p:cNvSpPr/>
          <p:nvPr/>
        </p:nvSpPr>
        <p:spPr>
          <a:xfrm>
            <a:off x="3772820" y="4371007"/>
            <a:ext cx="648000" cy="648000"/>
          </a:xfrm>
          <a:prstGeom prst="ellipse">
            <a:avLst/>
          </a:prstGeom>
          <a:solidFill>
            <a:srgbClr val="F29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0" name="Ellipse 59">
            <a:extLst>
              <a:ext uri="{FF2B5EF4-FFF2-40B4-BE49-F238E27FC236}">
                <a16:creationId xmlns:a16="http://schemas.microsoft.com/office/drawing/2014/main" id="{C8C81291-AC3A-4CD4-BD78-47B9B1DC9CDA}"/>
              </a:ext>
            </a:extLst>
          </p:cNvPr>
          <p:cNvSpPr/>
          <p:nvPr/>
        </p:nvSpPr>
        <p:spPr>
          <a:xfrm>
            <a:off x="7678242" y="4353705"/>
            <a:ext cx="648000" cy="648000"/>
          </a:xfrm>
          <a:prstGeom prst="ellipse">
            <a:avLst/>
          </a:prstGeom>
          <a:solidFill>
            <a:srgbClr val="D85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7" name="ZoneTexte 6">
            <a:extLst>
              <a:ext uri="{FF2B5EF4-FFF2-40B4-BE49-F238E27FC236}">
                <a16:creationId xmlns:a16="http://schemas.microsoft.com/office/drawing/2014/main" id="{8DD63EC9-44CF-4A9F-B98B-9035332B7229}"/>
              </a:ext>
            </a:extLst>
          </p:cNvPr>
          <p:cNvSpPr txBox="1"/>
          <p:nvPr/>
        </p:nvSpPr>
        <p:spPr>
          <a:xfrm>
            <a:off x="434109" y="3772272"/>
            <a:ext cx="34200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 14-16</a:t>
            </a:r>
          </a:p>
        </p:txBody>
      </p:sp>
      <p:sp>
        <p:nvSpPr>
          <p:cNvPr id="9" name="ZoneTexte 8">
            <a:extLst>
              <a:ext uri="{FF2B5EF4-FFF2-40B4-BE49-F238E27FC236}">
                <a16:creationId xmlns:a16="http://schemas.microsoft.com/office/drawing/2014/main" id="{58DFD658-508A-4102-9DA8-8C47910574C4}"/>
              </a:ext>
            </a:extLst>
          </p:cNvPr>
          <p:cNvSpPr txBox="1"/>
          <p:nvPr/>
        </p:nvSpPr>
        <p:spPr>
          <a:xfrm>
            <a:off x="434109" y="3402910"/>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1" name="ZoneTexte 60">
            <a:extLst>
              <a:ext uri="{FF2B5EF4-FFF2-40B4-BE49-F238E27FC236}">
                <a16:creationId xmlns:a16="http://schemas.microsoft.com/office/drawing/2014/main" id="{90665185-C984-412D-8EA5-A7EB544A64F9}"/>
              </a:ext>
            </a:extLst>
          </p:cNvPr>
          <p:cNvSpPr txBox="1"/>
          <p:nvPr/>
        </p:nvSpPr>
        <p:spPr>
          <a:xfrm>
            <a:off x="4339529" y="3402910"/>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2" name="ZoneTexte 61">
            <a:extLst>
              <a:ext uri="{FF2B5EF4-FFF2-40B4-BE49-F238E27FC236}">
                <a16:creationId xmlns:a16="http://schemas.microsoft.com/office/drawing/2014/main" id="{55360850-B24F-4014-970C-94996DA5D4BC}"/>
              </a:ext>
            </a:extLst>
          </p:cNvPr>
          <p:cNvSpPr txBox="1"/>
          <p:nvPr/>
        </p:nvSpPr>
        <p:spPr>
          <a:xfrm>
            <a:off x="8244949" y="3402910"/>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3" name="ZoneTexte 62">
            <a:extLst>
              <a:ext uri="{FF2B5EF4-FFF2-40B4-BE49-F238E27FC236}">
                <a16:creationId xmlns:a16="http://schemas.microsoft.com/office/drawing/2014/main" id="{9F6FF082-F76F-448C-AE12-1BB046407A3C}"/>
              </a:ext>
            </a:extLst>
          </p:cNvPr>
          <p:cNvSpPr txBox="1"/>
          <p:nvPr/>
        </p:nvSpPr>
        <p:spPr>
          <a:xfrm>
            <a:off x="2386820" y="5452333"/>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6" name="ZoneTexte 65">
            <a:extLst>
              <a:ext uri="{FF2B5EF4-FFF2-40B4-BE49-F238E27FC236}">
                <a16:creationId xmlns:a16="http://schemas.microsoft.com/office/drawing/2014/main" id="{12043681-C8AA-41A6-A9E6-D3AE6A285BB2}"/>
              </a:ext>
            </a:extLst>
          </p:cNvPr>
          <p:cNvSpPr txBox="1"/>
          <p:nvPr/>
        </p:nvSpPr>
        <p:spPr>
          <a:xfrm>
            <a:off x="6292242" y="5452333"/>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7" name="ZoneTexte 66">
            <a:extLst>
              <a:ext uri="{FF2B5EF4-FFF2-40B4-BE49-F238E27FC236}">
                <a16:creationId xmlns:a16="http://schemas.microsoft.com/office/drawing/2014/main" id="{02859122-C69B-426A-A172-89E53FA72803}"/>
              </a:ext>
            </a:extLst>
          </p:cNvPr>
          <p:cNvSpPr txBox="1"/>
          <p:nvPr/>
        </p:nvSpPr>
        <p:spPr>
          <a:xfrm>
            <a:off x="4339529" y="3772272"/>
            <a:ext cx="34200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 17-20</a:t>
            </a:r>
          </a:p>
        </p:txBody>
      </p:sp>
      <p:sp>
        <p:nvSpPr>
          <p:cNvPr id="68" name="ZoneTexte 67">
            <a:extLst>
              <a:ext uri="{FF2B5EF4-FFF2-40B4-BE49-F238E27FC236}">
                <a16:creationId xmlns:a16="http://schemas.microsoft.com/office/drawing/2014/main" id="{DB3EC829-4EAC-44E3-8D32-1FF3918F92D8}"/>
              </a:ext>
            </a:extLst>
          </p:cNvPr>
          <p:cNvSpPr txBox="1"/>
          <p:nvPr/>
        </p:nvSpPr>
        <p:spPr>
          <a:xfrm>
            <a:off x="8244949" y="3772272"/>
            <a:ext cx="34200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 21-23</a:t>
            </a:r>
          </a:p>
        </p:txBody>
      </p:sp>
      <p:sp>
        <p:nvSpPr>
          <p:cNvPr id="69" name="ZoneTexte 68">
            <a:extLst>
              <a:ext uri="{FF2B5EF4-FFF2-40B4-BE49-F238E27FC236}">
                <a16:creationId xmlns:a16="http://schemas.microsoft.com/office/drawing/2014/main" id="{C2B47F2C-4897-436A-B332-D61AC1E81FB9}"/>
              </a:ext>
            </a:extLst>
          </p:cNvPr>
          <p:cNvSpPr txBox="1"/>
          <p:nvPr/>
        </p:nvSpPr>
        <p:spPr>
          <a:xfrm>
            <a:off x="2386820" y="5768484"/>
            <a:ext cx="34200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 24-26</a:t>
            </a:r>
          </a:p>
        </p:txBody>
      </p:sp>
      <p:sp>
        <p:nvSpPr>
          <p:cNvPr id="71" name="ZoneTexte 70">
            <a:extLst>
              <a:ext uri="{FF2B5EF4-FFF2-40B4-BE49-F238E27FC236}">
                <a16:creationId xmlns:a16="http://schemas.microsoft.com/office/drawing/2014/main" id="{94C2E5C3-0B9D-4836-96FA-716EF34A2C16}"/>
              </a:ext>
            </a:extLst>
          </p:cNvPr>
          <p:cNvSpPr txBox="1"/>
          <p:nvPr/>
        </p:nvSpPr>
        <p:spPr>
          <a:xfrm>
            <a:off x="6292242" y="5768484"/>
            <a:ext cx="34200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 27-29</a:t>
            </a:r>
          </a:p>
        </p:txBody>
      </p:sp>
      <p:pic>
        <p:nvPicPr>
          <p:cNvPr id="72" name="Image 71">
            <a:extLst>
              <a:ext uri="{FF2B5EF4-FFF2-40B4-BE49-F238E27FC236}">
                <a16:creationId xmlns:a16="http://schemas.microsoft.com/office/drawing/2014/main" id="{B9558D24-4E11-4535-8338-6463C8B136E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0109" y="2411584"/>
            <a:ext cx="468000" cy="468000"/>
          </a:xfrm>
          <a:prstGeom prst="rect">
            <a:avLst/>
          </a:prstGeom>
        </p:spPr>
      </p:pic>
      <p:pic>
        <p:nvPicPr>
          <p:cNvPr id="73" name="Image 72">
            <a:extLst>
              <a:ext uri="{FF2B5EF4-FFF2-40B4-BE49-F238E27FC236}">
                <a16:creationId xmlns:a16="http://schemas.microsoft.com/office/drawing/2014/main" id="{BCA3E668-4C9D-4AF9-BA8D-3923D31E764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815531" y="2411584"/>
            <a:ext cx="468000" cy="468000"/>
          </a:xfrm>
          <a:prstGeom prst="rect">
            <a:avLst/>
          </a:prstGeom>
        </p:spPr>
      </p:pic>
      <p:pic>
        <p:nvPicPr>
          <p:cNvPr id="74" name="Image 73">
            <a:extLst>
              <a:ext uri="{FF2B5EF4-FFF2-40B4-BE49-F238E27FC236}">
                <a16:creationId xmlns:a16="http://schemas.microsoft.com/office/drawing/2014/main" id="{301BDA6F-66BC-4A53-B933-97D74CB7C9D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9709899" y="2411584"/>
            <a:ext cx="468000" cy="468000"/>
          </a:xfrm>
          <a:prstGeom prst="rect">
            <a:avLst/>
          </a:prstGeom>
        </p:spPr>
      </p:pic>
      <p:pic>
        <p:nvPicPr>
          <p:cNvPr id="75" name="Image 74">
            <a:extLst>
              <a:ext uri="{FF2B5EF4-FFF2-40B4-BE49-F238E27FC236}">
                <a16:creationId xmlns:a16="http://schemas.microsoft.com/office/drawing/2014/main" id="{FC40E7D4-73AF-4D60-9ADD-73478411E5F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27472" y="4461007"/>
            <a:ext cx="468000" cy="468000"/>
          </a:xfrm>
          <a:prstGeom prst="rect">
            <a:avLst/>
          </a:prstGeom>
        </p:spPr>
      </p:pic>
      <p:pic>
        <p:nvPicPr>
          <p:cNvPr id="76" name="Image 75">
            <a:extLst>
              <a:ext uri="{FF2B5EF4-FFF2-40B4-BE49-F238E27FC236}">
                <a16:creationId xmlns:a16="http://schemas.microsoft.com/office/drawing/2014/main" id="{7BF6E3E4-D111-4E7F-91B0-2607167AEE7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70072" y="4462177"/>
            <a:ext cx="464341" cy="468000"/>
          </a:xfrm>
          <a:prstGeom prst="rect">
            <a:avLst/>
          </a:prstGeom>
        </p:spPr>
      </p:pic>
      <p:sp>
        <p:nvSpPr>
          <p:cNvPr id="2" name="Rectangle 1">
            <a:extLst>
              <a:ext uri="{FF2B5EF4-FFF2-40B4-BE49-F238E27FC236}">
                <a16:creationId xmlns:a16="http://schemas.microsoft.com/office/drawing/2014/main" id="{8EB3C9E1-CEAD-47A8-895C-4DA5D7051C00}"/>
              </a:ext>
            </a:extLst>
          </p:cNvPr>
          <p:cNvSpPr/>
          <p:nvPr/>
        </p:nvSpPr>
        <p:spPr>
          <a:xfrm>
            <a:off x="434109" y="1098001"/>
            <a:ext cx="11230840" cy="696767"/>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Les pages suivantes présentent plus en détail chaque club avec un rappel des objectifs du club, les premiers travaux à mener, les membres qui le composent à date, ainsi que des risques et points de vigilance à sécuriser</a:t>
            </a:r>
          </a:p>
        </p:txBody>
      </p:sp>
    </p:spTree>
    <p:extLst>
      <p:ext uri="{BB962C8B-B14F-4D97-AF65-F5344CB8AC3E}">
        <p14:creationId xmlns:p14="http://schemas.microsoft.com/office/powerpoint/2010/main" val="3373541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 coins arrondis 28">
            <a:extLst>
              <a:ext uri="{FF2B5EF4-FFF2-40B4-BE49-F238E27FC236}">
                <a16:creationId xmlns:a16="http://schemas.microsoft.com/office/drawing/2014/main" id="{9DE51633-A76A-4042-A9EE-0D6A3E489470}"/>
              </a:ext>
            </a:extLst>
          </p:cNvPr>
          <p:cNvSpPr/>
          <p:nvPr/>
        </p:nvSpPr>
        <p:spPr>
          <a:xfrm>
            <a:off x="4622872" y="1375883"/>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1" name="Ellipse 30">
            <a:extLst>
              <a:ext uri="{FF2B5EF4-FFF2-40B4-BE49-F238E27FC236}">
                <a16:creationId xmlns:a16="http://schemas.microsoft.com/office/drawing/2014/main" id="{DABDA6C8-3827-442C-AF4A-6F9EEF42F5AD}"/>
              </a:ext>
            </a:extLst>
          </p:cNvPr>
          <p:cNvSpPr/>
          <p:nvPr/>
        </p:nvSpPr>
        <p:spPr>
          <a:xfrm>
            <a:off x="4298872" y="1260728"/>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7" name="Rectangle : coins arrondis 36">
            <a:extLst>
              <a:ext uri="{FF2B5EF4-FFF2-40B4-BE49-F238E27FC236}">
                <a16:creationId xmlns:a16="http://schemas.microsoft.com/office/drawing/2014/main" id="{9FB41F09-2031-4A77-A840-FAA1D42B9B25}"/>
              </a:ext>
            </a:extLst>
          </p:cNvPr>
          <p:cNvSpPr/>
          <p:nvPr/>
        </p:nvSpPr>
        <p:spPr>
          <a:xfrm>
            <a:off x="8519129" y="1375883"/>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Ellipse 40">
            <a:extLst>
              <a:ext uri="{FF2B5EF4-FFF2-40B4-BE49-F238E27FC236}">
                <a16:creationId xmlns:a16="http://schemas.microsoft.com/office/drawing/2014/main" id="{E1D84C11-6CC2-4865-A40F-ADFF85EA3A84}"/>
              </a:ext>
            </a:extLst>
          </p:cNvPr>
          <p:cNvSpPr/>
          <p:nvPr/>
        </p:nvSpPr>
        <p:spPr>
          <a:xfrm>
            <a:off x="8195129" y="1260728"/>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pic>
        <p:nvPicPr>
          <p:cNvPr id="11" name="Graphique 10" descr="Utilisateur avec un remplissage uni">
            <a:extLst>
              <a:ext uri="{FF2B5EF4-FFF2-40B4-BE49-F238E27FC236}">
                <a16:creationId xmlns:a16="http://schemas.microsoft.com/office/drawing/2014/main" id="{5AA52BC1-1B90-463A-8300-F91CC14AC1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06872" y="1368728"/>
            <a:ext cx="432000" cy="432000"/>
          </a:xfrm>
          <a:prstGeom prst="rect">
            <a:avLst/>
          </a:prstGeom>
        </p:spPr>
      </p:pic>
      <p:sp>
        <p:nvSpPr>
          <p:cNvPr id="12" name="ZoneTexte 11">
            <a:extLst>
              <a:ext uri="{FF2B5EF4-FFF2-40B4-BE49-F238E27FC236}">
                <a16:creationId xmlns:a16="http://schemas.microsoft.com/office/drawing/2014/main" id="{201B3EEC-F2DA-4BB2-AF0C-260C87A24AAD}"/>
              </a:ext>
            </a:extLst>
          </p:cNvPr>
          <p:cNvSpPr txBox="1"/>
          <p:nvPr/>
        </p:nvSpPr>
        <p:spPr>
          <a:xfrm>
            <a:off x="5008369" y="1434530"/>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21215A">
                    <a:lumMod val="40000"/>
                    <a:lumOff val="60000"/>
                  </a:srgbClr>
                </a:solidFill>
                <a:effectLst/>
                <a:uLnTx/>
                <a:uFillTx/>
                <a:latin typeface="Marianne"/>
                <a:ea typeface="+mn-ea"/>
                <a:cs typeface="+mn-cs"/>
              </a:rPr>
              <a:t>Référent.e du club</a:t>
            </a:r>
          </a:p>
        </p:txBody>
      </p:sp>
      <p:sp>
        <p:nvSpPr>
          <p:cNvPr id="13" name="ZoneTexte 12">
            <a:extLst>
              <a:ext uri="{FF2B5EF4-FFF2-40B4-BE49-F238E27FC236}">
                <a16:creationId xmlns:a16="http://schemas.microsoft.com/office/drawing/2014/main" id="{64F02015-169F-43C7-83D4-7A76DC7CEFF0}"/>
              </a:ext>
            </a:extLst>
          </p:cNvPr>
          <p:cNvSpPr txBox="1"/>
          <p:nvPr/>
        </p:nvSpPr>
        <p:spPr>
          <a:xfrm>
            <a:off x="4297079" y="2003907"/>
            <a:ext cx="3640759" cy="1699881"/>
          </a:xfrm>
          <a:prstGeom prst="rect">
            <a:avLst/>
          </a:prstGeom>
          <a:noFill/>
          <a:ln w="12700">
            <a:solidFill>
              <a:srgbClr val="8E8ED5"/>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Prénom NOM (Direction) </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17" name="ZoneTexte 16">
            <a:extLst>
              <a:ext uri="{FF2B5EF4-FFF2-40B4-BE49-F238E27FC236}">
                <a16:creationId xmlns:a16="http://schemas.microsoft.com/office/drawing/2014/main" id="{F46D41BD-C61A-4E0A-972B-A5D0B15D24F1}"/>
              </a:ext>
            </a:extLst>
          </p:cNvPr>
          <p:cNvSpPr txBox="1"/>
          <p:nvPr/>
        </p:nvSpPr>
        <p:spPr>
          <a:xfrm>
            <a:off x="8899968" y="1434530"/>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21215A">
                    <a:lumMod val="40000"/>
                    <a:lumOff val="60000"/>
                  </a:srgbClr>
                </a:solidFill>
                <a:effectLst/>
                <a:uLnTx/>
                <a:uFillTx/>
                <a:latin typeface="Marianne"/>
                <a:ea typeface="+mn-ea"/>
                <a:cs typeface="+mn-cs"/>
              </a:rPr>
              <a:t>Membres du club </a:t>
            </a:r>
          </a:p>
        </p:txBody>
      </p:sp>
      <p:sp>
        <p:nvSpPr>
          <p:cNvPr id="18" name="ZoneTexte 17">
            <a:extLst>
              <a:ext uri="{FF2B5EF4-FFF2-40B4-BE49-F238E27FC236}">
                <a16:creationId xmlns:a16="http://schemas.microsoft.com/office/drawing/2014/main" id="{A118E54F-64F9-466B-85FC-290DF9E5D65B}"/>
              </a:ext>
            </a:extLst>
          </p:cNvPr>
          <p:cNvSpPr txBox="1"/>
          <p:nvPr/>
        </p:nvSpPr>
        <p:spPr>
          <a:xfrm>
            <a:off x="8191544" y="2003907"/>
            <a:ext cx="3640761" cy="1699881"/>
          </a:xfrm>
          <a:prstGeom prst="rect">
            <a:avLst/>
          </a:prstGeom>
          <a:noFill/>
          <a:ln w="12700">
            <a:solidFill>
              <a:srgbClr val="8E8ED5"/>
            </a:solidFill>
            <a:prstDash val="dash"/>
          </a:ln>
        </p:spPr>
        <p:txBody>
          <a:bodyPr wrap="square" numCol="2"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FTLV – DIF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Composantes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DGDNUM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FTLV – Scolarité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COM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FTLV – SUAIO</a:t>
            </a:r>
          </a:p>
          <a:p>
            <a:pPr marL="171450" indent="-171450">
              <a:buFont typeface="Arial" panose="020B0604020202020204" pitchFamily="34" charset="0"/>
              <a:buChar char="•"/>
              <a:defRPr/>
            </a:pPr>
            <a:r>
              <a:rPr kumimoji="0" lang="fr-FR" sz="1200" b="0" i="0" u="none" strike="noStrike" kern="1200" cap="none" spc="0" normalizeH="0" baseline="0" noProof="0" dirty="0" err="1">
                <a:ln>
                  <a:noFill/>
                </a:ln>
                <a:solidFill>
                  <a:srgbClr val="000000"/>
                </a:solidFill>
                <a:effectLst/>
                <a:uLnTx/>
                <a:uFillTx/>
                <a:latin typeface="Marianne"/>
                <a:ea typeface="+mn-ea"/>
                <a:cs typeface="+mn-cs"/>
              </a:rPr>
              <a:t>VPs</a:t>
            </a:r>
            <a:r>
              <a:rPr kumimoji="0" lang="fr-FR" sz="1200" b="0" i="0" u="none" strike="noStrike" kern="1200" cap="none" spc="0" normalizeH="0" baseline="0" noProof="0" dirty="0">
                <a:ln>
                  <a:noFill/>
                </a:ln>
                <a:solidFill>
                  <a:srgbClr val="000000"/>
                </a:solidFill>
                <a:effectLst/>
                <a:uLnTx/>
                <a:uFillTx/>
                <a:latin typeface="Marianne"/>
                <a:ea typeface="+mn-ea"/>
                <a:cs typeface="+mn-cs"/>
              </a:rPr>
              <a:t> Formation </a:t>
            </a:r>
            <a:r>
              <a:rPr kumimoji="0" lang="fr-FR" sz="1200" b="0" i="0" u="none" strike="noStrike" kern="1200" cap="none" spc="0" normalizeH="0" baseline="0" noProof="0" dirty="0">
                <a:ln>
                  <a:noFill/>
                </a:ln>
                <a:solidFill>
                  <a:srgbClr val="FFC000"/>
                </a:solidFill>
                <a:effectLst/>
                <a:uLnTx/>
                <a:uFillTx/>
                <a:latin typeface="Marianne"/>
                <a:ea typeface="+mn-ea"/>
                <a:cs typeface="+mn-cs"/>
              </a:rPr>
              <a:t>(à titre informatif)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a:t>
            </a:r>
          </a:p>
        </p:txBody>
      </p:sp>
      <p:pic>
        <p:nvPicPr>
          <p:cNvPr id="20" name="Graphique 19" descr="Utilisateurs avec un remplissage uni">
            <a:extLst>
              <a:ext uri="{FF2B5EF4-FFF2-40B4-BE49-F238E27FC236}">
                <a16:creationId xmlns:a16="http://schemas.microsoft.com/office/drawing/2014/main" id="{EAE2226D-2CE5-4795-A842-BF6ACBB712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03129" y="1368728"/>
            <a:ext cx="432000" cy="432000"/>
          </a:xfrm>
          <a:prstGeom prst="rect">
            <a:avLst/>
          </a:prstGeom>
        </p:spPr>
      </p:pic>
      <p:sp>
        <p:nvSpPr>
          <p:cNvPr id="30" name="ZoneTexte 29">
            <a:extLst>
              <a:ext uri="{FF2B5EF4-FFF2-40B4-BE49-F238E27FC236}">
                <a16:creationId xmlns:a16="http://schemas.microsoft.com/office/drawing/2014/main" id="{C30212B9-E035-47F7-BE7A-3C6344105656}"/>
              </a:ext>
            </a:extLst>
          </p:cNvPr>
          <p:cNvSpPr txBox="1"/>
          <p:nvPr/>
        </p:nvSpPr>
        <p:spPr>
          <a:xfrm>
            <a:off x="402614" y="2003907"/>
            <a:ext cx="3640759" cy="1699881"/>
          </a:xfrm>
          <a:prstGeom prst="rect">
            <a:avLst/>
          </a:prstGeom>
          <a:noFill/>
          <a:ln w="12700">
            <a:solidFill>
              <a:schemeClr val="bg1">
                <a:lumMod val="6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Optimiser le processus d’élaboration des maquettes pédagogiques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Documenter et améliorer le processus global pour remédier aux irritants et prendre en compte les besoins opérationnels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Sensibiliser les parties prenantes au processus et à son calendrier</a:t>
            </a:r>
          </a:p>
        </p:txBody>
      </p:sp>
      <p:sp>
        <p:nvSpPr>
          <p:cNvPr id="34" name="Rectangle 33">
            <a:extLst>
              <a:ext uri="{FF2B5EF4-FFF2-40B4-BE49-F238E27FC236}">
                <a16:creationId xmlns:a16="http://schemas.microsoft.com/office/drawing/2014/main" id="{596F4537-2820-4595-8D2D-3F57B599E874}"/>
              </a:ext>
            </a:extLst>
          </p:cNvPr>
          <p:cNvSpPr/>
          <p:nvPr/>
        </p:nvSpPr>
        <p:spPr>
          <a:xfrm>
            <a:off x="1882775" y="-12923"/>
            <a:ext cx="10309224" cy="1127408"/>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MAQUETTES</a:t>
            </a:r>
          </a:p>
        </p:txBody>
      </p:sp>
      <p:pic>
        <p:nvPicPr>
          <p:cNvPr id="43" name="Image 42">
            <a:extLst>
              <a:ext uri="{FF2B5EF4-FFF2-40B4-BE49-F238E27FC236}">
                <a16:creationId xmlns:a16="http://schemas.microsoft.com/office/drawing/2014/main" id="{C11EA9CF-66FF-438A-AEB5-877725D9B06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764951" y="157235"/>
            <a:ext cx="733373" cy="733373"/>
          </a:xfrm>
          <a:prstGeom prst="rect">
            <a:avLst/>
          </a:prstGeom>
        </p:spPr>
      </p:pic>
      <p:sp>
        <p:nvSpPr>
          <p:cNvPr id="5" name="Rectangle : coins arrondis 4">
            <a:extLst>
              <a:ext uri="{FF2B5EF4-FFF2-40B4-BE49-F238E27FC236}">
                <a16:creationId xmlns:a16="http://schemas.microsoft.com/office/drawing/2014/main" id="{60C3D8E9-C113-42FE-8D7F-59D6BA68F02D}"/>
              </a:ext>
            </a:extLst>
          </p:cNvPr>
          <p:cNvSpPr/>
          <p:nvPr/>
        </p:nvSpPr>
        <p:spPr>
          <a:xfrm>
            <a:off x="726615" y="1375883"/>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 name="Ellipse 5">
            <a:extLst>
              <a:ext uri="{FF2B5EF4-FFF2-40B4-BE49-F238E27FC236}">
                <a16:creationId xmlns:a16="http://schemas.microsoft.com/office/drawing/2014/main" id="{6E705075-A4CD-46F5-A234-F3D4ADD06127}"/>
              </a:ext>
            </a:extLst>
          </p:cNvPr>
          <p:cNvSpPr/>
          <p:nvPr/>
        </p:nvSpPr>
        <p:spPr>
          <a:xfrm>
            <a:off x="402615" y="1260728"/>
            <a:ext cx="648000" cy="64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ZoneTexte 32">
            <a:extLst>
              <a:ext uri="{FF2B5EF4-FFF2-40B4-BE49-F238E27FC236}">
                <a16:creationId xmlns:a16="http://schemas.microsoft.com/office/drawing/2014/main" id="{0DBA20CE-7844-4729-8E91-9AA28D124865}"/>
              </a:ext>
            </a:extLst>
          </p:cNvPr>
          <p:cNvSpPr txBox="1"/>
          <p:nvPr/>
        </p:nvSpPr>
        <p:spPr>
          <a:xfrm>
            <a:off x="1205637" y="1430840"/>
            <a:ext cx="9913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50000"/>
                    <a:lumOff val="50000"/>
                  </a:srgbClr>
                </a:solidFill>
                <a:effectLst/>
                <a:uLnTx/>
                <a:uFillTx/>
                <a:latin typeface="Marianne"/>
                <a:ea typeface="+mn-ea"/>
                <a:cs typeface="+mn-cs"/>
              </a:rPr>
              <a:t>Objectifs</a:t>
            </a:r>
            <a:endParaRPr kumimoji="0" lang="fr-FR" sz="1200" b="1" i="0" u="none" strike="noStrike" kern="1200" cap="none" spc="0" normalizeH="0" baseline="0" noProof="0">
              <a:ln>
                <a:noFill/>
              </a:ln>
              <a:solidFill>
                <a:srgbClr val="000000">
                  <a:lumMod val="50000"/>
                  <a:lumOff val="50000"/>
                </a:srgbClr>
              </a:solidFill>
              <a:effectLst/>
              <a:uLnTx/>
              <a:uFillTx/>
              <a:latin typeface="Marianne"/>
              <a:ea typeface="+mn-ea"/>
              <a:cs typeface="+mn-cs"/>
            </a:endParaRPr>
          </a:p>
        </p:txBody>
      </p:sp>
      <p:pic>
        <p:nvPicPr>
          <p:cNvPr id="35" name="Graphique 34" descr="Mille avec un remplissage uni">
            <a:extLst>
              <a:ext uri="{FF2B5EF4-FFF2-40B4-BE49-F238E27FC236}">
                <a16:creationId xmlns:a16="http://schemas.microsoft.com/office/drawing/2014/main" id="{A3556296-B79F-47F3-BAD3-9632BAEE6449}"/>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0615" y="1368728"/>
            <a:ext cx="432000" cy="432000"/>
          </a:xfrm>
          <a:prstGeom prst="rect">
            <a:avLst/>
          </a:prstGeom>
        </p:spPr>
      </p:pic>
      <p:sp>
        <p:nvSpPr>
          <p:cNvPr id="4" name="Rectangle 3">
            <a:extLst>
              <a:ext uri="{FF2B5EF4-FFF2-40B4-BE49-F238E27FC236}">
                <a16:creationId xmlns:a16="http://schemas.microsoft.com/office/drawing/2014/main" id="{5C8F42D6-78F4-4B31-A443-DF66CC4C84FF}"/>
              </a:ext>
            </a:extLst>
          </p:cNvPr>
          <p:cNvSpPr/>
          <p:nvPr/>
        </p:nvSpPr>
        <p:spPr>
          <a:xfrm>
            <a:off x="2329726" y="4724608"/>
            <a:ext cx="3640759" cy="1402617"/>
          </a:xfrm>
          <a:prstGeom prst="rect">
            <a:avLst/>
          </a:prstGeom>
          <a:noFill/>
          <a:ln w="12700">
            <a:solidFill>
              <a:srgbClr val="8E8ED5"/>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Guide Maquette conçu, diffusé et présenté</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Document de cadrage des modifications de maquettes à destination du personnel pédagogique</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Outil de suivi des modifications et de pilotage des maquettes via Tableau</a:t>
            </a:r>
          </a:p>
        </p:txBody>
      </p:sp>
      <p:sp>
        <p:nvSpPr>
          <p:cNvPr id="23" name="Rectangle : coins arrondis 22">
            <a:extLst>
              <a:ext uri="{FF2B5EF4-FFF2-40B4-BE49-F238E27FC236}">
                <a16:creationId xmlns:a16="http://schemas.microsoft.com/office/drawing/2014/main" id="{BFEB010F-B282-4355-AF55-F17C6999D917}"/>
              </a:ext>
            </a:extLst>
          </p:cNvPr>
          <p:cNvSpPr/>
          <p:nvPr/>
        </p:nvSpPr>
        <p:spPr>
          <a:xfrm>
            <a:off x="2653727"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4" name="Ellipse 23">
            <a:extLst>
              <a:ext uri="{FF2B5EF4-FFF2-40B4-BE49-F238E27FC236}">
                <a16:creationId xmlns:a16="http://schemas.microsoft.com/office/drawing/2014/main" id="{06DAAD38-C71C-49C7-BEDB-036A37524BC7}"/>
              </a:ext>
            </a:extLst>
          </p:cNvPr>
          <p:cNvSpPr/>
          <p:nvPr/>
        </p:nvSpPr>
        <p:spPr>
          <a:xfrm>
            <a:off x="2329727" y="3907570"/>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5" name="ZoneTexte 24">
            <a:extLst>
              <a:ext uri="{FF2B5EF4-FFF2-40B4-BE49-F238E27FC236}">
                <a16:creationId xmlns:a16="http://schemas.microsoft.com/office/drawing/2014/main" id="{E1DCC666-2323-4D01-9E49-97B0437D031D}"/>
              </a:ext>
            </a:extLst>
          </p:cNvPr>
          <p:cNvSpPr txBox="1"/>
          <p:nvPr/>
        </p:nvSpPr>
        <p:spPr>
          <a:xfrm>
            <a:off x="3132749"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E8ED5"/>
                </a:solidFill>
                <a:effectLst/>
                <a:uLnTx/>
                <a:uFillTx/>
                <a:latin typeface="Marianne"/>
                <a:ea typeface="+mn-ea"/>
                <a:cs typeface="+mn-cs"/>
              </a:rPr>
              <a:t>Livrables clés attendus</a:t>
            </a:r>
            <a:endParaRPr kumimoji="0" lang="fr-FR" sz="1200" b="1" i="0" u="none" strike="noStrike" kern="1200" cap="none" spc="0" normalizeH="0" baseline="0" noProof="0">
              <a:ln>
                <a:noFill/>
              </a:ln>
              <a:solidFill>
                <a:srgbClr val="8E8ED5"/>
              </a:solidFill>
              <a:effectLst/>
              <a:uLnTx/>
              <a:uFillTx/>
              <a:latin typeface="Marianne"/>
              <a:ea typeface="+mn-ea"/>
              <a:cs typeface="+mn-cs"/>
            </a:endParaRPr>
          </a:p>
        </p:txBody>
      </p:sp>
      <p:pic>
        <p:nvPicPr>
          <p:cNvPr id="26" name="Graphique 25">
            <a:extLst>
              <a:ext uri="{FF2B5EF4-FFF2-40B4-BE49-F238E27FC236}">
                <a16:creationId xmlns:a16="http://schemas.microsoft.com/office/drawing/2014/main" id="{241D1812-038E-434C-8380-16C4294949D9}"/>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2437727" y="4015570"/>
            <a:ext cx="432000" cy="432000"/>
          </a:xfrm>
          <a:prstGeom prst="rect">
            <a:avLst/>
          </a:prstGeom>
        </p:spPr>
      </p:pic>
      <p:sp>
        <p:nvSpPr>
          <p:cNvPr id="27" name="Rectangle 26">
            <a:extLst>
              <a:ext uri="{FF2B5EF4-FFF2-40B4-BE49-F238E27FC236}">
                <a16:creationId xmlns:a16="http://schemas.microsoft.com/office/drawing/2014/main" id="{D55228E4-11E8-4666-8435-2AB57C864CA7}"/>
              </a:ext>
            </a:extLst>
          </p:cNvPr>
          <p:cNvSpPr/>
          <p:nvPr/>
        </p:nvSpPr>
        <p:spPr>
          <a:xfrm>
            <a:off x="6224191" y="4724608"/>
            <a:ext cx="3640759" cy="1402617"/>
          </a:xfrm>
          <a:prstGeom prst="rect">
            <a:avLst/>
          </a:prstGeom>
          <a:noFill/>
          <a:ln w="12700">
            <a:solidFill>
              <a:srgbClr val="8E8ED5"/>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Toutes les 6 semaines</a:t>
            </a:r>
          </a:p>
        </p:txBody>
      </p:sp>
      <p:sp>
        <p:nvSpPr>
          <p:cNvPr id="28" name="Rectangle : coins arrondis 27">
            <a:extLst>
              <a:ext uri="{FF2B5EF4-FFF2-40B4-BE49-F238E27FC236}">
                <a16:creationId xmlns:a16="http://schemas.microsoft.com/office/drawing/2014/main" id="{80F56BFE-8524-47F1-A1CB-4C1797932602}"/>
              </a:ext>
            </a:extLst>
          </p:cNvPr>
          <p:cNvSpPr/>
          <p:nvPr/>
        </p:nvSpPr>
        <p:spPr>
          <a:xfrm>
            <a:off x="6548192"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2" name="Ellipse 31">
            <a:extLst>
              <a:ext uri="{FF2B5EF4-FFF2-40B4-BE49-F238E27FC236}">
                <a16:creationId xmlns:a16="http://schemas.microsoft.com/office/drawing/2014/main" id="{E29ED632-01CE-4B8B-87F3-D20C261C1A26}"/>
              </a:ext>
            </a:extLst>
          </p:cNvPr>
          <p:cNvSpPr/>
          <p:nvPr/>
        </p:nvSpPr>
        <p:spPr>
          <a:xfrm>
            <a:off x="6224192" y="3907570"/>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2C93F84C-382A-40D6-8909-275D0E1BD552}"/>
              </a:ext>
            </a:extLst>
          </p:cNvPr>
          <p:cNvSpPr txBox="1"/>
          <p:nvPr/>
        </p:nvSpPr>
        <p:spPr>
          <a:xfrm>
            <a:off x="7027214"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E8ED5"/>
                </a:solidFill>
                <a:effectLst/>
                <a:uLnTx/>
                <a:uFillTx/>
                <a:latin typeface="Marianne"/>
                <a:ea typeface="+mn-ea"/>
                <a:cs typeface="+mn-cs"/>
              </a:rPr>
              <a:t>Fréquence de rencontre</a:t>
            </a:r>
            <a:endParaRPr kumimoji="0" lang="fr-FR" sz="1200" b="1" i="0" u="none" strike="noStrike" kern="1200" cap="none" spc="0" normalizeH="0" baseline="0" noProof="0">
              <a:ln>
                <a:noFill/>
              </a:ln>
              <a:solidFill>
                <a:srgbClr val="8E8ED5"/>
              </a:solidFill>
              <a:effectLst/>
              <a:uLnTx/>
              <a:uFillTx/>
              <a:latin typeface="Marianne"/>
              <a:ea typeface="+mn-ea"/>
              <a:cs typeface="+mn-cs"/>
            </a:endParaRPr>
          </a:p>
        </p:txBody>
      </p:sp>
      <p:pic>
        <p:nvPicPr>
          <p:cNvPr id="38" name="Graphique 37">
            <a:extLst>
              <a:ext uri="{FF2B5EF4-FFF2-40B4-BE49-F238E27FC236}">
                <a16:creationId xmlns:a16="http://schemas.microsoft.com/office/drawing/2014/main" id="{84D1ABE3-5133-4E1E-A49B-81BD13E0EB3B}"/>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6332192" y="4015570"/>
            <a:ext cx="432000" cy="432000"/>
          </a:xfrm>
          <a:prstGeom prst="rect">
            <a:avLst/>
          </a:prstGeom>
        </p:spPr>
      </p:pic>
    </p:spTree>
    <p:extLst>
      <p:ext uri="{BB962C8B-B14F-4D97-AF65-F5344CB8AC3E}">
        <p14:creationId xmlns:p14="http://schemas.microsoft.com/office/powerpoint/2010/main" val="4068572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39" name="Rectangle 38">
            <a:extLst>
              <a:ext uri="{FF2B5EF4-FFF2-40B4-BE49-F238E27FC236}">
                <a16:creationId xmlns:a16="http://schemas.microsoft.com/office/drawing/2014/main" id="{25ABBD9A-D7F6-4C69-89FC-DF306F3C4120}"/>
              </a:ext>
            </a:extLst>
          </p:cNvPr>
          <p:cNvSpPr/>
          <p:nvPr/>
        </p:nvSpPr>
        <p:spPr>
          <a:xfrm>
            <a:off x="410852" y="1439725"/>
            <a:ext cx="11254098" cy="4474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rPr>
              <a: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50" name="Image 49">
            <a:extLst>
              <a:ext uri="{FF2B5EF4-FFF2-40B4-BE49-F238E27FC236}">
                <a16:creationId xmlns:a16="http://schemas.microsoft.com/office/drawing/2014/main" id="{6CB3316E-C70B-422F-A976-7A40049C79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7050" y="1474471"/>
            <a:ext cx="292441" cy="292441"/>
          </a:xfrm>
          <a:prstGeom prst="rect">
            <a:avLst/>
          </a:prstGeom>
        </p:spPr>
      </p:pic>
      <p:cxnSp>
        <p:nvCxnSpPr>
          <p:cNvPr id="25" name="Connecteur droit 24">
            <a:extLst>
              <a:ext uri="{FF2B5EF4-FFF2-40B4-BE49-F238E27FC236}">
                <a16:creationId xmlns:a16="http://schemas.microsoft.com/office/drawing/2014/main" id="{A66EAF34-0F5C-44C2-B60F-43617165394C}"/>
              </a:ext>
            </a:extLst>
          </p:cNvPr>
          <p:cNvCxnSpPr>
            <a:cxnSpLocks/>
          </p:cNvCxnSpPr>
          <p:nvPr/>
        </p:nvCxnSpPr>
        <p:spPr>
          <a:xfrm>
            <a:off x="1505527" y="1578223"/>
            <a:ext cx="10001432"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34" name="Rectangle 33">
            <a:extLst>
              <a:ext uri="{FF2B5EF4-FFF2-40B4-BE49-F238E27FC236}">
                <a16:creationId xmlns:a16="http://schemas.microsoft.com/office/drawing/2014/main" id="{596F4537-2820-4595-8D2D-3F57B599E874}"/>
              </a:ext>
            </a:extLst>
          </p:cNvPr>
          <p:cNvSpPr/>
          <p:nvPr/>
        </p:nvSpPr>
        <p:spPr>
          <a:xfrm>
            <a:off x="1881963" y="-12923"/>
            <a:ext cx="10310036" cy="1127408"/>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MAQUETTES</a:t>
            </a:r>
          </a:p>
        </p:txBody>
      </p:sp>
      <p:pic>
        <p:nvPicPr>
          <p:cNvPr id="43" name="Image 42">
            <a:extLst>
              <a:ext uri="{FF2B5EF4-FFF2-40B4-BE49-F238E27FC236}">
                <a16:creationId xmlns:a16="http://schemas.microsoft.com/office/drawing/2014/main" id="{C11EA9CF-66FF-438A-AEB5-877725D9B0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64951" y="157235"/>
            <a:ext cx="733373" cy="733373"/>
          </a:xfrm>
          <a:prstGeom prst="rect">
            <a:avLst/>
          </a:prstGeom>
        </p:spPr>
      </p:pic>
      <p:graphicFrame>
        <p:nvGraphicFramePr>
          <p:cNvPr id="27" name="Tableau 15">
            <a:extLst>
              <a:ext uri="{FF2B5EF4-FFF2-40B4-BE49-F238E27FC236}">
                <a16:creationId xmlns:a16="http://schemas.microsoft.com/office/drawing/2014/main" id="{A1EC75ED-DAD2-4656-ABA4-16EA9934FBF7}"/>
              </a:ext>
            </a:extLst>
          </p:cNvPr>
          <p:cNvGraphicFramePr>
            <a:graphicFrameLocks noGrp="1"/>
          </p:cNvGraphicFramePr>
          <p:nvPr/>
        </p:nvGraphicFramePr>
        <p:xfrm>
          <a:off x="527050" y="2009235"/>
          <a:ext cx="10971275" cy="3764280"/>
        </p:xfrm>
        <a:graphic>
          <a:graphicData uri="http://schemas.openxmlformats.org/drawingml/2006/table">
            <a:tbl>
              <a:tblPr firstRow="1" bandRow="1">
                <a:tableStyleId>{5C22544A-7EE6-4342-B048-85BDC9FD1C3A}</a:tableStyleId>
              </a:tblPr>
              <a:tblGrid>
                <a:gridCol w="756805">
                  <a:extLst>
                    <a:ext uri="{9D8B030D-6E8A-4147-A177-3AD203B41FA5}">
                      <a16:colId xmlns:a16="http://schemas.microsoft.com/office/drawing/2014/main" val="1621935061"/>
                    </a:ext>
                  </a:extLst>
                </a:gridCol>
                <a:gridCol w="2576945">
                  <a:extLst>
                    <a:ext uri="{9D8B030D-6E8A-4147-A177-3AD203B41FA5}">
                      <a16:colId xmlns:a16="http://schemas.microsoft.com/office/drawing/2014/main" val="2554382332"/>
                    </a:ext>
                  </a:extLst>
                </a:gridCol>
                <a:gridCol w="6538191">
                  <a:extLst>
                    <a:ext uri="{9D8B030D-6E8A-4147-A177-3AD203B41FA5}">
                      <a16:colId xmlns:a16="http://schemas.microsoft.com/office/drawing/2014/main" val="2537343119"/>
                    </a:ext>
                  </a:extLst>
                </a:gridCol>
                <a:gridCol w="1099334">
                  <a:extLst>
                    <a:ext uri="{9D8B030D-6E8A-4147-A177-3AD203B41FA5}">
                      <a16:colId xmlns:a16="http://schemas.microsoft.com/office/drawing/2014/main" val="361884643"/>
                    </a:ext>
                  </a:extLst>
                </a:gridCol>
              </a:tblGrid>
              <a:tr h="178621">
                <a:tc>
                  <a:txBody>
                    <a:bodyPr/>
                    <a:lstStyle/>
                    <a:p>
                      <a:pPr algn="ctr"/>
                      <a:r>
                        <a:rPr lang="fr-FR" sz="1100">
                          <a:solidFill>
                            <a:schemeClr val="bg1"/>
                          </a:solidFill>
                        </a:rPr>
                        <a:t>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8E8ED5"/>
                    </a:solidFill>
                  </a:tcPr>
                </a:tc>
                <a:tc>
                  <a:txBody>
                    <a:bodyPr/>
                    <a:lstStyle/>
                    <a:p>
                      <a:pPr algn="ctr"/>
                      <a:r>
                        <a:rPr lang="fr-FR" sz="1100">
                          <a:solidFill>
                            <a:schemeClr val="bg1"/>
                          </a:solidFill>
                        </a:rPr>
                        <a:t>Action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8E8ED5"/>
                    </a:solidFill>
                  </a:tcPr>
                </a:tc>
                <a:tc>
                  <a:txBody>
                    <a:bodyPr/>
                    <a:lstStyle/>
                    <a:p>
                      <a:pPr algn="ctr"/>
                      <a:r>
                        <a:rPr lang="fr-FR" sz="1100">
                          <a:solidFill>
                            <a:schemeClr val="bg1"/>
                          </a:solidFill>
                        </a:rPr>
                        <a:t>Détail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8E8ED5"/>
                    </a:solidFill>
                  </a:tcPr>
                </a:tc>
                <a:tc>
                  <a:txBody>
                    <a:bodyPr/>
                    <a:lstStyle/>
                    <a:p>
                      <a:pPr algn="ctr"/>
                      <a:r>
                        <a:rPr lang="fr-FR" sz="1100">
                          <a:solidFill>
                            <a:schemeClr val="bg1"/>
                          </a:solidFill>
                        </a:rPr>
                        <a:t>Echéance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8E8ED5"/>
                    </a:solidFill>
                  </a:tcPr>
                </a:tc>
                <a:extLst>
                  <a:ext uri="{0D108BD9-81ED-4DB2-BD59-A6C34878D82A}">
                    <a16:rowId xmlns:a16="http://schemas.microsoft.com/office/drawing/2014/main" val="3523361386"/>
                  </a:ext>
                </a:extLst>
              </a:tr>
              <a:tr h="36582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01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Sensibiliser les agents et les enseignants à l’ensemble du processus d’élaboration et d’injection des maquettes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a:solidFill>
                            <a:schemeClr val="tx1"/>
                          </a:solidFill>
                        </a:rPr>
                        <a:t>Partager et expliquer le calendrier du processus produit par la DIF à l’ensemble des acteurs du processus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a:solidFill>
                            <a:schemeClr val="tx1"/>
                          </a:solidFill>
                        </a:rPr>
                        <a:t>Informer l’ensemble des enseignants en début d’année universitaire sur les échéances liées à la production et la modification des maquettes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a:solidFill>
                            <a:schemeClr val="tx1"/>
                          </a:solidFill>
                        </a:rPr>
                        <a:t>Sept-24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40549022"/>
                  </a:ext>
                </a:extLst>
              </a:tr>
              <a:tr h="4083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02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kern="1200">
                          <a:solidFill>
                            <a:schemeClr val="tx1"/>
                          </a:solidFill>
                          <a:latin typeface="+mn-lt"/>
                          <a:ea typeface="+mn-ea"/>
                          <a:cs typeface="+mn-cs"/>
                        </a:rPr>
                        <a:t>Documenter la saisie et la modification des maquettes pour les gestionnaires et les enseignants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900" b="0">
                          <a:solidFill>
                            <a:schemeClr val="tx1"/>
                          </a:solidFill>
                        </a:rPr>
                        <a:t>Rédiger et définir un guide des bonnes pratiques des modifications des maquettes pour les enseignants et équipes administratives des composantes, pour limiter les modifications à apporter, et favoriser plus de collaborations entre équipes pédagogiques et services centraux et communs</a:t>
                      </a:r>
                      <a:endParaRPr lang="fr-F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1219170" rtl="0" eaLnBrk="1" latinLnBrk="0" hangingPunct="1"/>
                      <a:r>
                        <a:rPr lang="fr-FR" sz="900" kern="1200">
                          <a:solidFill>
                            <a:schemeClr val="tx1"/>
                          </a:solidFill>
                          <a:latin typeface="+mn-lt"/>
                          <a:ea typeface="+mn-ea"/>
                          <a:cs typeface="+mn-cs"/>
                        </a:rPr>
                        <a:t>Sept-24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3820304"/>
                  </a:ext>
                </a:extLst>
              </a:tr>
              <a:tr h="278306">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kern="1200">
                          <a:solidFill>
                            <a:schemeClr val="tx1"/>
                          </a:solidFill>
                          <a:latin typeface="+mn-lt"/>
                          <a:ea typeface="+mn-ea"/>
                          <a:cs typeface="+mn-cs"/>
                        </a:rPr>
                        <a:t>03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kern="1200">
                          <a:solidFill>
                            <a:schemeClr val="tx1"/>
                          </a:solidFill>
                          <a:latin typeface="+mn-lt"/>
                          <a:ea typeface="+mn-ea"/>
                          <a:cs typeface="+mn-cs"/>
                        </a:rPr>
                        <a:t>Fluidifier et accélérer les injections des données dans APOGEE en TEST et en PROD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900" b="0">
                          <a:solidFill>
                            <a:schemeClr val="tx1"/>
                          </a:solidFill>
                        </a:rPr>
                        <a:t>Evaluer la faisabilité d’une injection unique en base TEST de l’ensemble des modifications saisies dans APOGEE et les éventuels risques ou contraintes (après recettage en composantes, les modifications seraient injectées en PROD au fil de l’eau des validations des composantes)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900" kern="1200">
                          <a:solidFill>
                            <a:schemeClr val="tx1"/>
                          </a:solidFill>
                          <a:latin typeface="+mn-lt"/>
                          <a:ea typeface="+mn-ea"/>
                          <a:cs typeface="+mn-cs"/>
                        </a:rPr>
                        <a:t>Sept-24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0932000"/>
                  </a:ext>
                </a:extLst>
              </a:tr>
              <a:tr h="399271">
                <a:tc v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000" b="1" kern="1200">
                          <a:solidFill>
                            <a:schemeClr val="tx1"/>
                          </a:solidFill>
                          <a:latin typeface="+mn-lt"/>
                          <a:ea typeface="+mn-ea"/>
                          <a:cs typeface="+mn-cs"/>
                        </a:rPr>
                        <a:t>03</a:t>
                      </a:r>
                    </a:p>
                  </a:txBody>
                  <a:tcPr anchor="ctr"/>
                </a:tc>
                <a:tc v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800" b="1">
                        <a:solidFill>
                          <a:schemeClr val="accent2"/>
                        </a:solidFill>
                      </a:endParaRPr>
                    </a:p>
                  </a:txBody>
                  <a:tcPr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chemeClr val="bg1">
                        <a:lumMod val="95000"/>
                      </a:schemeClr>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kern="1200">
                          <a:solidFill>
                            <a:schemeClr val="tx1"/>
                          </a:solidFill>
                          <a:latin typeface="+mn-lt"/>
                          <a:ea typeface="+mn-ea"/>
                          <a:cs typeface="+mn-cs"/>
                        </a:rPr>
                        <a:t>Définir une politique de saisie des modifications (intervenant après l’injection en PROD) dans REF-Formation, dans une optique de maintien de l’intégrité des données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kern="1200">
                          <a:solidFill>
                            <a:schemeClr val="tx1"/>
                          </a:solidFill>
                          <a:latin typeface="+mn-lt"/>
                          <a:ea typeface="+mn-ea"/>
                          <a:cs typeface="+mn-cs"/>
                        </a:rPr>
                        <a:t>Le cas échéant, définir les cas où les modifications doivent être saisies dans REF-Formations, afin de les limiter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900" kern="1200">
                        <a:solidFill>
                          <a:schemeClr val="tx1"/>
                        </a:solidFill>
                        <a:latin typeface="+mn-lt"/>
                        <a:ea typeface="+mn-ea"/>
                        <a:cs typeface="+mn-cs"/>
                      </a:endParaRPr>
                    </a:p>
                  </a:txBody>
                  <a:tcPr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75214043"/>
                  </a:ext>
                </a:extLst>
              </a:tr>
              <a:tr h="35252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04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Mettre en place un outil de suivi et pilotage des modifications des maquettes dans REF-FORMATION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900" b="0">
                          <a:solidFill>
                            <a:schemeClr val="tx1"/>
                          </a:solidFill>
                        </a:rPr>
                        <a:t>Poursuivre les expérimentations en cours avec l’outil Tableau pour la mise à disposition des extractions aux Composantes, qui leur permettent de visualiser les modifications apportées dans REF-Formation sur les maquettes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900" i="1" kern="1200">
                          <a:solidFill>
                            <a:schemeClr val="tx1"/>
                          </a:solidFill>
                          <a:latin typeface="+mn-lt"/>
                          <a:ea typeface="+mn-ea"/>
                          <a:cs typeface="+mn-cs"/>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455817"/>
                  </a:ext>
                </a:extLst>
              </a:tr>
              <a:tr h="35252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05</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00" b="1">
                          <a:solidFill>
                            <a:schemeClr val="tx1"/>
                          </a:solidFill>
                        </a:rPr>
                        <a:t>Centraliser les informations des formations pour toutes les composantes, pour faciliter la production du guide des études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a:solidFill>
                            <a:schemeClr val="tx1"/>
                          </a:solidFill>
                        </a:rPr>
                        <a:t>Elaborer une note de cadrage pour la centralisation des informations sur les formations pour toutes les composantes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a:solidFill>
                            <a:schemeClr val="tx1"/>
                          </a:solidFill>
                        </a:rPr>
                        <a:t>Cadrer les informations que chaque composante doit saisir dans </a:t>
                      </a:r>
                      <a:r>
                        <a:rPr lang="fr-FR" sz="900" b="0" err="1">
                          <a:solidFill>
                            <a:schemeClr val="tx1"/>
                          </a:solidFill>
                        </a:rPr>
                        <a:t>REF-Formation</a:t>
                      </a:r>
                      <a:endParaRPr lang="fr-FR" sz="900" b="0">
                        <a:solidFill>
                          <a:schemeClr val="tx1"/>
                        </a:solidFill>
                      </a:endParaRP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a:solidFill>
                            <a:schemeClr val="tx1"/>
                          </a:solidFill>
                        </a:rPr>
                        <a:t>Utiliser un outil unique pour alimenter le Guide des Etudes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900" i="1" kern="1200">
                          <a:solidFill>
                            <a:schemeClr val="tx1"/>
                          </a:solidFill>
                          <a:latin typeface="+mn-lt"/>
                          <a:ea typeface="+mn-ea"/>
                          <a:cs typeface="+mn-cs"/>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6876222"/>
                  </a:ext>
                </a:extLst>
              </a:tr>
            </a:tbl>
          </a:graphicData>
        </a:graphic>
      </p:graphicFrame>
    </p:spTree>
    <p:extLst>
      <p:ext uri="{BB962C8B-B14F-4D97-AF65-F5344CB8AC3E}">
        <p14:creationId xmlns:p14="http://schemas.microsoft.com/office/powerpoint/2010/main" val="3903148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34" name="Rectangle 33">
            <a:extLst>
              <a:ext uri="{FF2B5EF4-FFF2-40B4-BE49-F238E27FC236}">
                <a16:creationId xmlns:a16="http://schemas.microsoft.com/office/drawing/2014/main" id="{596F4537-2820-4595-8D2D-3F57B599E874}"/>
              </a:ext>
            </a:extLst>
          </p:cNvPr>
          <p:cNvSpPr/>
          <p:nvPr/>
        </p:nvSpPr>
        <p:spPr>
          <a:xfrm>
            <a:off x="1882775" y="-12923"/>
            <a:ext cx="10309224" cy="1127408"/>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MAQUETTES</a:t>
            </a:r>
          </a:p>
        </p:txBody>
      </p:sp>
      <p:pic>
        <p:nvPicPr>
          <p:cNvPr id="43" name="Image 42">
            <a:extLst>
              <a:ext uri="{FF2B5EF4-FFF2-40B4-BE49-F238E27FC236}">
                <a16:creationId xmlns:a16="http://schemas.microsoft.com/office/drawing/2014/main" id="{C11EA9CF-66FF-438A-AEB5-877725D9B0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64951" y="157235"/>
            <a:ext cx="733373" cy="733373"/>
          </a:xfrm>
          <a:prstGeom prst="rect">
            <a:avLst/>
          </a:prstGeom>
        </p:spPr>
      </p:pic>
      <p:sp>
        <p:nvSpPr>
          <p:cNvPr id="21" name="Rectangle 20">
            <a:extLst>
              <a:ext uri="{FF2B5EF4-FFF2-40B4-BE49-F238E27FC236}">
                <a16:creationId xmlns:a16="http://schemas.microsoft.com/office/drawing/2014/main" id="{210DFC74-6847-49F8-96E8-9C28172FCFBA}"/>
              </a:ext>
            </a:extLst>
          </p:cNvPr>
          <p:cNvSpPr/>
          <p:nvPr/>
        </p:nvSpPr>
        <p:spPr>
          <a:xfrm>
            <a:off x="373357" y="1413167"/>
            <a:ext cx="11323204" cy="4964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360363"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75000"/>
                    <a:lumOff val="25000"/>
                  </a:srgbClr>
                </a:solidFill>
                <a:effectLst/>
                <a:uLnTx/>
                <a:uFillTx/>
                <a:latin typeface="Marianne"/>
                <a:ea typeface="+mn-ea"/>
                <a:cs typeface="+mn-cs"/>
              </a:rPr>
              <a:t>Eléments de précision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22" name="Image 21">
            <a:extLst>
              <a:ext uri="{FF2B5EF4-FFF2-40B4-BE49-F238E27FC236}">
                <a16:creationId xmlns:a16="http://schemas.microsoft.com/office/drawing/2014/main" id="{BD5E0A03-0202-4545-AFFF-7A291D3749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1450" y="1461855"/>
            <a:ext cx="331200" cy="331200"/>
          </a:xfrm>
          <a:prstGeom prst="rect">
            <a:avLst/>
          </a:prstGeom>
        </p:spPr>
      </p:pic>
      <p:sp>
        <p:nvSpPr>
          <p:cNvPr id="24" name="Rectangle 23">
            <a:extLst>
              <a:ext uri="{FF2B5EF4-FFF2-40B4-BE49-F238E27FC236}">
                <a16:creationId xmlns:a16="http://schemas.microsoft.com/office/drawing/2014/main" id="{A46DEC87-23FD-4265-97BC-C1C570F31D5B}"/>
              </a:ext>
            </a:extLst>
          </p:cNvPr>
          <p:cNvSpPr/>
          <p:nvPr/>
        </p:nvSpPr>
        <p:spPr>
          <a:xfrm>
            <a:off x="341745" y="3616826"/>
            <a:ext cx="11165214" cy="1040652"/>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Facteurs clés de succès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Communiquer et animer l’avancée des travaux auprès des parties prenantes de manière régulière afin de maintenir un engagement actif de tous les services concernés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Ne pas hésiter à impliquer des représentants de nombreux services pour prendre en compte les besoins opérationnels de tous les services. </a:t>
            </a:r>
          </a:p>
        </p:txBody>
      </p:sp>
      <p:pic>
        <p:nvPicPr>
          <p:cNvPr id="25" name="Image 24">
            <a:extLst>
              <a:ext uri="{FF2B5EF4-FFF2-40B4-BE49-F238E27FC236}">
                <a16:creationId xmlns:a16="http://schemas.microsoft.com/office/drawing/2014/main" id="{C76C122D-BDBB-4FC7-928B-CCDB1E42579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1050" y="3656425"/>
            <a:ext cx="252000" cy="252000"/>
          </a:xfrm>
          <a:prstGeom prst="rect">
            <a:avLst/>
          </a:prstGeom>
          <a:ln w="9525">
            <a:noFill/>
            <a:prstDash val="dash"/>
          </a:ln>
        </p:spPr>
      </p:pic>
      <p:sp>
        <p:nvSpPr>
          <p:cNvPr id="36" name="Rectangle 35">
            <a:extLst>
              <a:ext uri="{FF2B5EF4-FFF2-40B4-BE49-F238E27FC236}">
                <a16:creationId xmlns:a16="http://schemas.microsoft.com/office/drawing/2014/main" id="{002616D0-7983-455B-9676-415FE5487810}"/>
              </a:ext>
            </a:extLst>
          </p:cNvPr>
          <p:cNvSpPr/>
          <p:nvPr/>
        </p:nvSpPr>
        <p:spPr>
          <a:xfrm>
            <a:off x="341745" y="4868610"/>
            <a:ext cx="5472000" cy="1328134"/>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Autres projets en adhérence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La FTLV poursuit actuellement un projet de réorganisation, en particulier autour de la production des maquettes.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La nouvelle organisation de la FTLV a sans doute fait évoluer les rôles de chacun des agents dans le processus de production des maquettes (charge en plus à prendre en compte)</a:t>
            </a:r>
          </a:p>
        </p:txBody>
      </p:sp>
      <p:pic>
        <p:nvPicPr>
          <p:cNvPr id="38" name="Image 37">
            <a:extLst>
              <a:ext uri="{FF2B5EF4-FFF2-40B4-BE49-F238E27FC236}">
                <a16:creationId xmlns:a16="http://schemas.microsoft.com/office/drawing/2014/main" id="{D0B8EEB0-D5DE-4D2A-8EC4-95EA0E1D2613}"/>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401050" y="4903733"/>
            <a:ext cx="252000" cy="252000"/>
          </a:xfrm>
          <a:prstGeom prst="rect">
            <a:avLst/>
          </a:prstGeom>
          <a:ln w="9525">
            <a:noFill/>
            <a:prstDash val="dash"/>
          </a:ln>
        </p:spPr>
      </p:pic>
      <p:sp>
        <p:nvSpPr>
          <p:cNvPr id="40" name="Rectangle 39">
            <a:extLst>
              <a:ext uri="{FF2B5EF4-FFF2-40B4-BE49-F238E27FC236}">
                <a16:creationId xmlns:a16="http://schemas.microsoft.com/office/drawing/2014/main" id="{CAA29C03-C646-4499-BD8C-B84C55C81DA9}"/>
              </a:ext>
            </a:extLst>
          </p:cNvPr>
          <p:cNvSpPr/>
          <p:nvPr/>
        </p:nvSpPr>
        <p:spPr>
          <a:xfrm>
            <a:off x="5930537" y="4866632"/>
            <a:ext cx="5576422" cy="1328134"/>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Ressources documentaires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Guide explicatif de l’élaboration des maquettes de formation conçu par la DITP</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Modélisation du processus de production des maquettes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Support et Compte-Rendu de l’atelier de cadrage des actions</a:t>
            </a:r>
          </a:p>
        </p:txBody>
      </p:sp>
      <p:pic>
        <p:nvPicPr>
          <p:cNvPr id="42" name="Image 41">
            <a:extLst>
              <a:ext uri="{FF2B5EF4-FFF2-40B4-BE49-F238E27FC236}">
                <a16:creationId xmlns:a16="http://schemas.microsoft.com/office/drawing/2014/main" id="{74A79427-B0D5-4381-B6ED-066D7F68A94E}"/>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5970000" y="4903733"/>
            <a:ext cx="252000" cy="252000"/>
          </a:xfrm>
          <a:prstGeom prst="rect">
            <a:avLst/>
          </a:prstGeom>
          <a:ln w="9525">
            <a:noFill/>
            <a:prstDash val="dash"/>
          </a:ln>
        </p:spPr>
      </p:pic>
      <p:cxnSp>
        <p:nvCxnSpPr>
          <p:cNvPr id="44" name="Connecteur droit 43">
            <a:extLst>
              <a:ext uri="{FF2B5EF4-FFF2-40B4-BE49-F238E27FC236}">
                <a16:creationId xmlns:a16="http://schemas.microsoft.com/office/drawing/2014/main" id="{CE9B28FA-0C21-40A7-B237-98EDA04C93DF}"/>
              </a:ext>
            </a:extLst>
          </p:cNvPr>
          <p:cNvCxnSpPr>
            <a:cxnSpLocks/>
          </p:cNvCxnSpPr>
          <p:nvPr/>
        </p:nvCxnSpPr>
        <p:spPr>
          <a:xfrm>
            <a:off x="2789382" y="1627455"/>
            <a:ext cx="8717577"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aphicFrame>
        <p:nvGraphicFramePr>
          <p:cNvPr id="4" name="Tableau 4">
            <a:extLst>
              <a:ext uri="{FF2B5EF4-FFF2-40B4-BE49-F238E27FC236}">
                <a16:creationId xmlns:a16="http://schemas.microsoft.com/office/drawing/2014/main" id="{07A4EBC7-B056-4FF0-BC11-86A76C6A8BE5}"/>
              </a:ext>
            </a:extLst>
          </p:cNvPr>
          <p:cNvGraphicFramePr>
            <a:graphicFrameLocks noGrp="1"/>
          </p:cNvGraphicFramePr>
          <p:nvPr>
            <p:extLst>
              <p:ext uri="{D42A27DB-BD31-4B8C-83A1-F6EECF244321}">
                <p14:modId xmlns:p14="http://schemas.microsoft.com/office/powerpoint/2010/main" val="2435380642"/>
              </p:ext>
            </p:extLst>
          </p:nvPr>
        </p:nvGraphicFramePr>
        <p:xfrm>
          <a:off x="341745" y="1888436"/>
          <a:ext cx="11165213" cy="1564324"/>
        </p:xfrm>
        <a:graphic>
          <a:graphicData uri="http://schemas.openxmlformats.org/drawingml/2006/table">
            <a:tbl>
              <a:tblPr firstRow="1" bandRow="1">
                <a:tableStyleId>{5C22544A-7EE6-4342-B048-85BDC9FD1C3A}</a:tableStyleId>
              </a:tblPr>
              <a:tblGrid>
                <a:gridCol w="3307146">
                  <a:extLst>
                    <a:ext uri="{9D8B030D-6E8A-4147-A177-3AD203B41FA5}">
                      <a16:colId xmlns:a16="http://schemas.microsoft.com/office/drawing/2014/main" val="1538524178"/>
                    </a:ext>
                  </a:extLst>
                </a:gridCol>
                <a:gridCol w="7858067">
                  <a:extLst>
                    <a:ext uri="{9D8B030D-6E8A-4147-A177-3AD203B41FA5}">
                      <a16:colId xmlns:a16="http://schemas.microsoft.com/office/drawing/2014/main" val="3287571174"/>
                    </a:ext>
                  </a:extLst>
                </a:gridCol>
              </a:tblGrid>
              <a:tr h="363642">
                <a:tc>
                  <a:txBody>
                    <a:bodyPr/>
                    <a:lstStyle/>
                    <a:p>
                      <a:r>
                        <a:rPr lang="fr-FR" sz="1200"/>
                        <a:t>Risque identifié</a:t>
                      </a:r>
                    </a:p>
                  </a:txBody>
                  <a:tcPr>
                    <a:solidFill>
                      <a:schemeClr val="tx1">
                        <a:lumMod val="65000"/>
                        <a:lumOff val="35000"/>
                      </a:schemeClr>
                    </a:solidFill>
                  </a:tcPr>
                </a:tc>
                <a:tc>
                  <a:txBody>
                    <a:bodyPr/>
                    <a:lstStyle/>
                    <a:p>
                      <a:r>
                        <a:rPr lang="fr-FR" sz="1200"/>
                        <a:t>Mitigation envisagée</a:t>
                      </a:r>
                    </a:p>
                  </a:txBody>
                  <a:tcPr>
                    <a:solidFill>
                      <a:schemeClr val="tx1">
                        <a:lumMod val="65000"/>
                        <a:lumOff val="35000"/>
                      </a:schemeClr>
                    </a:solidFill>
                  </a:tcPr>
                </a:tc>
                <a:extLst>
                  <a:ext uri="{0D108BD9-81ED-4DB2-BD59-A6C34878D82A}">
                    <a16:rowId xmlns:a16="http://schemas.microsoft.com/office/drawing/2014/main" val="4046516569"/>
                  </a:ext>
                </a:extLst>
              </a:tr>
              <a:tr h="604333">
                <a:tc>
                  <a:txBody>
                    <a:bodyPr/>
                    <a:lstStyle/>
                    <a:p>
                      <a:r>
                        <a:rPr lang="fr-FR" sz="1000"/>
                        <a:t>Processus long impliquant de multiples acteurs, dont un nouveau cycle s’ouvre dès septembre 2024</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Anticiper les échéances du processus et les disponibilités de ses acteurs pour le déploiement des actions</a:t>
                      </a:r>
                    </a:p>
                    <a:p>
                      <a:pPr marL="171450" indent="-171450">
                        <a:buFont typeface="Arial" panose="020B0604020202020204" pitchFamily="34" charset="0"/>
                        <a:buChar char="•"/>
                      </a:pPr>
                      <a:r>
                        <a:rPr lang="fr-FR" sz="1000"/>
                        <a:t>Prévoir une cyclicité importante dans les travaux du club</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1055872275"/>
                  </a:ext>
                </a:extLst>
              </a:tr>
              <a:tr h="596349">
                <a:tc>
                  <a:txBody>
                    <a:bodyPr/>
                    <a:lstStyle/>
                    <a:p>
                      <a:r>
                        <a:rPr lang="fr-FR" sz="1000"/>
                        <a:t>Nouvelle accréditation à venir </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Anticiper d’ouvrir une réflexion de fond sur les maquettes (cadrage, format, rôles, responsabilités) dès 2024, avant la production de ces nouvelles maquettes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810891978"/>
                  </a:ext>
                </a:extLst>
              </a:tr>
            </a:tbl>
          </a:graphicData>
        </a:graphic>
      </p:graphicFrame>
    </p:spTree>
    <p:extLst>
      <p:ext uri="{BB962C8B-B14F-4D97-AF65-F5344CB8AC3E}">
        <p14:creationId xmlns:p14="http://schemas.microsoft.com/office/powerpoint/2010/main" val="3168000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 coins arrondis 28">
            <a:extLst>
              <a:ext uri="{FF2B5EF4-FFF2-40B4-BE49-F238E27FC236}">
                <a16:creationId xmlns:a16="http://schemas.microsoft.com/office/drawing/2014/main" id="{9DE51633-A76A-4042-A9EE-0D6A3E489470}"/>
              </a:ext>
            </a:extLst>
          </p:cNvPr>
          <p:cNvSpPr/>
          <p:nvPr/>
        </p:nvSpPr>
        <p:spPr>
          <a:xfrm>
            <a:off x="4622872" y="144053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1" name="Ellipse 30">
            <a:extLst>
              <a:ext uri="{FF2B5EF4-FFF2-40B4-BE49-F238E27FC236}">
                <a16:creationId xmlns:a16="http://schemas.microsoft.com/office/drawing/2014/main" id="{DABDA6C8-3827-442C-AF4A-6F9EEF42F5AD}"/>
              </a:ext>
            </a:extLst>
          </p:cNvPr>
          <p:cNvSpPr/>
          <p:nvPr/>
        </p:nvSpPr>
        <p:spPr>
          <a:xfrm>
            <a:off x="4298872" y="1325380"/>
            <a:ext cx="648000" cy="6480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7" name="Rectangle : coins arrondis 36">
            <a:extLst>
              <a:ext uri="{FF2B5EF4-FFF2-40B4-BE49-F238E27FC236}">
                <a16:creationId xmlns:a16="http://schemas.microsoft.com/office/drawing/2014/main" id="{9FB41F09-2031-4A77-A840-FAA1D42B9B25}"/>
              </a:ext>
            </a:extLst>
          </p:cNvPr>
          <p:cNvSpPr/>
          <p:nvPr/>
        </p:nvSpPr>
        <p:spPr>
          <a:xfrm>
            <a:off x="8519129" y="144053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Ellipse 40">
            <a:extLst>
              <a:ext uri="{FF2B5EF4-FFF2-40B4-BE49-F238E27FC236}">
                <a16:creationId xmlns:a16="http://schemas.microsoft.com/office/drawing/2014/main" id="{E1D84C11-6CC2-4865-A40F-ADFF85EA3A84}"/>
              </a:ext>
            </a:extLst>
          </p:cNvPr>
          <p:cNvSpPr/>
          <p:nvPr/>
        </p:nvSpPr>
        <p:spPr>
          <a:xfrm>
            <a:off x="8195129" y="1325380"/>
            <a:ext cx="648000" cy="6480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pic>
        <p:nvPicPr>
          <p:cNvPr id="11" name="Graphique 10" descr="Utilisateur avec un remplissage uni">
            <a:extLst>
              <a:ext uri="{FF2B5EF4-FFF2-40B4-BE49-F238E27FC236}">
                <a16:creationId xmlns:a16="http://schemas.microsoft.com/office/drawing/2014/main" id="{5AA52BC1-1B90-463A-8300-F91CC14AC1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06872" y="1433380"/>
            <a:ext cx="432000" cy="432000"/>
          </a:xfrm>
          <a:prstGeom prst="rect">
            <a:avLst/>
          </a:prstGeom>
        </p:spPr>
      </p:pic>
      <p:sp>
        <p:nvSpPr>
          <p:cNvPr id="12" name="ZoneTexte 11">
            <a:extLst>
              <a:ext uri="{FF2B5EF4-FFF2-40B4-BE49-F238E27FC236}">
                <a16:creationId xmlns:a16="http://schemas.microsoft.com/office/drawing/2014/main" id="{201B3EEC-F2DA-4BB2-AF0C-260C87A24AAD}"/>
              </a:ext>
            </a:extLst>
          </p:cNvPr>
          <p:cNvSpPr txBox="1"/>
          <p:nvPr/>
        </p:nvSpPr>
        <p:spPr>
          <a:xfrm>
            <a:off x="5008369" y="1499182"/>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lumMod val="40000"/>
                    <a:lumOff val="60000"/>
                  </a:srgbClr>
                </a:solidFill>
                <a:effectLst/>
                <a:uLnTx/>
                <a:uFillTx/>
                <a:latin typeface="Marianne"/>
                <a:ea typeface="+mn-ea"/>
                <a:cs typeface="+mn-cs"/>
              </a:rPr>
              <a:t>Référent.e du club</a:t>
            </a:r>
          </a:p>
        </p:txBody>
      </p:sp>
      <p:sp>
        <p:nvSpPr>
          <p:cNvPr id="13" name="ZoneTexte 12">
            <a:extLst>
              <a:ext uri="{FF2B5EF4-FFF2-40B4-BE49-F238E27FC236}">
                <a16:creationId xmlns:a16="http://schemas.microsoft.com/office/drawing/2014/main" id="{64F02015-169F-43C7-83D4-7A76DC7CEFF0}"/>
              </a:ext>
            </a:extLst>
          </p:cNvPr>
          <p:cNvSpPr txBox="1"/>
          <p:nvPr/>
        </p:nvSpPr>
        <p:spPr>
          <a:xfrm>
            <a:off x="4297079" y="2068559"/>
            <a:ext cx="3640759" cy="1631837"/>
          </a:xfrm>
          <a:prstGeom prst="rect">
            <a:avLst/>
          </a:prstGeom>
          <a:noFill/>
          <a:ln w="12700">
            <a:solidFill>
              <a:schemeClr val="tx2">
                <a:lumMod val="40000"/>
                <a:lumOff val="60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Prénom NOM (Direction)</a:t>
            </a:r>
            <a:endParaRPr kumimoji="0" lang="fr-FR" sz="1200" b="0" i="0" u="none" strike="noStrike" kern="1200" cap="none" spc="0" normalizeH="0" baseline="0" noProof="0" dirty="0">
              <a:ln>
                <a:noFill/>
              </a:ln>
              <a:solidFill>
                <a:srgbClr val="000000"/>
              </a:solidFill>
              <a:effectLst/>
              <a:highlight>
                <a:srgbClr val="FFFF00"/>
              </a:highlight>
              <a:uLnTx/>
              <a:uFillTx/>
              <a:latin typeface="Marianne"/>
              <a:ea typeface="+mn-ea"/>
              <a:cs typeface="+mn-cs"/>
            </a:endParaRPr>
          </a:p>
        </p:txBody>
      </p:sp>
      <p:sp>
        <p:nvSpPr>
          <p:cNvPr id="17" name="ZoneTexte 16">
            <a:extLst>
              <a:ext uri="{FF2B5EF4-FFF2-40B4-BE49-F238E27FC236}">
                <a16:creationId xmlns:a16="http://schemas.microsoft.com/office/drawing/2014/main" id="{F46D41BD-C61A-4E0A-972B-A5D0B15D24F1}"/>
              </a:ext>
            </a:extLst>
          </p:cNvPr>
          <p:cNvSpPr txBox="1"/>
          <p:nvPr/>
        </p:nvSpPr>
        <p:spPr>
          <a:xfrm>
            <a:off x="8899968" y="1499182"/>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lumMod val="40000"/>
                    <a:lumOff val="60000"/>
                  </a:srgbClr>
                </a:solidFill>
                <a:effectLst/>
                <a:uLnTx/>
                <a:uFillTx/>
                <a:latin typeface="Marianne"/>
                <a:ea typeface="+mn-ea"/>
                <a:cs typeface="+mn-cs"/>
              </a:rPr>
              <a:t>Membres du club </a:t>
            </a:r>
          </a:p>
        </p:txBody>
      </p:sp>
      <p:sp>
        <p:nvSpPr>
          <p:cNvPr id="18" name="ZoneTexte 17">
            <a:extLst>
              <a:ext uri="{FF2B5EF4-FFF2-40B4-BE49-F238E27FC236}">
                <a16:creationId xmlns:a16="http://schemas.microsoft.com/office/drawing/2014/main" id="{A118E54F-64F9-466B-85FC-290DF9E5D65B}"/>
              </a:ext>
            </a:extLst>
          </p:cNvPr>
          <p:cNvSpPr txBox="1"/>
          <p:nvPr/>
        </p:nvSpPr>
        <p:spPr>
          <a:xfrm>
            <a:off x="8191544" y="2068559"/>
            <a:ext cx="3640761" cy="1644456"/>
          </a:xfrm>
          <a:prstGeom prst="rect">
            <a:avLst/>
          </a:prstGeom>
          <a:noFill/>
          <a:ln w="12700">
            <a:solidFill>
              <a:schemeClr val="tx2">
                <a:lumMod val="40000"/>
                <a:lumOff val="60000"/>
              </a:schemeClr>
            </a:solidFill>
            <a:prstDash val="dash"/>
          </a:ln>
        </p:spPr>
        <p:txBody>
          <a:bodyPr wrap="square" numCol="2"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Composantes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VP vie étudiante et de campus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Scolarité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FLTV – </a:t>
            </a:r>
            <a:r>
              <a:rPr kumimoji="0" lang="fr-FR" sz="1200" b="0" i="0" u="none" strike="noStrike" kern="1200" cap="none" spc="0" normalizeH="0" baseline="0" noProof="0" err="1">
                <a:ln>
                  <a:noFill/>
                </a:ln>
                <a:solidFill>
                  <a:srgbClr val="000000"/>
                </a:solidFill>
                <a:effectLst/>
                <a:uLnTx/>
                <a:uFillTx/>
                <a:latin typeface="Marianne"/>
                <a:ea typeface="+mn-ea"/>
                <a:cs typeface="+mn-cs"/>
              </a:rPr>
              <a:t>Libel’Ul</a:t>
            </a:r>
            <a:r>
              <a:rPr kumimoji="0" lang="fr-FR" sz="1200" b="0" i="0" u="none" strike="noStrike" kern="1200" cap="none" spc="0" normalizeH="0" baseline="0" noProof="0">
                <a:ln>
                  <a:noFill/>
                </a:ln>
                <a:solidFill>
                  <a:srgbClr val="000000"/>
                </a:solidFill>
                <a:effectLst/>
                <a:uLnTx/>
                <a:uFillTx/>
                <a:latin typeface="Marianne"/>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SUAIO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DFCA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BAIP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VU – BHEV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VU – SUMPPS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Relations internationale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DGD RH - 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Etudiants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t>
            </a:r>
          </a:p>
        </p:txBody>
      </p:sp>
      <p:pic>
        <p:nvPicPr>
          <p:cNvPr id="20" name="Graphique 19" descr="Utilisateurs avec un remplissage uni">
            <a:extLst>
              <a:ext uri="{FF2B5EF4-FFF2-40B4-BE49-F238E27FC236}">
                <a16:creationId xmlns:a16="http://schemas.microsoft.com/office/drawing/2014/main" id="{EAE2226D-2CE5-4795-A842-BF6ACBB712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03129" y="1433380"/>
            <a:ext cx="432000" cy="432000"/>
          </a:xfrm>
          <a:prstGeom prst="rect">
            <a:avLst/>
          </a:prstGeom>
        </p:spPr>
      </p:pic>
      <p:sp>
        <p:nvSpPr>
          <p:cNvPr id="30" name="ZoneTexte 29">
            <a:extLst>
              <a:ext uri="{FF2B5EF4-FFF2-40B4-BE49-F238E27FC236}">
                <a16:creationId xmlns:a16="http://schemas.microsoft.com/office/drawing/2014/main" id="{C30212B9-E035-47F7-BE7A-3C6344105656}"/>
              </a:ext>
            </a:extLst>
          </p:cNvPr>
          <p:cNvSpPr txBox="1"/>
          <p:nvPr/>
        </p:nvSpPr>
        <p:spPr>
          <a:xfrm>
            <a:off x="402614" y="2068559"/>
            <a:ext cx="3640759" cy="1644456"/>
          </a:xfrm>
          <a:prstGeom prst="rect">
            <a:avLst/>
          </a:prstGeom>
          <a:noFill/>
          <a:ln w="12700">
            <a:solidFill>
              <a:schemeClr val="bg1">
                <a:lumMod val="6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Améliorer la clarté et la diffusion des informations aux étudiants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Simplifier l’accès à l’information de premier niveau pour les étudiants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Identifier les bonnes pratiques d’utilisation des canaux de communication</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Diffuser une information claire dans un langage accessible aux étudiants</a:t>
            </a:r>
          </a:p>
        </p:txBody>
      </p:sp>
      <p:sp>
        <p:nvSpPr>
          <p:cNvPr id="5" name="Rectangle : coins arrondis 4">
            <a:extLst>
              <a:ext uri="{FF2B5EF4-FFF2-40B4-BE49-F238E27FC236}">
                <a16:creationId xmlns:a16="http://schemas.microsoft.com/office/drawing/2014/main" id="{60C3D8E9-C113-42FE-8D7F-59D6BA68F02D}"/>
              </a:ext>
            </a:extLst>
          </p:cNvPr>
          <p:cNvSpPr/>
          <p:nvPr/>
        </p:nvSpPr>
        <p:spPr>
          <a:xfrm>
            <a:off x="726615" y="144053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 name="Ellipse 5">
            <a:extLst>
              <a:ext uri="{FF2B5EF4-FFF2-40B4-BE49-F238E27FC236}">
                <a16:creationId xmlns:a16="http://schemas.microsoft.com/office/drawing/2014/main" id="{6E705075-A4CD-46F5-A234-F3D4ADD06127}"/>
              </a:ext>
            </a:extLst>
          </p:cNvPr>
          <p:cNvSpPr/>
          <p:nvPr/>
        </p:nvSpPr>
        <p:spPr>
          <a:xfrm>
            <a:off x="402615" y="1325380"/>
            <a:ext cx="648000" cy="64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ZoneTexte 32">
            <a:extLst>
              <a:ext uri="{FF2B5EF4-FFF2-40B4-BE49-F238E27FC236}">
                <a16:creationId xmlns:a16="http://schemas.microsoft.com/office/drawing/2014/main" id="{0DBA20CE-7844-4729-8E91-9AA28D124865}"/>
              </a:ext>
            </a:extLst>
          </p:cNvPr>
          <p:cNvSpPr txBox="1"/>
          <p:nvPr/>
        </p:nvSpPr>
        <p:spPr>
          <a:xfrm>
            <a:off x="1205637" y="1495492"/>
            <a:ext cx="9913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50000"/>
                    <a:lumOff val="50000"/>
                  </a:srgbClr>
                </a:solidFill>
                <a:effectLst/>
                <a:uLnTx/>
                <a:uFillTx/>
                <a:latin typeface="Marianne"/>
                <a:ea typeface="+mn-ea"/>
                <a:cs typeface="+mn-cs"/>
              </a:rPr>
              <a:t>Objectifs</a:t>
            </a:r>
            <a:endParaRPr kumimoji="0" lang="fr-FR" sz="1200" b="1" i="0" u="none" strike="noStrike" kern="1200" cap="none" spc="0" normalizeH="0" baseline="0" noProof="0">
              <a:ln>
                <a:noFill/>
              </a:ln>
              <a:solidFill>
                <a:srgbClr val="000000">
                  <a:lumMod val="50000"/>
                  <a:lumOff val="50000"/>
                </a:srgbClr>
              </a:solidFill>
              <a:effectLst/>
              <a:uLnTx/>
              <a:uFillTx/>
              <a:latin typeface="Marianne"/>
              <a:ea typeface="+mn-ea"/>
              <a:cs typeface="+mn-cs"/>
            </a:endParaRPr>
          </a:p>
        </p:txBody>
      </p:sp>
      <p:pic>
        <p:nvPicPr>
          <p:cNvPr id="35" name="Graphique 34" descr="Mille avec un remplissage uni">
            <a:extLst>
              <a:ext uri="{FF2B5EF4-FFF2-40B4-BE49-F238E27FC236}">
                <a16:creationId xmlns:a16="http://schemas.microsoft.com/office/drawing/2014/main" id="{A3556296-B79F-47F3-BAD3-9632BAEE644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615" y="1433380"/>
            <a:ext cx="432000" cy="432000"/>
          </a:xfrm>
          <a:prstGeom prst="rect">
            <a:avLst/>
          </a:prstGeom>
        </p:spPr>
      </p:pic>
      <p:sp>
        <p:nvSpPr>
          <p:cNvPr id="23" name="Rectangle 22">
            <a:extLst>
              <a:ext uri="{FF2B5EF4-FFF2-40B4-BE49-F238E27FC236}">
                <a16:creationId xmlns:a16="http://schemas.microsoft.com/office/drawing/2014/main" id="{84D774BA-5205-464F-8277-D50EDA53F1B9}"/>
              </a:ext>
            </a:extLst>
          </p:cNvPr>
          <p:cNvSpPr/>
          <p:nvPr/>
        </p:nvSpPr>
        <p:spPr>
          <a:xfrm>
            <a:off x="1881963" y="-12923"/>
            <a:ext cx="10310036" cy="1127408"/>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INFORMATIONS</a:t>
            </a:r>
          </a:p>
        </p:txBody>
      </p:sp>
      <p:pic>
        <p:nvPicPr>
          <p:cNvPr id="24" name="Image 23">
            <a:extLst>
              <a:ext uri="{FF2B5EF4-FFF2-40B4-BE49-F238E27FC236}">
                <a16:creationId xmlns:a16="http://schemas.microsoft.com/office/drawing/2014/main" id="{72167018-0CD5-4702-B075-08D3896129DA}"/>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0764951" y="186714"/>
            <a:ext cx="689418" cy="689418"/>
          </a:xfrm>
          <a:prstGeom prst="rect">
            <a:avLst/>
          </a:prstGeom>
        </p:spPr>
      </p:pic>
      <p:sp>
        <p:nvSpPr>
          <p:cNvPr id="21" name="Rectangle 20">
            <a:extLst>
              <a:ext uri="{FF2B5EF4-FFF2-40B4-BE49-F238E27FC236}">
                <a16:creationId xmlns:a16="http://schemas.microsoft.com/office/drawing/2014/main" id="{1044D85C-30F7-4280-87F6-F14D57CBDF89}"/>
              </a:ext>
            </a:extLst>
          </p:cNvPr>
          <p:cNvSpPr/>
          <p:nvPr/>
        </p:nvSpPr>
        <p:spPr>
          <a:xfrm>
            <a:off x="2329726" y="4724608"/>
            <a:ext cx="3640759" cy="1402617"/>
          </a:xfrm>
          <a:prstGeom prst="rect">
            <a:avLst/>
          </a:prstGeom>
          <a:noFill/>
          <a:ln w="12700">
            <a:solidFill>
              <a:schemeClr val="tx2">
                <a:lumMod val="40000"/>
                <a:lumOff val="60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Guide de bonnes pratiques d’informations commun à toutes les composantes</a:t>
            </a:r>
          </a:p>
        </p:txBody>
      </p:sp>
      <p:sp>
        <p:nvSpPr>
          <p:cNvPr id="22" name="Rectangle : coins arrondis 21">
            <a:extLst>
              <a:ext uri="{FF2B5EF4-FFF2-40B4-BE49-F238E27FC236}">
                <a16:creationId xmlns:a16="http://schemas.microsoft.com/office/drawing/2014/main" id="{B2ED517B-47DD-46F1-B019-19A9380C8486}"/>
              </a:ext>
            </a:extLst>
          </p:cNvPr>
          <p:cNvSpPr/>
          <p:nvPr/>
        </p:nvSpPr>
        <p:spPr>
          <a:xfrm>
            <a:off x="2653727"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5" name="Ellipse 24">
            <a:extLst>
              <a:ext uri="{FF2B5EF4-FFF2-40B4-BE49-F238E27FC236}">
                <a16:creationId xmlns:a16="http://schemas.microsoft.com/office/drawing/2014/main" id="{D0935D24-8084-4AE8-80B8-A494B54B9C88}"/>
              </a:ext>
            </a:extLst>
          </p:cNvPr>
          <p:cNvSpPr/>
          <p:nvPr/>
        </p:nvSpPr>
        <p:spPr>
          <a:xfrm>
            <a:off x="2329727" y="3907570"/>
            <a:ext cx="648000" cy="648000"/>
          </a:xfrm>
          <a:prstGeom prst="ellipse">
            <a:avLst/>
          </a:prstGeom>
          <a:solidFill>
            <a:srgbClr val="6D6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6" name="ZoneTexte 25">
            <a:extLst>
              <a:ext uri="{FF2B5EF4-FFF2-40B4-BE49-F238E27FC236}">
                <a16:creationId xmlns:a16="http://schemas.microsoft.com/office/drawing/2014/main" id="{94F5435E-62A0-455D-AAD0-760DDB12A7F5}"/>
              </a:ext>
            </a:extLst>
          </p:cNvPr>
          <p:cNvSpPr txBox="1"/>
          <p:nvPr/>
        </p:nvSpPr>
        <p:spPr>
          <a:xfrm>
            <a:off x="3132749"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6D6DFF"/>
                </a:solidFill>
                <a:effectLst/>
                <a:uLnTx/>
                <a:uFillTx/>
                <a:latin typeface="Marianne"/>
                <a:ea typeface="+mn-ea"/>
                <a:cs typeface="+mn-cs"/>
              </a:rPr>
              <a:t>Livrables clés attendus</a:t>
            </a:r>
            <a:endParaRPr kumimoji="0" lang="fr-FR" sz="1200" b="1" i="0" u="none" strike="noStrike" kern="1200" cap="none" spc="0" normalizeH="0" baseline="0" noProof="0">
              <a:ln>
                <a:noFill/>
              </a:ln>
              <a:solidFill>
                <a:srgbClr val="6D6DFF"/>
              </a:solidFill>
              <a:effectLst/>
              <a:uLnTx/>
              <a:uFillTx/>
              <a:latin typeface="Marianne"/>
              <a:ea typeface="+mn-ea"/>
              <a:cs typeface="+mn-cs"/>
            </a:endParaRPr>
          </a:p>
        </p:txBody>
      </p:sp>
      <p:pic>
        <p:nvPicPr>
          <p:cNvPr id="27" name="Graphique 25">
            <a:extLst>
              <a:ext uri="{FF2B5EF4-FFF2-40B4-BE49-F238E27FC236}">
                <a16:creationId xmlns:a16="http://schemas.microsoft.com/office/drawing/2014/main" id="{09580097-BE4B-414A-8BD4-28636B00DD60}"/>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2437727" y="4015570"/>
            <a:ext cx="432000" cy="432000"/>
          </a:xfrm>
          <a:prstGeom prst="rect">
            <a:avLst/>
          </a:prstGeom>
        </p:spPr>
      </p:pic>
      <p:sp>
        <p:nvSpPr>
          <p:cNvPr id="28" name="Rectangle 27">
            <a:extLst>
              <a:ext uri="{FF2B5EF4-FFF2-40B4-BE49-F238E27FC236}">
                <a16:creationId xmlns:a16="http://schemas.microsoft.com/office/drawing/2014/main" id="{2BF3C7AE-89BD-4798-8D1F-55D1C59DF864}"/>
              </a:ext>
            </a:extLst>
          </p:cNvPr>
          <p:cNvSpPr/>
          <p:nvPr/>
        </p:nvSpPr>
        <p:spPr>
          <a:xfrm>
            <a:off x="6224191" y="4724608"/>
            <a:ext cx="3640759" cy="1402617"/>
          </a:xfrm>
          <a:prstGeom prst="rect">
            <a:avLst/>
          </a:prstGeom>
          <a:noFill/>
          <a:ln w="12700">
            <a:solidFill>
              <a:schemeClr val="tx2">
                <a:lumMod val="40000"/>
                <a:lumOff val="60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Fréquence trimestrielle pour le cercle de coordination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Pour les cercles, à définir selon chacun d’eux</a:t>
            </a:r>
          </a:p>
        </p:txBody>
      </p:sp>
      <p:sp>
        <p:nvSpPr>
          <p:cNvPr id="32" name="Rectangle : coins arrondis 31">
            <a:extLst>
              <a:ext uri="{FF2B5EF4-FFF2-40B4-BE49-F238E27FC236}">
                <a16:creationId xmlns:a16="http://schemas.microsoft.com/office/drawing/2014/main" id="{E9BFBD9E-B1F0-4461-B1C2-41F787CBDFA5}"/>
              </a:ext>
            </a:extLst>
          </p:cNvPr>
          <p:cNvSpPr/>
          <p:nvPr/>
        </p:nvSpPr>
        <p:spPr>
          <a:xfrm>
            <a:off x="6548192"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Ellipse 33">
            <a:extLst>
              <a:ext uri="{FF2B5EF4-FFF2-40B4-BE49-F238E27FC236}">
                <a16:creationId xmlns:a16="http://schemas.microsoft.com/office/drawing/2014/main" id="{15979AD4-C838-491A-9DE3-BFE9484C4155}"/>
              </a:ext>
            </a:extLst>
          </p:cNvPr>
          <p:cNvSpPr/>
          <p:nvPr/>
        </p:nvSpPr>
        <p:spPr>
          <a:xfrm>
            <a:off x="6224192" y="3907570"/>
            <a:ext cx="648000" cy="648000"/>
          </a:xfrm>
          <a:prstGeom prst="ellipse">
            <a:avLst/>
          </a:prstGeom>
          <a:solidFill>
            <a:srgbClr val="6D6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DF4B9958-305F-4D83-9B7C-5FFE7E72D1E8}"/>
              </a:ext>
            </a:extLst>
          </p:cNvPr>
          <p:cNvSpPr txBox="1"/>
          <p:nvPr/>
        </p:nvSpPr>
        <p:spPr>
          <a:xfrm>
            <a:off x="7027214"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6D6DFF"/>
                </a:solidFill>
                <a:effectLst/>
                <a:uLnTx/>
                <a:uFillTx/>
                <a:latin typeface="Marianne"/>
                <a:ea typeface="+mn-ea"/>
                <a:cs typeface="+mn-cs"/>
              </a:rPr>
              <a:t>Fréquence de rencontre</a:t>
            </a:r>
            <a:endParaRPr kumimoji="0" lang="fr-FR" sz="1200" b="1" i="0" u="none" strike="noStrike" kern="1200" cap="none" spc="0" normalizeH="0" baseline="0" noProof="0">
              <a:ln>
                <a:noFill/>
              </a:ln>
              <a:solidFill>
                <a:srgbClr val="6D6DFF"/>
              </a:solidFill>
              <a:effectLst/>
              <a:uLnTx/>
              <a:uFillTx/>
              <a:latin typeface="Marianne"/>
              <a:ea typeface="+mn-ea"/>
              <a:cs typeface="+mn-cs"/>
            </a:endParaRPr>
          </a:p>
        </p:txBody>
      </p:sp>
      <p:pic>
        <p:nvPicPr>
          <p:cNvPr id="38" name="Graphique 37">
            <a:extLst>
              <a:ext uri="{FF2B5EF4-FFF2-40B4-BE49-F238E27FC236}">
                <a16:creationId xmlns:a16="http://schemas.microsoft.com/office/drawing/2014/main" id="{73237EB5-E7DF-4F10-87F9-95A395F7066A}"/>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6332192" y="4015570"/>
            <a:ext cx="432000" cy="432000"/>
          </a:xfrm>
          <a:prstGeom prst="rect">
            <a:avLst/>
          </a:prstGeom>
        </p:spPr>
      </p:pic>
    </p:spTree>
    <p:extLst>
      <p:ext uri="{BB962C8B-B14F-4D97-AF65-F5344CB8AC3E}">
        <p14:creationId xmlns:p14="http://schemas.microsoft.com/office/powerpoint/2010/main" val="2899404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5DB7788-9F46-49E2-A9AA-C0F6B603BA6E}"/>
              </a:ext>
            </a:extLst>
          </p:cNvPr>
          <p:cNvSpPr/>
          <p:nvPr/>
        </p:nvSpPr>
        <p:spPr>
          <a:xfrm>
            <a:off x="410852" y="1439725"/>
            <a:ext cx="11254098" cy="435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rPr>
              <a: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graphicFrame>
        <p:nvGraphicFramePr>
          <p:cNvPr id="40" name="Tableau 40">
            <a:extLst>
              <a:ext uri="{FF2B5EF4-FFF2-40B4-BE49-F238E27FC236}">
                <a16:creationId xmlns:a16="http://schemas.microsoft.com/office/drawing/2014/main" id="{2FFA8EE0-A7F5-4387-97A8-9E06D4A66978}"/>
              </a:ext>
            </a:extLst>
          </p:cNvPr>
          <p:cNvGraphicFramePr>
            <a:graphicFrameLocks noGrp="1"/>
          </p:cNvGraphicFramePr>
          <p:nvPr/>
        </p:nvGraphicFramePr>
        <p:xfrm>
          <a:off x="527050" y="1865802"/>
          <a:ext cx="11038717" cy="1080597"/>
        </p:xfrm>
        <a:graphic>
          <a:graphicData uri="http://schemas.openxmlformats.org/drawingml/2006/table">
            <a:tbl>
              <a:tblPr firstRow="1" bandRow="1">
                <a:tableStyleId>{5C22544A-7EE6-4342-B048-85BDC9FD1C3A}</a:tableStyleId>
              </a:tblPr>
              <a:tblGrid>
                <a:gridCol w="609023">
                  <a:extLst>
                    <a:ext uri="{9D8B030D-6E8A-4147-A177-3AD203B41FA5}">
                      <a16:colId xmlns:a16="http://schemas.microsoft.com/office/drawing/2014/main" val="1063817788"/>
                    </a:ext>
                  </a:extLst>
                </a:gridCol>
                <a:gridCol w="3371272">
                  <a:extLst>
                    <a:ext uri="{9D8B030D-6E8A-4147-A177-3AD203B41FA5}">
                      <a16:colId xmlns:a16="http://schemas.microsoft.com/office/drawing/2014/main" val="3621336057"/>
                    </a:ext>
                  </a:extLst>
                </a:gridCol>
                <a:gridCol w="5440878">
                  <a:extLst>
                    <a:ext uri="{9D8B030D-6E8A-4147-A177-3AD203B41FA5}">
                      <a16:colId xmlns:a16="http://schemas.microsoft.com/office/drawing/2014/main" val="3624614966"/>
                    </a:ext>
                  </a:extLst>
                </a:gridCol>
                <a:gridCol w="1617544">
                  <a:extLst>
                    <a:ext uri="{9D8B030D-6E8A-4147-A177-3AD203B41FA5}">
                      <a16:colId xmlns:a16="http://schemas.microsoft.com/office/drawing/2014/main" val="880765701"/>
                    </a:ext>
                  </a:extLst>
                </a:gridCol>
              </a:tblGrid>
              <a:tr h="277034">
                <a:tc>
                  <a:txBody>
                    <a:bodyPr/>
                    <a:lstStyle/>
                    <a:p>
                      <a:pPr marL="0" algn="ctr" defTabSz="1219170" rtl="0" eaLnBrk="1" latinLnBrk="0" hangingPunct="1"/>
                      <a:r>
                        <a:rPr lang="fr-FR" sz="1100" b="1" kern="1200">
                          <a:solidFill>
                            <a:schemeClr val="bg1"/>
                          </a:solidFill>
                          <a:latin typeface="+mn-lt"/>
                          <a:ea typeface="+mn-ea"/>
                          <a:cs typeface="+mn-cs"/>
                        </a:rPr>
                        <a:t>N°</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9999FF"/>
                    </a:solidFill>
                  </a:tcPr>
                </a:tc>
                <a:tc>
                  <a:txBody>
                    <a:bodyPr/>
                    <a:lstStyle/>
                    <a:p>
                      <a:pPr marL="0" algn="ctr" defTabSz="1219170" rtl="0" eaLnBrk="1" latinLnBrk="0" hangingPunct="1"/>
                      <a:r>
                        <a:rPr lang="fr-FR" sz="1100" b="1" kern="1200">
                          <a:solidFill>
                            <a:schemeClr val="bg1"/>
                          </a:solidFill>
                          <a:latin typeface="+mn-lt"/>
                          <a:ea typeface="+mn-ea"/>
                          <a:cs typeface="+mn-cs"/>
                        </a:rPr>
                        <a:t>Action</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9999FF"/>
                    </a:solidFill>
                  </a:tcPr>
                </a:tc>
                <a:tc>
                  <a:txBody>
                    <a:bodyPr/>
                    <a:lstStyle/>
                    <a:p>
                      <a:pPr marL="0" algn="ctr" defTabSz="1219170" rtl="0" eaLnBrk="1" latinLnBrk="0" hangingPunct="1"/>
                      <a:r>
                        <a:rPr lang="fr-FR" sz="1100" b="1" kern="1200">
                          <a:solidFill>
                            <a:schemeClr val="bg1"/>
                          </a:solidFill>
                          <a:latin typeface="+mn-lt"/>
                          <a:ea typeface="+mn-ea"/>
                          <a:cs typeface="+mn-cs"/>
                        </a:rPr>
                        <a:t>Détail</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9999FF"/>
                    </a:solidFill>
                  </a:tcPr>
                </a:tc>
                <a:tc>
                  <a:txBody>
                    <a:bodyPr/>
                    <a:lstStyle/>
                    <a:p>
                      <a:pPr marL="0" algn="ctr" defTabSz="1219170" rtl="0" eaLnBrk="1" latinLnBrk="0" hangingPunct="1"/>
                      <a:r>
                        <a:rPr lang="fr-FR" sz="1100" b="1" kern="1200">
                          <a:solidFill>
                            <a:schemeClr val="bg1"/>
                          </a:solidFill>
                          <a:latin typeface="+mn-lt"/>
                          <a:ea typeface="+mn-ea"/>
                          <a:cs typeface="+mn-cs"/>
                        </a:rPr>
                        <a:t>Echéance</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9999FF"/>
                    </a:solidFill>
                  </a:tcPr>
                </a:tc>
                <a:extLst>
                  <a:ext uri="{0D108BD9-81ED-4DB2-BD59-A6C34878D82A}">
                    <a16:rowId xmlns:a16="http://schemas.microsoft.com/office/drawing/2014/main" val="908936"/>
                  </a:ext>
                </a:extLst>
              </a:tr>
              <a:tr h="803563">
                <a:tc>
                  <a:txBody>
                    <a:bodyPr/>
                    <a:lstStyle/>
                    <a:p>
                      <a:pPr algn="ctr"/>
                      <a:r>
                        <a:rPr lang="fr-FR" sz="1050" b="1">
                          <a:solidFill>
                            <a:schemeClr val="tx1"/>
                          </a:solidFill>
                        </a:rPr>
                        <a:t>01</a:t>
                      </a:r>
                      <a:endParaRPr lang="fr-FR" sz="1200" b="1">
                        <a:solidFill>
                          <a:schemeClr val="tx1"/>
                        </a:solidFill>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1050" b="1">
                          <a:solidFill>
                            <a:schemeClr val="tx1"/>
                          </a:solidFill>
                        </a:rPr>
                        <a:t>Créer des cercles de travail sur les bonnes pratiques en matière de communication</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050" b="0">
                          <a:solidFill>
                            <a:schemeClr val="tx1"/>
                          </a:solidFill>
                        </a:rPr>
                        <a:t>Créer et animer des « cercles de travail » (#C1 et suivants) réunissant les chargés de communication, les gestionnaires de formation et les relais scolarité afin de constituer et d’enrichir un guide de bonnes pratiques en matière d’informations aux étudiants</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1050" b="0">
                          <a:solidFill>
                            <a:schemeClr val="tx1"/>
                          </a:solidFill>
                        </a:rPr>
                        <a:t>Oct-24</a:t>
                      </a:r>
                    </a:p>
                    <a:p>
                      <a:pPr algn="ctr"/>
                      <a:r>
                        <a:rPr lang="fr-FR" sz="1050" b="0">
                          <a:solidFill>
                            <a:schemeClr val="tx1"/>
                          </a:solidFill>
                        </a:rPr>
                        <a:t>(lancement)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73954082"/>
                  </a:ext>
                </a:extLst>
              </a:tr>
            </a:tbl>
          </a:graphicData>
        </a:graphic>
      </p:graphicFrame>
      <p:graphicFrame>
        <p:nvGraphicFramePr>
          <p:cNvPr id="27" name="Tableau 40">
            <a:extLst>
              <a:ext uri="{FF2B5EF4-FFF2-40B4-BE49-F238E27FC236}">
                <a16:creationId xmlns:a16="http://schemas.microsoft.com/office/drawing/2014/main" id="{E5F1F458-E941-4D85-BD75-56709CEF098A}"/>
              </a:ext>
            </a:extLst>
          </p:cNvPr>
          <p:cNvGraphicFramePr>
            <a:graphicFrameLocks noGrp="1"/>
          </p:cNvGraphicFramePr>
          <p:nvPr/>
        </p:nvGraphicFramePr>
        <p:xfrm>
          <a:off x="527051" y="3280159"/>
          <a:ext cx="11038717" cy="2307240"/>
        </p:xfrm>
        <a:graphic>
          <a:graphicData uri="http://schemas.openxmlformats.org/drawingml/2006/table">
            <a:tbl>
              <a:tblPr firstRow="1" bandRow="1">
                <a:tableStyleId>{5C22544A-7EE6-4342-B048-85BDC9FD1C3A}</a:tableStyleId>
              </a:tblPr>
              <a:tblGrid>
                <a:gridCol w="627494">
                  <a:extLst>
                    <a:ext uri="{9D8B030D-6E8A-4147-A177-3AD203B41FA5}">
                      <a16:colId xmlns:a16="http://schemas.microsoft.com/office/drawing/2014/main" val="3621336057"/>
                    </a:ext>
                  </a:extLst>
                </a:gridCol>
                <a:gridCol w="3371273">
                  <a:extLst>
                    <a:ext uri="{9D8B030D-6E8A-4147-A177-3AD203B41FA5}">
                      <a16:colId xmlns:a16="http://schemas.microsoft.com/office/drawing/2014/main" val="409889833"/>
                    </a:ext>
                  </a:extLst>
                </a:gridCol>
                <a:gridCol w="5430982">
                  <a:extLst>
                    <a:ext uri="{9D8B030D-6E8A-4147-A177-3AD203B41FA5}">
                      <a16:colId xmlns:a16="http://schemas.microsoft.com/office/drawing/2014/main" val="3431900839"/>
                    </a:ext>
                  </a:extLst>
                </a:gridCol>
                <a:gridCol w="1608968">
                  <a:extLst>
                    <a:ext uri="{9D8B030D-6E8A-4147-A177-3AD203B41FA5}">
                      <a16:colId xmlns:a16="http://schemas.microsoft.com/office/drawing/2014/main" val="880765701"/>
                    </a:ext>
                  </a:extLst>
                </a:gridCol>
              </a:tblGrid>
              <a:tr h="384540">
                <a:tc>
                  <a:txBody>
                    <a:bodyPr/>
                    <a:lstStyle/>
                    <a:p>
                      <a:r>
                        <a:rPr lang="fr-FR" sz="1050" b="1">
                          <a:solidFill>
                            <a:schemeClr val="tx1"/>
                          </a:solidFill>
                        </a:rPr>
                        <a:t>#C1</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Mails</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Définir 10 mails types courants, « qu’est-ce qu’un objet de mail clair ? », …</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900" b="0">
                          <a:solidFill>
                            <a:schemeClr val="tx1"/>
                          </a:solidFill>
                        </a:rPr>
                        <a:t>Oct-24</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73954082"/>
                  </a:ext>
                </a:extLst>
              </a:tr>
              <a:tr h="384540">
                <a:tc>
                  <a:txBody>
                    <a:bodyPr/>
                    <a:lstStyle/>
                    <a:p>
                      <a:r>
                        <a:rPr lang="fr-FR" sz="1050" b="1">
                          <a:solidFill>
                            <a:schemeClr val="tx1"/>
                          </a:solidFill>
                        </a:rPr>
                        <a:t>#C2</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Moodle</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endParaRPr lang="fr-FR" sz="1050" b="0">
                        <a:solidFill>
                          <a:schemeClr val="tx1"/>
                        </a:solidFill>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900" b="0">
                          <a:solidFill>
                            <a:schemeClr val="tx1"/>
                          </a:solidFill>
                        </a:rPr>
                        <a:t>Oct-24</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51783841"/>
                  </a:ext>
                </a:extLst>
              </a:tr>
              <a:tr h="384540">
                <a:tc>
                  <a:txBody>
                    <a:bodyPr/>
                    <a:lstStyle/>
                    <a:p>
                      <a:r>
                        <a:rPr lang="fr-FR" sz="1050" b="1">
                          <a:solidFill>
                            <a:schemeClr val="tx1"/>
                          </a:solidFill>
                        </a:rPr>
                        <a:t>#C3</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Intranet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endParaRPr lang="fr-FR" sz="1050" b="0">
                        <a:solidFill>
                          <a:schemeClr val="tx1"/>
                        </a:solidFill>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900" b="0">
                          <a:solidFill>
                            <a:schemeClr val="tx1"/>
                          </a:solidFill>
                        </a:rPr>
                        <a:t>Jan-25</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19954513"/>
                  </a:ext>
                </a:extLst>
              </a:tr>
              <a:tr h="384540">
                <a:tc>
                  <a:txBody>
                    <a:bodyPr/>
                    <a:lstStyle/>
                    <a:p>
                      <a:r>
                        <a:rPr lang="fr-FR" sz="1050" b="1">
                          <a:solidFill>
                            <a:schemeClr val="tx1"/>
                          </a:solidFill>
                        </a:rPr>
                        <a:t>#C4</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Campus</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endParaRPr lang="fr-FR" sz="1050" b="0">
                        <a:solidFill>
                          <a:schemeClr val="tx1"/>
                        </a:solidFill>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900" b="0">
                          <a:solidFill>
                            <a:schemeClr val="tx1"/>
                          </a:solidFill>
                        </a:rPr>
                        <a:t>Jan-25</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09260058"/>
                  </a:ext>
                </a:extLst>
              </a:tr>
              <a:tr h="384540">
                <a:tc>
                  <a:txBody>
                    <a:bodyPr/>
                    <a:lstStyle/>
                    <a:p>
                      <a:r>
                        <a:rPr lang="fr-FR" sz="1050" b="1">
                          <a:solidFill>
                            <a:schemeClr val="tx1"/>
                          </a:solidFill>
                        </a:rPr>
                        <a:t>#C5</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Moodle 2</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050" b="0">
                        <a:solidFill>
                          <a:schemeClr val="tx1"/>
                        </a:solidFill>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900" b="0">
                          <a:solidFill>
                            <a:schemeClr val="tx1"/>
                          </a:solidFill>
                        </a:rPr>
                        <a:t>Avr-25</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65403035"/>
                  </a:ext>
                </a:extLst>
              </a:tr>
              <a:tr h="384540">
                <a:tc>
                  <a:txBody>
                    <a:bodyPr/>
                    <a:lstStyle/>
                    <a:p>
                      <a:r>
                        <a:rPr lang="fr-FR" sz="1050" b="1">
                          <a:solidFill>
                            <a:schemeClr val="tx1"/>
                          </a:solidFill>
                        </a:rPr>
                        <a: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fr-FR" sz="1050" b="0">
                          <a:solidFill>
                            <a:schemeClr val="tx1"/>
                          </a:solidFill>
                        </a:rPr>
                        <a: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fr-FR" sz="900" b="0">
                          <a:solidFill>
                            <a:schemeClr val="tx1"/>
                          </a:solidFill>
                        </a:rPr>
                        <a:t>…</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58488954"/>
                  </a:ext>
                </a:extLst>
              </a:tr>
            </a:tbl>
          </a:graphicData>
        </a:graphic>
      </p:graphicFrame>
      <p:sp>
        <p:nvSpPr>
          <p:cNvPr id="4" name="ZoneTexte 3">
            <a:extLst>
              <a:ext uri="{FF2B5EF4-FFF2-40B4-BE49-F238E27FC236}">
                <a16:creationId xmlns:a16="http://schemas.microsoft.com/office/drawing/2014/main" id="{5692D0B2-6F77-4E24-8966-5AD45FF02EBB}"/>
              </a:ext>
            </a:extLst>
          </p:cNvPr>
          <p:cNvSpPr txBox="1"/>
          <p:nvPr/>
        </p:nvSpPr>
        <p:spPr>
          <a:xfrm>
            <a:off x="259772" y="5937846"/>
            <a:ext cx="6592059"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a:ln>
                  <a:noFill/>
                </a:ln>
                <a:solidFill>
                  <a:srgbClr val="000091">
                    <a:lumMod val="40000"/>
                    <a:lumOff val="60000"/>
                  </a:srgbClr>
                </a:solidFill>
                <a:effectLst/>
                <a:uLnTx/>
                <a:uFillTx/>
                <a:latin typeface="Marianne"/>
                <a:ea typeface="+mn-ea"/>
                <a:cs typeface="+mn-cs"/>
              </a:rPr>
              <a:t>Participants à identifier dans les composantes sur la base du volontariat</a:t>
            </a:r>
          </a:p>
        </p:txBody>
      </p:sp>
      <p:sp>
        <p:nvSpPr>
          <p:cNvPr id="29" name="Rectangle 28">
            <a:extLst>
              <a:ext uri="{FF2B5EF4-FFF2-40B4-BE49-F238E27FC236}">
                <a16:creationId xmlns:a16="http://schemas.microsoft.com/office/drawing/2014/main" id="{56FC44C8-C08D-4FDA-AEEC-896D2F870687}"/>
              </a:ext>
            </a:extLst>
          </p:cNvPr>
          <p:cNvSpPr/>
          <p:nvPr/>
        </p:nvSpPr>
        <p:spPr>
          <a:xfrm>
            <a:off x="1882775" y="-12923"/>
            <a:ext cx="10309224" cy="1127408"/>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INFORMATIONS</a:t>
            </a:r>
          </a:p>
        </p:txBody>
      </p:sp>
      <p:pic>
        <p:nvPicPr>
          <p:cNvPr id="5" name="Image 4">
            <a:extLst>
              <a:ext uri="{FF2B5EF4-FFF2-40B4-BE49-F238E27FC236}">
                <a16:creationId xmlns:a16="http://schemas.microsoft.com/office/drawing/2014/main" id="{ECE6E53A-A3BB-4213-AF30-0FF9FB2F073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0764951" y="186714"/>
            <a:ext cx="689418" cy="689418"/>
          </a:xfrm>
          <a:prstGeom prst="rect">
            <a:avLst/>
          </a:prstGeom>
        </p:spPr>
      </p:pic>
      <p:pic>
        <p:nvPicPr>
          <p:cNvPr id="34" name="Image 33">
            <a:extLst>
              <a:ext uri="{FF2B5EF4-FFF2-40B4-BE49-F238E27FC236}">
                <a16:creationId xmlns:a16="http://schemas.microsoft.com/office/drawing/2014/main" id="{E19F92E4-A2D5-4B0F-A7BE-B0C30B5791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050" y="1474471"/>
            <a:ext cx="292441" cy="292441"/>
          </a:xfrm>
          <a:prstGeom prst="rect">
            <a:avLst/>
          </a:prstGeom>
        </p:spPr>
      </p:pic>
      <p:cxnSp>
        <p:nvCxnSpPr>
          <p:cNvPr id="37" name="Connecteur droit 36">
            <a:extLst>
              <a:ext uri="{FF2B5EF4-FFF2-40B4-BE49-F238E27FC236}">
                <a16:creationId xmlns:a16="http://schemas.microsoft.com/office/drawing/2014/main" id="{CA387E83-3B32-44C8-B862-EC5C6D2FF495}"/>
              </a:ext>
            </a:extLst>
          </p:cNvPr>
          <p:cNvCxnSpPr>
            <a:cxnSpLocks/>
          </p:cNvCxnSpPr>
          <p:nvPr/>
        </p:nvCxnSpPr>
        <p:spPr>
          <a:xfrm>
            <a:off x="1505527" y="1578223"/>
            <a:ext cx="10001432"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59585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1" name="Rectangle 20">
            <a:extLst>
              <a:ext uri="{FF2B5EF4-FFF2-40B4-BE49-F238E27FC236}">
                <a16:creationId xmlns:a16="http://schemas.microsoft.com/office/drawing/2014/main" id="{210DFC74-6847-49F8-96E8-9C28172FCFBA}"/>
              </a:ext>
            </a:extLst>
          </p:cNvPr>
          <p:cNvSpPr/>
          <p:nvPr/>
        </p:nvSpPr>
        <p:spPr>
          <a:xfrm>
            <a:off x="373357" y="1221574"/>
            <a:ext cx="11323204" cy="4964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360363"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75000"/>
                    <a:lumOff val="25000"/>
                  </a:srgbClr>
                </a:solidFill>
                <a:effectLst/>
                <a:uLnTx/>
                <a:uFillTx/>
                <a:latin typeface="Marianne"/>
                <a:ea typeface="+mn-ea"/>
                <a:cs typeface="+mn-cs"/>
              </a:rPr>
              <a:t>Eléments de précision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22" name="Image 21">
            <a:extLst>
              <a:ext uri="{FF2B5EF4-FFF2-40B4-BE49-F238E27FC236}">
                <a16:creationId xmlns:a16="http://schemas.microsoft.com/office/drawing/2014/main" id="{BD5E0A03-0202-4545-AFFF-7A291D3749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50" y="1270262"/>
            <a:ext cx="331200" cy="331200"/>
          </a:xfrm>
          <a:prstGeom prst="rect">
            <a:avLst/>
          </a:prstGeom>
        </p:spPr>
      </p:pic>
      <p:sp>
        <p:nvSpPr>
          <p:cNvPr id="24" name="Rectangle 23">
            <a:extLst>
              <a:ext uri="{FF2B5EF4-FFF2-40B4-BE49-F238E27FC236}">
                <a16:creationId xmlns:a16="http://schemas.microsoft.com/office/drawing/2014/main" id="{A46DEC87-23FD-4265-97BC-C1C570F31D5B}"/>
              </a:ext>
            </a:extLst>
          </p:cNvPr>
          <p:cNvSpPr/>
          <p:nvPr/>
        </p:nvSpPr>
        <p:spPr>
          <a:xfrm>
            <a:off x="341745" y="3686568"/>
            <a:ext cx="11165214" cy="1439431"/>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Facteurs clés de succès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Bonne maîtrise de l’organisation en cercle par le référent de club mais également par les membres de chaque cercle.</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Chaque cercle doit avoir un système de redevabilité clair et précis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L’identification des leaders, facilitateur et scribe de chaque cercle (voire slides suivantes) sera déterminant pour le bon déroulé des travaux et ne pas surcharger le responsable de club qui conserve le rôle de pilotage du club dans son ensemble.</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Les membres de chaque cercle doivent s’assurer de leur disponibilité et de la prise en compte de leur participation à ce cercle dans leur plan de charge. </a:t>
            </a:r>
          </a:p>
        </p:txBody>
      </p:sp>
      <p:pic>
        <p:nvPicPr>
          <p:cNvPr id="25" name="Image 24">
            <a:extLst>
              <a:ext uri="{FF2B5EF4-FFF2-40B4-BE49-F238E27FC236}">
                <a16:creationId xmlns:a16="http://schemas.microsoft.com/office/drawing/2014/main" id="{C76C122D-BDBB-4FC7-928B-CCDB1E4257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1050" y="3722996"/>
            <a:ext cx="252000" cy="252000"/>
          </a:xfrm>
          <a:prstGeom prst="rect">
            <a:avLst/>
          </a:prstGeom>
          <a:ln w="9525">
            <a:noFill/>
            <a:prstDash val="dash"/>
          </a:ln>
        </p:spPr>
      </p:pic>
      <p:sp>
        <p:nvSpPr>
          <p:cNvPr id="36" name="Rectangle 35">
            <a:extLst>
              <a:ext uri="{FF2B5EF4-FFF2-40B4-BE49-F238E27FC236}">
                <a16:creationId xmlns:a16="http://schemas.microsoft.com/office/drawing/2014/main" id="{002616D0-7983-455B-9676-415FE5487810}"/>
              </a:ext>
            </a:extLst>
          </p:cNvPr>
          <p:cNvSpPr/>
          <p:nvPr/>
        </p:nvSpPr>
        <p:spPr>
          <a:xfrm>
            <a:off x="341745" y="5268685"/>
            <a:ext cx="5472000"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Autres projets en adhérence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Le club « demandes » va produire une FAQ puis mettre en place un outil de gestion des demandes fondé sur GLPI.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Eventuelles initiatives menées « localement » par chaque composante</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err="1">
                <a:ln>
                  <a:noFill/>
                </a:ln>
                <a:solidFill>
                  <a:srgbClr val="000000"/>
                </a:solidFill>
                <a:effectLst/>
                <a:uLnTx/>
                <a:uFillTx/>
                <a:latin typeface="Marianne"/>
                <a:ea typeface="+mn-ea"/>
                <a:cs typeface="+mn-cs"/>
              </a:rPr>
              <a:t>Libel’UL</a:t>
            </a:r>
            <a:endParaRPr kumimoji="0" lang="fr-FR" sz="900" b="0" i="0" u="none" strike="noStrike" kern="1200" cap="none" spc="0" normalizeH="0" baseline="0" noProof="0">
              <a:ln>
                <a:noFill/>
              </a:ln>
              <a:solidFill>
                <a:srgbClr val="000000"/>
              </a:solidFill>
              <a:effectLst/>
              <a:uLnTx/>
              <a:uFillTx/>
              <a:latin typeface="Marianne"/>
              <a:ea typeface="+mn-ea"/>
              <a:cs typeface="+mn-cs"/>
            </a:endParaRPr>
          </a:p>
        </p:txBody>
      </p:sp>
      <p:pic>
        <p:nvPicPr>
          <p:cNvPr id="38" name="Image 37">
            <a:extLst>
              <a:ext uri="{FF2B5EF4-FFF2-40B4-BE49-F238E27FC236}">
                <a16:creationId xmlns:a16="http://schemas.microsoft.com/office/drawing/2014/main" id="{D0B8EEB0-D5DE-4D2A-8EC4-95EA0E1D2613}"/>
              </a:ext>
            </a:extLst>
          </p:cNvPr>
          <p:cNvPicPr preferRelativeResize="0">
            <a:picLocks/>
          </p:cNvPicPr>
          <p:nvPr/>
        </p:nvPicPr>
        <p:blipFill>
          <a:blip r:embed="rId5" cstate="email">
            <a:extLst>
              <a:ext uri="{28A0092B-C50C-407E-A947-70E740481C1C}">
                <a14:useLocalDpi xmlns:a14="http://schemas.microsoft.com/office/drawing/2010/main"/>
              </a:ext>
            </a:extLst>
          </a:blip>
          <a:srcRect/>
          <a:stretch/>
        </p:blipFill>
        <p:spPr>
          <a:xfrm>
            <a:off x="401050" y="5311157"/>
            <a:ext cx="252000" cy="252000"/>
          </a:xfrm>
          <a:prstGeom prst="rect">
            <a:avLst/>
          </a:prstGeom>
          <a:ln w="9525">
            <a:noFill/>
            <a:prstDash val="dash"/>
          </a:ln>
        </p:spPr>
      </p:pic>
      <p:sp>
        <p:nvSpPr>
          <p:cNvPr id="40" name="Rectangle 39">
            <a:extLst>
              <a:ext uri="{FF2B5EF4-FFF2-40B4-BE49-F238E27FC236}">
                <a16:creationId xmlns:a16="http://schemas.microsoft.com/office/drawing/2014/main" id="{CAA29C03-C646-4499-BD8C-B84C55C81DA9}"/>
              </a:ext>
            </a:extLst>
          </p:cNvPr>
          <p:cNvSpPr/>
          <p:nvPr/>
        </p:nvSpPr>
        <p:spPr>
          <a:xfrm>
            <a:off x="5930537" y="5266707"/>
            <a:ext cx="5576422"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Ressources documentaires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dirty="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srgbClr val="000000"/>
                </a:solidFill>
                <a:effectLst/>
                <a:uLnTx/>
                <a:uFillTx/>
                <a:latin typeface="Marianne"/>
                <a:ea typeface="+mn-ea"/>
                <a:cs typeface="+mn-cs"/>
              </a:rPr>
              <a:t>Guide DITP de simplification de l’information pour l’usager</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dirty="0">
                <a:ln>
                  <a:noFill/>
                </a:ln>
                <a:solidFill>
                  <a:srgbClr val="000000"/>
                </a:solidFill>
                <a:effectLst/>
                <a:uLnTx/>
                <a:uFillTx/>
                <a:latin typeface="Marianne"/>
                <a:ea typeface="+mn-ea"/>
                <a:cs typeface="+mn-cs"/>
              </a:rPr>
              <a:t>Ressources Services Publics+</a:t>
            </a:r>
            <a:endParaRPr kumimoji="0" lang="fr-FR" sz="900" b="0" i="0" u="none" strike="noStrike" kern="1200" cap="none" spc="0" normalizeH="0" baseline="0" noProof="0" dirty="0">
              <a:ln>
                <a:noFill/>
              </a:ln>
              <a:solidFill>
                <a:srgbClr val="000000"/>
              </a:solidFill>
              <a:effectLst/>
              <a:uLnTx/>
              <a:uFillTx/>
              <a:latin typeface="Marianne"/>
              <a:ea typeface="+mn-ea"/>
              <a:cs typeface="+mn-cs"/>
            </a:endParaRPr>
          </a:p>
        </p:txBody>
      </p:sp>
      <p:pic>
        <p:nvPicPr>
          <p:cNvPr id="42" name="Image 41">
            <a:extLst>
              <a:ext uri="{FF2B5EF4-FFF2-40B4-BE49-F238E27FC236}">
                <a16:creationId xmlns:a16="http://schemas.microsoft.com/office/drawing/2014/main" id="{74A79427-B0D5-4381-B6ED-066D7F68A94E}"/>
              </a:ext>
            </a:extLst>
          </p:cNvPr>
          <p:cNvPicPr preferRelativeResize="0">
            <a:picLocks/>
          </p:cNvPicPr>
          <p:nvPr/>
        </p:nvPicPr>
        <p:blipFill>
          <a:blip r:embed="rId6" cstate="email">
            <a:extLst>
              <a:ext uri="{28A0092B-C50C-407E-A947-70E740481C1C}">
                <a14:useLocalDpi xmlns:a14="http://schemas.microsoft.com/office/drawing/2010/main"/>
              </a:ext>
            </a:extLst>
          </a:blip>
          <a:srcRect/>
          <a:stretch/>
        </p:blipFill>
        <p:spPr>
          <a:xfrm>
            <a:off x="5970000" y="5313544"/>
            <a:ext cx="252000" cy="252000"/>
          </a:xfrm>
          <a:prstGeom prst="rect">
            <a:avLst/>
          </a:prstGeom>
          <a:ln w="9525">
            <a:noFill/>
            <a:prstDash val="dash"/>
          </a:ln>
        </p:spPr>
      </p:pic>
      <p:cxnSp>
        <p:nvCxnSpPr>
          <p:cNvPr id="44" name="Connecteur droit 43">
            <a:extLst>
              <a:ext uri="{FF2B5EF4-FFF2-40B4-BE49-F238E27FC236}">
                <a16:creationId xmlns:a16="http://schemas.microsoft.com/office/drawing/2014/main" id="{CE9B28FA-0C21-40A7-B237-98EDA04C93DF}"/>
              </a:ext>
            </a:extLst>
          </p:cNvPr>
          <p:cNvCxnSpPr>
            <a:cxnSpLocks/>
          </p:cNvCxnSpPr>
          <p:nvPr/>
        </p:nvCxnSpPr>
        <p:spPr>
          <a:xfrm>
            <a:off x="2789382" y="1435862"/>
            <a:ext cx="8717577"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aphicFrame>
        <p:nvGraphicFramePr>
          <p:cNvPr id="4" name="Tableau 4">
            <a:extLst>
              <a:ext uri="{FF2B5EF4-FFF2-40B4-BE49-F238E27FC236}">
                <a16:creationId xmlns:a16="http://schemas.microsoft.com/office/drawing/2014/main" id="{07A4EBC7-B056-4FF0-BC11-86A76C6A8BE5}"/>
              </a:ext>
            </a:extLst>
          </p:cNvPr>
          <p:cNvGraphicFramePr>
            <a:graphicFrameLocks noGrp="1"/>
          </p:cNvGraphicFramePr>
          <p:nvPr>
            <p:extLst>
              <p:ext uri="{D42A27DB-BD31-4B8C-83A1-F6EECF244321}">
                <p14:modId xmlns:p14="http://schemas.microsoft.com/office/powerpoint/2010/main" val="3494174448"/>
              </p:ext>
            </p:extLst>
          </p:nvPr>
        </p:nvGraphicFramePr>
        <p:xfrm>
          <a:off x="341745" y="1662007"/>
          <a:ext cx="11165213" cy="1989658"/>
        </p:xfrm>
        <a:graphic>
          <a:graphicData uri="http://schemas.openxmlformats.org/drawingml/2006/table">
            <a:tbl>
              <a:tblPr firstRow="1" bandRow="1">
                <a:tableStyleId>{5C22544A-7EE6-4342-B048-85BDC9FD1C3A}</a:tableStyleId>
              </a:tblPr>
              <a:tblGrid>
                <a:gridCol w="3490026">
                  <a:extLst>
                    <a:ext uri="{9D8B030D-6E8A-4147-A177-3AD203B41FA5}">
                      <a16:colId xmlns:a16="http://schemas.microsoft.com/office/drawing/2014/main" val="1538524178"/>
                    </a:ext>
                  </a:extLst>
                </a:gridCol>
                <a:gridCol w="7675187">
                  <a:extLst>
                    <a:ext uri="{9D8B030D-6E8A-4147-A177-3AD203B41FA5}">
                      <a16:colId xmlns:a16="http://schemas.microsoft.com/office/drawing/2014/main" val="3287571174"/>
                    </a:ext>
                  </a:extLst>
                </a:gridCol>
              </a:tblGrid>
              <a:tr h="331659">
                <a:tc>
                  <a:txBody>
                    <a:bodyPr/>
                    <a:lstStyle/>
                    <a:p>
                      <a:r>
                        <a:rPr lang="fr-FR" sz="1200"/>
                        <a:t>Risque identifié</a:t>
                      </a:r>
                    </a:p>
                  </a:txBody>
                  <a:tcPr>
                    <a:solidFill>
                      <a:schemeClr val="tx1">
                        <a:lumMod val="65000"/>
                        <a:lumOff val="35000"/>
                      </a:schemeClr>
                    </a:solidFill>
                  </a:tcPr>
                </a:tc>
                <a:tc>
                  <a:txBody>
                    <a:bodyPr/>
                    <a:lstStyle/>
                    <a:p>
                      <a:r>
                        <a:rPr lang="fr-FR" sz="1200"/>
                        <a:t>Mitigation envisagée</a:t>
                      </a:r>
                    </a:p>
                  </a:txBody>
                  <a:tcPr>
                    <a:solidFill>
                      <a:schemeClr val="tx1">
                        <a:lumMod val="65000"/>
                        <a:lumOff val="35000"/>
                      </a:schemeClr>
                    </a:solidFill>
                  </a:tcPr>
                </a:tc>
                <a:extLst>
                  <a:ext uri="{0D108BD9-81ED-4DB2-BD59-A6C34878D82A}">
                    <a16:rowId xmlns:a16="http://schemas.microsoft.com/office/drawing/2014/main" val="4046516569"/>
                  </a:ext>
                </a:extLst>
              </a:tr>
              <a:tr h="500386">
                <a:tc>
                  <a:txBody>
                    <a:bodyPr/>
                    <a:lstStyle/>
                    <a:p>
                      <a:r>
                        <a:rPr lang="fr-FR" sz="1000"/>
                        <a:t>Proposition d’une cible ambitieuse et vaste pour un cercle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Définir lors du lancement de chaque cercle un objectif de production réaliste </a:t>
                      </a:r>
                    </a:p>
                    <a:p>
                      <a:pPr marL="171450" indent="-171450">
                        <a:buFont typeface="Arial" panose="020B0604020202020204" pitchFamily="34" charset="0"/>
                        <a:buChar char="•"/>
                      </a:pPr>
                      <a:r>
                        <a:rPr lang="fr-FR" sz="1000"/>
                        <a:t>Définir une échéance de fin des travaux, annoncée en amont</a:t>
                      </a:r>
                    </a:p>
                    <a:p>
                      <a:pPr marL="171450" indent="-171450">
                        <a:buFont typeface="Arial" panose="020B0604020202020204" pitchFamily="34" charset="0"/>
                        <a:buChar char="•"/>
                      </a:pPr>
                      <a:r>
                        <a:rPr lang="fr-FR" sz="1000"/>
                        <a:t>Procéder par versions pour chaque thématique (V1 mails, V1 Moodle, puis V2 mails, etc.)</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1055872275"/>
                  </a:ext>
                </a:extLst>
              </a:tr>
              <a:tr h="348649">
                <a:tc>
                  <a:txBody>
                    <a:bodyPr/>
                    <a:lstStyle/>
                    <a:p>
                      <a:r>
                        <a:rPr lang="fr-FR" sz="1000"/>
                        <a:t>Disparité des pratiques d’informations et des contraintes pour chaque composante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Produire un guide générique laissant des marges de flexibilité, pouvant être décliné par la composante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810891978"/>
                  </a:ext>
                </a:extLst>
              </a:tr>
              <a:tr h="316879">
                <a:tc>
                  <a:txBody>
                    <a:bodyPr/>
                    <a:lstStyle/>
                    <a:p>
                      <a:r>
                        <a:rPr lang="fr-FR" sz="1000"/>
                        <a:t>Surcharge de travail du référent de club</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00"/>
                        <a:t>Répartir au sein de chaque cercle les différents rôles (leader, facilitateur, scribe)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3034697873"/>
                  </a:ext>
                </a:extLst>
              </a:tr>
              <a:tr h="361390">
                <a:tc>
                  <a:txBody>
                    <a:bodyPr/>
                    <a:lstStyle/>
                    <a:p>
                      <a:r>
                        <a:rPr lang="fr-FR" sz="1000"/>
                        <a:t>Diffusion du guide peu animée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Animer une restitution des travaux du cercle par ses membres, auprès de leurs collègues </a:t>
                      </a:r>
                    </a:p>
                    <a:p>
                      <a:pPr marL="171450" indent="-171450">
                        <a:buFont typeface="Arial" panose="020B0604020202020204" pitchFamily="34" charset="0"/>
                        <a:buChar char="•"/>
                      </a:pPr>
                      <a:r>
                        <a:rPr lang="fr-FR" sz="1000"/>
                        <a:t>Systématiser une diffusion des travaux des cercles via les chargés de communication sur </a:t>
                      </a:r>
                      <a:r>
                        <a:rPr lang="fr-FR" sz="1000" err="1"/>
                        <a:t>Com’Celeste</a:t>
                      </a:r>
                      <a:endParaRPr lang="fr-FR" sz="1000"/>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2677909569"/>
                  </a:ext>
                </a:extLst>
              </a:tr>
            </a:tbl>
          </a:graphicData>
        </a:graphic>
      </p:graphicFrame>
      <p:sp>
        <p:nvSpPr>
          <p:cNvPr id="15" name="Rectangle 14">
            <a:extLst>
              <a:ext uri="{FF2B5EF4-FFF2-40B4-BE49-F238E27FC236}">
                <a16:creationId xmlns:a16="http://schemas.microsoft.com/office/drawing/2014/main" id="{935CE933-D349-423D-AB83-C56DE7848DA0}"/>
              </a:ext>
            </a:extLst>
          </p:cNvPr>
          <p:cNvSpPr/>
          <p:nvPr/>
        </p:nvSpPr>
        <p:spPr>
          <a:xfrm>
            <a:off x="1882775" y="-12923"/>
            <a:ext cx="10309224" cy="1127408"/>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INFORMATIONS</a:t>
            </a:r>
          </a:p>
        </p:txBody>
      </p:sp>
      <p:pic>
        <p:nvPicPr>
          <p:cNvPr id="16" name="Image 15">
            <a:extLst>
              <a:ext uri="{FF2B5EF4-FFF2-40B4-BE49-F238E27FC236}">
                <a16:creationId xmlns:a16="http://schemas.microsoft.com/office/drawing/2014/main" id="{C752F418-1737-4C34-BA3D-4559EEE93171}"/>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10764951" y="186714"/>
            <a:ext cx="689418" cy="689418"/>
          </a:xfrm>
          <a:prstGeom prst="rect">
            <a:avLst/>
          </a:prstGeom>
        </p:spPr>
      </p:pic>
    </p:spTree>
    <p:extLst>
      <p:ext uri="{BB962C8B-B14F-4D97-AF65-F5344CB8AC3E}">
        <p14:creationId xmlns:p14="http://schemas.microsoft.com/office/powerpoint/2010/main" val="2380019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E0BF67E-C54E-4687-BEDD-3B1D01FD35C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F3E579B0-75E7-4BB7-B4AF-1D498D70E66B}"/>
              </a:ext>
            </a:extLst>
          </p:cNvPr>
          <p:cNvSpPr>
            <a:spLocks noGrp="1"/>
          </p:cNvSpPr>
          <p:nvPr>
            <p:ph type="title"/>
          </p:nvPr>
        </p:nvSpPr>
        <p:spPr>
          <a:xfrm>
            <a:off x="431801" y="952534"/>
            <a:ext cx="11233151" cy="719988"/>
          </a:xfrm>
        </p:spPr>
        <p:txBody>
          <a:bodyPr>
            <a:normAutofit/>
          </a:bodyPr>
          <a:lstStyle/>
          <a:p>
            <a:r>
              <a:rPr lang="fr-FR" sz="2600"/>
              <a:t>Introduction</a:t>
            </a:r>
          </a:p>
        </p:txBody>
      </p:sp>
      <p:sp>
        <p:nvSpPr>
          <p:cNvPr id="5" name="Espace réservé du texte 4">
            <a:extLst>
              <a:ext uri="{FF2B5EF4-FFF2-40B4-BE49-F238E27FC236}">
                <a16:creationId xmlns:a16="http://schemas.microsoft.com/office/drawing/2014/main" id="{708115FC-FBB7-479E-AE07-87B3F124ACA5}"/>
              </a:ext>
            </a:extLst>
          </p:cNvPr>
          <p:cNvSpPr>
            <a:spLocks noGrp="1"/>
          </p:cNvSpPr>
          <p:nvPr>
            <p:ph type="body" sz="quarter" idx="14"/>
          </p:nvPr>
        </p:nvSpPr>
        <p:spPr>
          <a:xfrm>
            <a:off x="805875" y="1941591"/>
            <a:ext cx="10748816" cy="3552395"/>
          </a:xfrm>
        </p:spPr>
        <p:txBody>
          <a:bodyPr/>
          <a:lstStyle/>
          <a:p>
            <a:r>
              <a:rPr lang="fr-FR" sz="1800" b="1" dirty="0"/>
              <a:t>Ce kit s’adresse à l’ensemble des </a:t>
            </a:r>
            <a:r>
              <a:rPr lang="fr-FR" sz="1800" b="1" dirty="0">
                <a:solidFill>
                  <a:schemeClr val="tx2"/>
                </a:solidFill>
              </a:rPr>
              <a:t>Référent(e)s de clubs </a:t>
            </a:r>
            <a:r>
              <a:rPr lang="fr-FR" sz="1800" dirty="0"/>
              <a:t>en charge du pilotage d’actions prioritaires figurant dans le plan d’amélioration continue Services Publics+, sur le périmètre de leur club. </a:t>
            </a:r>
          </a:p>
          <a:p>
            <a:endParaRPr lang="fr-FR" sz="1800" dirty="0"/>
          </a:p>
          <a:p>
            <a:pPr>
              <a:spcAft>
                <a:spcPts val="1200"/>
              </a:spcAft>
            </a:pPr>
            <a:r>
              <a:rPr lang="fr-FR" sz="1800" dirty="0"/>
              <a:t>Il s’agit d’un </a:t>
            </a:r>
            <a:r>
              <a:rPr lang="fr-FR" sz="1800" b="1" dirty="0">
                <a:solidFill>
                  <a:schemeClr val="tx2"/>
                </a:solidFill>
              </a:rPr>
              <a:t>kit méthodologique</a:t>
            </a:r>
            <a:r>
              <a:rPr lang="fr-FR" sz="1800" b="1" dirty="0">
                <a:solidFill>
                  <a:schemeClr val="accent4"/>
                </a:solidFill>
              </a:rPr>
              <a:t> </a:t>
            </a:r>
            <a:r>
              <a:rPr lang="fr-FR" sz="1800" dirty="0"/>
              <a:t>conçu pour vous permettre de :</a:t>
            </a:r>
          </a:p>
          <a:p>
            <a:pPr marL="408514" indent="-285750">
              <a:spcAft>
                <a:spcPts val="1200"/>
              </a:spcAft>
              <a:buFont typeface="Wingdings" panose="05000000000000000000" pitchFamily="2" charset="2"/>
              <a:buChar char="ü"/>
            </a:pPr>
            <a:r>
              <a:rPr lang="fr-FR" sz="1800" b="1" dirty="0"/>
              <a:t>Vous approprier l’organisation, la structuration et la gouvernance du programme Services Publics+ de votre université</a:t>
            </a:r>
          </a:p>
          <a:p>
            <a:pPr marL="408514" indent="-285750">
              <a:spcAft>
                <a:spcPts val="1200"/>
              </a:spcAft>
              <a:buFont typeface="Wingdings" panose="05000000000000000000" pitchFamily="2" charset="2"/>
              <a:buChar char="ü"/>
            </a:pPr>
            <a:r>
              <a:rPr lang="fr-FR" sz="1800" b="1" dirty="0"/>
              <a:t>Mieux comprendre et incarner le rôle du référent de club Services Publics+ </a:t>
            </a:r>
            <a:r>
              <a:rPr lang="fr-FR" sz="1800" dirty="0"/>
              <a:t>et particulièrement de retrouver les actions à piloter sur votre chantier, les acteurs à mobiliser ainsi que les livrables à produire par votre club</a:t>
            </a:r>
          </a:p>
          <a:p>
            <a:pPr marL="408514" indent="-285750">
              <a:spcAft>
                <a:spcPts val="1200"/>
              </a:spcAft>
              <a:buFont typeface="Wingdings" panose="05000000000000000000" pitchFamily="2" charset="2"/>
              <a:buChar char="ü"/>
            </a:pPr>
            <a:r>
              <a:rPr lang="fr-FR" sz="1800" b="1" dirty="0"/>
              <a:t>Mener à bien votre mission en tant que référent de club Services Publics+ </a:t>
            </a:r>
            <a:r>
              <a:rPr lang="fr-FR" sz="1800" dirty="0"/>
              <a:t>grâce à une boîte à outils complète (</a:t>
            </a:r>
            <a:r>
              <a:rPr lang="fr-FR" sz="1800" dirty="0" err="1"/>
              <a:t>templates</a:t>
            </a:r>
            <a:r>
              <a:rPr lang="fr-FR" sz="1800" dirty="0"/>
              <a:t>, mémos, bonnes pratiques, … à retrouver en annexe du présent kit)</a:t>
            </a:r>
          </a:p>
          <a:p>
            <a:endParaRPr lang="fr-FR" sz="1800" dirty="0"/>
          </a:p>
        </p:txBody>
      </p:sp>
    </p:spTree>
    <p:extLst>
      <p:ext uri="{BB962C8B-B14F-4D97-AF65-F5344CB8AC3E}">
        <p14:creationId xmlns:p14="http://schemas.microsoft.com/office/powerpoint/2010/main" val="12223707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7619BD3-4DBA-4BD5-9F28-8F4B14A0355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graphicFrame>
        <p:nvGraphicFramePr>
          <p:cNvPr id="6" name="Tableau 6">
            <a:extLst>
              <a:ext uri="{FF2B5EF4-FFF2-40B4-BE49-F238E27FC236}">
                <a16:creationId xmlns:a16="http://schemas.microsoft.com/office/drawing/2014/main" id="{39E8C353-9205-409F-B9D7-E2A55DF0B539}"/>
              </a:ext>
            </a:extLst>
          </p:cNvPr>
          <p:cNvGraphicFramePr>
            <a:graphicFrameLocks noGrp="1"/>
          </p:cNvGraphicFramePr>
          <p:nvPr/>
        </p:nvGraphicFramePr>
        <p:xfrm>
          <a:off x="456588" y="1292543"/>
          <a:ext cx="11208362" cy="4477120"/>
        </p:xfrm>
        <a:graphic>
          <a:graphicData uri="http://schemas.openxmlformats.org/drawingml/2006/table">
            <a:tbl>
              <a:tblPr firstRow="1" bandRow="1">
                <a:tableStyleId>{5C22544A-7EE6-4342-B048-85BDC9FD1C3A}</a:tableStyleId>
              </a:tblPr>
              <a:tblGrid>
                <a:gridCol w="1018942">
                  <a:extLst>
                    <a:ext uri="{9D8B030D-6E8A-4147-A177-3AD203B41FA5}">
                      <a16:colId xmlns:a16="http://schemas.microsoft.com/office/drawing/2014/main" val="3543046830"/>
                    </a:ext>
                  </a:extLst>
                </a:gridCol>
                <a:gridCol w="1018942">
                  <a:extLst>
                    <a:ext uri="{9D8B030D-6E8A-4147-A177-3AD203B41FA5}">
                      <a16:colId xmlns:a16="http://schemas.microsoft.com/office/drawing/2014/main" val="791956267"/>
                    </a:ext>
                  </a:extLst>
                </a:gridCol>
                <a:gridCol w="1018942">
                  <a:extLst>
                    <a:ext uri="{9D8B030D-6E8A-4147-A177-3AD203B41FA5}">
                      <a16:colId xmlns:a16="http://schemas.microsoft.com/office/drawing/2014/main" val="1844624349"/>
                    </a:ext>
                  </a:extLst>
                </a:gridCol>
                <a:gridCol w="1018942">
                  <a:extLst>
                    <a:ext uri="{9D8B030D-6E8A-4147-A177-3AD203B41FA5}">
                      <a16:colId xmlns:a16="http://schemas.microsoft.com/office/drawing/2014/main" val="1110855227"/>
                    </a:ext>
                  </a:extLst>
                </a:gridCol>
                <a:gridCol w="1018942">
                  <a:extLst>
                    <a:ext uri="{9D8B030D-6E8A-4147-A177-3AD203B41FA5}">
                      <a16:colId xmlns:a16="http://schemas.microsoft.com/office/drawing/2014/main" val="648636687"/>
                    </a:ext>
                  </a:extLst>
                </a:gridCol>
                <a:gridCol w="1018942">
                  <a:extLst>
                    <a:ext uri="{9D8B030D-6E8A-4147-A177-3AD203B41FA5}">
                      <a16:colId xmlns:a16="http://schemas.microsoft.com/office/drawing/2014/main" val="1748868489"/>
                    </a:ext>
                  </a:extLst>
                </a:gridCol>
                <a:gridCol w="1018942">
                  <a:extLst>
                    <a:ext uri="{9D8B030D-6E8A-4147-A177-3AD203B41FA5}">
                      <a16:colId xmlns:a16="http://schemas.microsoft.com/office/drawing/2014/main" val="1175932306"/>
                    </a:ext>
                  </a:extLst>
                </a:gridCol>
                <a:gridCol w="1018942">
                  <a:extLst>
                    <a:ext uri="{9D8B030D-6E8A-4147-A177-3AD203B41FA5}">
                      <a16:colId xmlns:a16="http://schemas.microsoft.com/office/drawing/2014/main" val="2782716473"/>
                    </a:ext>
                  </a:extLst>
                </a:gridCol>
                <a:gridCol w="1018942">
                  <a:extLst>
                    <a:ext uri="{9D8B030D-6E8A-4147-A177-3AD203B41FA5}">
                      <a16:colId xmlns:a16="http://schemas.microsoft.com/office/drawing/2014/main" val="2260099026"/>
                    </a:ext>
                  </a:extLst>
                </a:gridCol>
                <a:gridCol w="1018942">
                  <a:extLst>
                    <a:ext uri="{9D8B030D-6E8A-4147-A177-3AD203B41FA5}">
                      <a16:colId xmlns:a16="http://schemas.microsoft.com/office/drawing/2014/main" val="3888035736"/>
                    </a:ext>
                  </a:extLst>
                </a:gridCol>
                <a:gridCol w="1018942">
                  <a:extLst>
                    <a:ext uri="{9D8B030D-6E8A-4147-A177-3AD203B41FA5}">
                      <a16:colId xmlns:a16="http://schemas.microsoft.com/office/drawing/2014/main" val="3339250363"/>
                    </a:ext>
                  </a:extLst>
                </a:gridCol>
              </a:tblGrid>
              <a:tr h="456560">
                <a:tc gridSpan="4">
                  <a:txBody>
                    <a:bodyPr/>
                    <a:lstStyle/>
                    <a:p>
                      <a:pPr algn="ctr"/>
                      <a:r>
                        <a:rPr lang="fr-FR" sz="1600"/>
                        <a:t>2024</a:t>
                      </a:r>
                    </a:p>
                  </a:txBody>
                  <a:tcPr anchor="ctr">
                    <a:solidFill>
                      <a:schemeClr val="accent2"/>
                    </a:solidFill>
                  </a:tcPr>
                </a:tc>
                <a:tc hMerge="1">
                  <a:txBody>
                    <a:bodyPr/>
                    <a:lstStyle/>
                    <a:p>
                      <a:endParaRPr lang="fr-FR"/>
                    </a:p>
                  </a:txBody>
                  <a:tcPr/>
                </a:tc>
                <a:tc hMerge="1">
                  <a:txBody>
                    <a:bodyPr/>
                    <a:lstStyle/>
                    <a:p>
                      <a:endParaRPr lang="fr-FR"/>
                    </a:p>
                  </a:txBody>
                  <a:tcPr/>
                </a:tc>
                <a:tc hMerge="1">
                  <a:txBody>
                    <a:bodyPr/>
                    <a:lstStyle/>
                    <a:p>
                      <a:endParaRPr lang="fr-FR"/>
                    </a:p>
                  </a:txBody>
                  <a:tcPr/>
                </a:tc>
                <a:tc gridSpan="7">
                  <a:txBody>
                    <a:bodyPr/>
                    <a:lstStyle/>
                    <a:p>
                      <a:pPr algn="ctr"/>
                      <a:r>
                        <a:rPr lang="fr-FR" sz="1600"/>
                        <a:t>2025</a:t>
                      </a:r>
                    </a:p>
                  </a:txBody>
                  <a:tcPr anchor="ctr">
                    <a:solidFill>
                      <a:schemeClr val="accent2"/>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478770520"/>
                  </a:ext>
                </a:extLst>
              </a:tr>
              <a:tr h="456560">
                <a:tc>
                  <a:txBody>
                    <a:bodyPr/>
                    <a:lstStyle/>
                    <a:p>
                      <a:pPr algn="ctr"/>
                      <a:r>
                        <a:rPr lang="fr-FR" sz="1400" b="1"/>
                        <a:t>SEP</a:t>
                      </a:r>
                    </a:p>
                  </a:txBody>
                  <a:tcPr anchor="ctr"/>
                </a:tc>
                <a:tc>
                  <a:txBody>
                    <a:bodyPr/>
                    <a:lstStyle/>
                    <a:p>
                      <a:pPr algn="ctr"/>
                      <a:r>
                        <a:rPr lang="fr-FR" sz="1400" b="1"/>
                        <a:t>OCT</a:t>
                      </a:r>
                    </a:p>
                  </a:txBody>
                  <a:tcPr anchor="ctr"/>
                </a:tc>
                <a:tc>
                  <a:txBody>
                    <a:bodyPr/>
                    <a:lstStyle/>
                    <a:p>
                      <a:pPr algn="ctr"/>
                      <a:r>
                        <a:rPr lang="fr-FR" sz="1400" b="1"/>
                        <a:t>NOV</a:t>
                      </a:r>
                    </a:p>
                  </a:txBody>
                  <a:tcPr anchor="ctr"/>
                </a:tc>
                <a:tc>
                  <a:txBody>
                    <a:bodyPr/>
                    <a:lstStyle/>
                    <a:p>
                      <a:pPr algn="ctr"/>
                      <a:r>
                        <a:rPr lang="fr-FR" sz="1400" b="1"/>
                        <a:t>DEC</a:t>
                      </a:r>
                    </a:p>
                  </a:txBody>
                  <a:tcPr anchor="ctr"/>
                </a:tc>
                <a:tc>
                  <a:txBody>
                    <a:bodyPr/>
                    <a:lstStyle/>
                    <a:p>
                      <a:pPr algn="ctr"/>
                      <a:r>
                        <a:rPr lang="fr-FR" sz="1400" b="1"/>
                        <a:t>JAN</a:t>
                      </a:r>
                    </a:p>
                  </a:txBody>
                  <a:tcPr anchor="ctr"/>
                </a:tc>
                <a:tc>
                  <a:txBody>
                    <a:bodyPr/>
                    <a:lstStyle/>
                    <a:p>
                      <a:pPr algn="ctr"/>
                      <a:r>
                        <a:rPr lang="fr-FR" sz="1400" b="1"/>
                        <a:t>FEV</a:t>
                      </a:r>
                    </a:p>
                  </a:txBody>
                  <a:tcPr anchor="ctr"/>
                </a:tc>
                <a:tc>
                  <a:txBody>
                    <a:bodyPr/>
                    <a:lstStyle/>
                    <a:p>
                      <a:pPr algn="ctr"/>
                      <a:r>
                        <a:rPr lang="fr-FR" sz="1400" b="1"/>
                        <a:t>MAR</a:t>
                      </a:r>
                    </a:p>
                  </a:txBody>
                  <a:tcPr anchor="ctr"/>
                </a:tc>
                <a:tc>
                  <a:txBody>
                    <a:bodyPr/>
                    <a:lstStyle/>
                    <a:p>
                      <a:pPr algn="ctr"/>
                      <a:r>
                        <a:rPr lang="fr-FR" sz="1400" b="1"/>
                        <a:t>AVR</a:t>
                      </a:r>
                    </a:p>
                  </a:txBody>
                  <a:tcPr anchor="ctr"/>
                </a:tc>
                <a:tc>
                  <a:txBody>
                    <a:bodyPr/>
                    <a:lstStyle/>
                    <a:p>
                      <a:pPr algn="ctr"/>
                      <a:r>
                        <a:rPr lang="fr-FR" sz="1400" b="1"/>
                        <a:t>MAI</a:t>
                      </a:r>
                    </a:p>
                  </a:txBody>
                  <a:tcPr anchor="ctr"/>
                </a:tc>
                <a:tc>
                  <a:txBody>
                    <a:bodyPr/>
                    <a:lstStyle/>
                    <a:p>
                      <a:pPr algn="ctr"/>
                      <a:r>
                        <a:rPr lang="fr-FR" sz="1400" b="1"/>
                        <a:t>JUN</a:t>
                      </a:r>
                    </a:p>
                  </a:txBody>
                  <a:tcPr anchor="ctr"/>
                </a:tc>
                <a:tc>
                  <a:txBody>
                    <a:bodyPr/>
                    <a:lstStyle/>
                    <a:p>
                      <a:pPr algn="ctr"/>
                      <a:r>
                        <a:rPr lang="fr-FR" sz="1400" b="1"/>
                        <a:t>JUL</a:t>
                      </a:r>
                    </a:p>
                  </a:txBody>
                  <a:tcPr anchor="ctr"/>
                </a:tc>
                <a:extLst>
                  <a:ext uri="{0D108BD9-81ED-4DB2-BD59-A6C34878D82A}">
                    <a16:rowId xmlns:a16="http://schemas.microsoft.com/office/drawing/2014/main" val="4276940580"/>
                  </a:ext>
                </a:extLst>
              </a:tr>
              <a:tr h="3564000">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tc>
                  <a:txBody>
                    <a:bodyPr/>
                    <a:lstStyle/>
                    <a:p>
                      <a:endParaRPr lang="fr-FR"/>
                    </a:p>
                  </a:txBody>
                  <a:tcPr/>
                </a:tc>
                <a:extLst>
                  <a:ext uri="{0D108BD9-81ED-4DB2-BD59-A6C34878D82A}">
                    <a16:rowId xmlns:a16="http://schemas.microsoft.com/office/drawing/2014/main" val="43361020"/>
                  </a:ext>
                </a:extLst>
              </a:tr>
            </a:tbl>
          </a:graphicData>
        </a:graphic>
      </p:graphicFrame>
      <p:sp>
        <p:nvSpPr>
          <p:cNvPr id="7" name="Rectangle : coins arrondis 6">
            <a:extLst>
              <a:ext uri="{FF2B5EF4-FFF2-40B4-BE49-F238E27FC236}">
                <a16:creationId xmlns:a16="http://schemas.microsoft.com/office/drawing/2014/main" id="{5F4C4786-B605-4607-97BF-BC14CE0990D0}"/>
              </a:ext>
            </a:extLst>
          </p:cNvPr>
          <p:cNvSpPr/>
          <p:nvPr/>
        </p:nvSpPr>
        <p:spPr>
          <a:xfrm>
            <a:off x="1509310" y="2599013"/>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8" name="Ellipse 7">
            <a:extLst>
              <a:ext uri="{FF2B5EF4-FFF2-40B4-BE49-F238E27FC236}">
                <a16:creationId xmlns:a16="http://schemas.microsoft.com/office/drawing/2014/main" id="{31614AD4-6A85-4E93-91DC-B2AE9E80D0CD}"/>
              </a:ext>
            </a:extLst>
          </p:cNvPr>
          <p:cNvSpPr/>
          <p:nvPr/>
        </p:nvSpPr>
        <p:spPr>
          <a:xfrm>
            <a:off x="1582790" y="263999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9" name="Ellipse 8">
            <a:extLst>
              <a:ext uri="{FF2B5EF4-FFF2-40B4-BE49-F238E27FC236}">
                <a16:creationId xmlns:a16="http://schemas.microsoft.com/office/drawing/2014/main" id="{4ED6E2A9-080D-4DE8-A437-AB82150F54DE}"/>
              </a:ext>
            </a:extLst>
          </p:cNvPr>
          <p:cNvSpPr/>
          <p:nvPr/>
        </p:nvSpPr>
        <p:spPr>
          <a:xfrm>
            <a:off x="2635512" y="263999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0" name="Ellipse 9">
            <a:extLst>
              <a:ext uri="{FF2B5EF4-FFF2-40B4-BE49-F238E27FC236}">
                <a16:creationId xmlns:a16="http://schemas.microsoft.com/office/drawing/2014/main" id="{38A4F835-3CF5-477B-9213-3E94318FF54D}"/>
              </a:ext>
            </a:extLst>
          </p:cNvPr>
          <p:cNvSpPr/>
          <p:nvPr/>
        </p:nvSpPr>
        <p:spPr>
          <a:xfrm>
            <a:off x="3581722" y="263999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1" name="Triangle isocèle 10">
            <a:extLst>
              <a:ext uri="{FF2B5EF4-FFF2-40B4-BE49-F238E27FC236}">
                <a16:creationId xmlns:a16="http://schemas.microsoft.com/office/drawing/2014/main" id="{6A327E91-3028-415F-9546-89CD803BE99B}"/>
              </a:ext>
            </a:extLst>
          </p:cNvPr>
          <p:cNvSpPr/>
          <p:nvPr/>
        </p:nvSpPr>
        <p:spPr>
          <a:xfrm>
            <a:off x="4248648" y="2617447"/>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2" name="ZoneTexte 11">
            <a:extLst>
              <a:ext uri="{FF2B5EF4-FFF2-40B4-BE49-F238E27FC236}">
                <a16:creationId xmlns:a16="http://schemas.microsoft.com/office/drawing/2014/main" id="{2366DDB4-D74F-44BA-9539-2A0548789506}"/>
              </a:ext>
            </a:extLst>
          </p:cNvPr>
          <p:cNvSpPr txBox="1"/>
          <p:nvPr/>
        </p:nvSpPr>
        <p:spPr>
          <a:xfrm>
            <a:off x="-68839" y="2607843"/>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#1</a:t>
            </a:r>
          </a:p>
        </p:txBody>
      </p:sp>
      <p:sp>
        <p:nvSpPr>
          <p:cNvPr id="13" name="Rectangle : coins arrondis 12">
            <a:extLst>
              <a:ext uri="{FF2B5EF4-FFF2-40B4-BE49-F238E27FC236}">
                <a16:creationId xmlns:a16="http://schemas.microsoft.com/office/drawing/2014/main" id="{65B3969C-27E9-45B4-96D6-1E4A1303B798}"/>
              </a:ext>
            </a:extLst>
          </p:cNvPr>
          <p:cNvSpPr/>
          <p:nvPr/>
        </p:nvSpPr>
        <p:spPr>
          <a:xfrm>
            <a:off x="1509310" y="3112393"/>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4" name="Ellipse 13">
            <a:extLst>
              <a:ext uri="{FF2B5EF4-FFF2-40B4-BE49-F238E27FC236}">
                <a16:creationId xmlns:a16="http://schemas.microsoft.com/office/drawing/2014/main" id="{79B8B948-D166-4018-9CF5-C8F0D9870F80}"/>
              </a:ext>
            </a:extLst>
          </p:cNvPr>
          <p:cNvSpPr/>
          <p:nvPr/>
        </p:nvSpPr>
        <p:spPr>
          <a:xfrm>
            <a:off x="1582790" y="315337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5" name="Ellipse 14">
            <a:extLst>
              <a:ext uri="{FF2B5EF4-FFF2-40B4-BE49-F238E27FC236}">
                <a16:creationId xmlns:a16="http://schemas.microsoft.com/office/drawing/2014/main" id="{B7468840-F927-4277-9551-0067CD0B910D}"/>
              </a:ext>
            </a:extLst>
          </p:cNvPr>
          <p:cNvSpPr/>
          <p:nvPr/>
        </p:nvSpPr>
        <p:spPr>
          <a:xfrm>
            <a:off x="2635512" y="315337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6" name="Ellipse 15">
            <a:extLst>
              <a:ext uri="{FF2B5EF4-FFF2-40B4-BE49-F238E27FC236}">
                <a16:creationId xmlns:a16="http://schemas.microsoft.com/office/drawing/2014/main" id="{FAB4BD14-A8E2-45ED-BC61-5A26A1B9C77F}"/>
              </a:ext>
            </a:extLst>
          </p:cNvPr>
          <p:cNvSpPr/>
          <p:nvPr/>
        </p:nvSpPr>
        <p:spPr>
          <a:xfrm>
            <a:off x="3581722" y="3153375"/>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7" name="Triangle isocèle 16">
            <a:extLst>
              <a:ext uri="{FF2B5EF4-FFF2-40B4-BE49-F238E27FC236}">
                <a16:creationId xmlns:a16="http://schemas.microsoft.com/office/drawing/2014/main" id="{19316E88-E8CA-4800-B7BB-D1BC22B43A3A}"/>
              </a:ext>
            </a:extLst>
          </p:cNvPr>
          <p:cNvSpPr/>
          <p:nvPr/>
        </p:nvSpPr>
        <p:spPr>
          <a:xfrm>
            <a:off x="4248648" y="3130827"/>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8" name="ZoneTexte 17">
            <a:extLst>
              <a:ext uri="{FF2B5EF4-FFF2-40B4-BE49-F238E27FC236}">
                <a16:creationId xmlns:a16="http://schemas.microsoft.com/office/drawing/2014/main" id="{981065C8-04DC-4193-B864-688A2DFFDEC0}"/>
              </a:ext>
            </a:extLst>
          </p:cNvPr>
          <p:cNvSpPr txBox="1"/>
          <p:nvPr/>
        </p:nvSpPr>
        <p:spPr>
          <a:xfrm>
            <a:off x="-77555" y="3108279"/>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#2</a:t>
            </a:r>
          </a:p>
        </p:txBody>
      </p:sp>
      <p:sp>
        <p:nvSpPr>
          <p:cNvPr id="19" name="Rectangle : coins arrondis 18">
            <a:extLst>
              <a:ext uri="{FF2B5EF4-FFF2-40B4-BE49-F238E27FC236}">
                <a16:creationId xmlns:a16="http://schemas.microsoft.com/office/drawing/2014/main" id="{94945F81-4FAA-4B92-8A3E-C53C9AF36A8C}"/>
              </a:ext>
            </a:extLst>
          </p:cNvPr>
          <p:cNvSpPr/>
          <p:nvPr/>
        </p:nvSpPr>
        <p:spPr>
          <a:xfrm>
            <a:off x="4536648" y="3621659"/>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0" name="Ellipse 19">
            <a:extLst>
              <a:ext uri="{FF2B5EF4-FFF2-40B4-BE49-F238E27FC236}">
                <a16:creationId xmlns:a16="http://schemas.microsoft.com/office/drawing/2014/main" id="{D91312AC-09D9-4F18-A8E4-D3D0A361D50A}"/>
              </a:ext>
            </a:extLst>
          </p:cNvPr>
          <p:cNvSpPr/>
          <p:nvPr/>
        </p:nvSpPr>
        <p:spPr>
          <a:xfrm>
            <a:off x="4610128" y="3662641"/>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1" name="Ellipse 20">
            <a:extLst>
              <a:ext uri="{FF2B5EF4-FFF2-40B4-BE49-F238E27FC236}">
                <a16:creationId xmlns:a16="http://schemas.microsoft.com/office/drawing/2014/main" id="{76D6CC86-C54B-435E-A0D6-E81358B64FB0}"/>
              </a:ext>
            </a:extLst>
          </p:cNvPr>
          <p:cNvSpPr/>
          <p:nvPr/>
        </p:nvSpPr>
        <p:spPr>
          <a:xfrm>
            <a:off x="5662850" y="3662641"/>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2" name="Ellipse 21">
            <a:extLst>
              <a:ext uri="{FF2B5EF4-FFF2-40B4-BE49-F238E27FC236}">
                <a16:creationId xmlns:a16="http://schemas.microsoft.com/office/drawing/2014/main" id="{A2990DFA-7AE3-420F-9A0B-3F860269858A}"/>
              </a:ext>
            </a:extLst>
          </p:cNvPr>
          <p:cNvSpPr/>
          <p:nvPr/>
        </p:nvSpPr>
        <p:spPr>
          <a:xfrm>
            <a:off x="6609060" y="3662641"/>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3" name="Triangle isocèle 22">
            <a:extLst>
              <a:ext uri="{FF2B5EF4-FFF2-40B4-BE49-F238E27FC236}">
                <a16:creationId xmlns:a16="http://schemas.microsoft.com/office/drawing/2014/main" id="{887F2D52-4461-45BF-B2EC-866DBB570DE5}"/>
              </a:ext>
            </a:extLst>
          </p:cNvPr>
          <p:cNvSpPr/>
          <p:nvPr/>
        </p:nvSpPr>
        <p:spPr>
          <a:xfrm>
            <a:off x="7275986" y="3640093"/>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4" name="ZoneTexte 23">
            <a:extLst>
              <a:ext uri="{FF2B5EF4-FFF2-40B4-BE49-F238E27FC236}">
                <a16:creationId xmlns:a16="http://schemas.microsoft.com/office/drawing/2014/main" id="{FAF2909C-880E-4DC5-8C30-78F0884B7C21}"/>
              </a:ext>
            </a:extLst>
          </p:cNvPr>
          <p:cNvSpPr txBox="1"/>
          <p:nvPr/>
        </p:nvSpPr>
        <p:spPr>
          <a:xfrm>
            <a:off x="2949783" y="3617545"/>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#3</a:t>
            </a:r>
          </a:p>
        </p:txBody>
      </p:sp>
      <p:sp>
        <p:nvSpPr>
          <p:cNvPr id="25" name="Rectangle : coins arrondis 24">
            <a:extLst>
              <a:ext uri="{FF2B5EF4-FFF2-40B4-BE49-F238E27FC236}">
                <a16:creationId xmlns:a16="http://schemas.microsoft.com/office/drawing/2014/main" id="{DCFC250A-7DC5-44E3-A4BA-5B0598969677}"/>
              </a:ext>
            </a:extLst>
          </p:cNvPr>
          <p:cNvSpPr/>
          <p:nvPr/>
        </p:nvSpPr>
        <p:spPr>
          <a:xfrm>
            <a:off x="4536648" y="4108377"/>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6" name="Ellipse 25">
            <a:extLst>
              <a:ext uri="{FF2B5EF4-FFF2-40B4-BE49-F238E27FC236}">
                <a16:creationId xmlns:a16="http://schemas.microsoft.com/office/drawing/2014/main" id="{5E19BBD4-019C-4592-9E43-94B582D5481D}"/>
              </a:ext>
            </a:extLst>
          </p:cNvPr>
          <p:cNvSpPr/>
          <p:nvPr/>
        </p:nvSpPr>
        <p:spPr>
          <a:xfrm>
            <a:off x="4610128" y="4149359"/>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7" name="Ellipse 26">
            <a:extLst>
              <a:ext uri="{FF2B5EF4-FFF2-40B4-BE49-F238E27FC236}">
                <a16:creationId xmlns:a16="http://schemas.microsoft.com/office/drawing/2014/main" id="{A01C2276-B06A-41B0-9451-06B6C329B62D}"/>
              </a:ext>
            </a:extLst>
          </p:cNvPr>
          <p:cNvSpPr/>
          <p:nvPr/>
        </p:nvSpPr>
        <p:spPr>
          <a:xfrm>
            <a:off x="5662850" y="4149359"/>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8" name="Ellipse 27">
            <a:extLst>
              <a:ext uri="{FF2B5EF4-FFF2-40B4-BE49-F238E27FC236}">
                <a16:creationId xmlns:a16="http://schemas.microsoft.com/office/drawing/2014/main" id="{5D97E08E-114B-491E-BA92-71749C980206}"/>
              </a:ext>
            </a:extLst>
          </p:cNvPr>
          <p:cNvSpPr/>
          <p:nvPr/>
        </p:nvSpPr>
        <p:spPr>
          <a:xfrm>
            <a:off x="6609060" y="4149359"/>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9" name="Triangle isocèle 28">
            <a:extLst>
              <a:ext uri="{FF2B5EF4-FFF2-40B4-BE49-F238E27FC236}">
                <a16:creationId xmlns:a16="http://schemas.microsoft.com/office/drawing/2014/main" id="{691D2672-13DC-466E-BB6D-A352D3F411DF}"/>
              </a:ext>
            </a:extLst>
          </p:cNvPr>
          <p:cNvSpPr/>
          <p:nvPr/>
        </p:nvSpPr>
        <p:spPr>
          <a:xfrm>
            <a:off x="7275986" y="4126811"/>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0" name="ZoneTexte 29">
            <a:extLst>
              <a:ext uri="{FF2B5EF4-FFF2-40B4-BE49-F238E27FC236}">
                <a16:creationId xmlns:a16="http://schemas.microsoft.com/office/drawing/2014/main" id="{22D402DA-F900-4921-AFD6-A77974A4FC07}"/>
              </a:ext>
            </a:extLst>
          </p:cNvPr>
          <p:cNvSpPr txBox="1"/>
          <p:nvPr/>
        </p:nvSpPr>
        <p:spPr>
          <a:xfrm>
            <a:off x="2949783" y="4104263"/>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#4</a:t>
            </a:r>
          </a:p>
        </p:txBody>
      </p:sp>
      <p:sp>
        <p:nvSpPr>
          <p:cNvPr id="31" name="Rectangle : coins arrondis 30">
            <a:extLst>
              <a:ext uri="{FF2B5EF4-FFF2-40B4-BE49-F238E27FC236}">
                <a16:creationId xmlns:a16="http://schemas.microsoft.com/office/drawing/2014/main" id="{DD51E49D-B215-4D91-832F-EA074EB3953B}"/>
              </a:ext>
            </a:extLst>
          </p:cNvPr>
          <p:cNvSpPr/>
          <p:nvPr/>
        </p:nvSpPr>
        <p:spPr>
          <a:xfrm>
            <a:off x="7682865" y="4597918"/>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2" name="Ellipse 31">
            <a:extLst>
              <a:ext uri="{FF2B5EF4-FFF2-40B4-BE49-F238E27FC236}">
                <a16:creationId xmlns:a16="http://schemas.microsoft.com/office/drawing/2014/main" id="{9C3AC7CF-E714-4D1F-ABE0-E378159B1591}"/>
              </a:ext>
            </a:extLst>
          </p:cNvPr>
          <p:cNvSpPr/>
          <p:nvPr/>
        </p:nvSpPr>
        <p:spPr>
          <a:xfrm>
            <a:off x="7756345" y="4638900"/>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Ellipse 32">
            <a:extLst>
              <a:ext uri="{FF2B5EF4-FFF2-40B4-BE49-F238E27FC236}">
                <a16:creationId xmlns:a16="http://schemas.microsoft.com/office/drawing/2014/main" id="{4D3B60FD-D3DD-4FFB-9E21-1444C98155CA}"/>
              </a:ext>
            </a:extLst>
          </p:cNvPr>
          <p:cNvSpPr/>
          <p:nvPr/>
        </p:nvSpPr>
        <p:spPr>
          <a:xfrm>
            <a:off x="8809067" y="4638900"/>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Ellipse 33">
            <a:extLst>
              <a:ext uri="{FF2B5EF4-FFF2-40B4-BE49-F238E27FC236}">
                <a16:creationId xmlns:a16="http://schemas.microsoft.com/office/drawing/2014/main" id="{F673F6AE-8D97-4716-A396-05E2B64D8168}"/>
              </a:ext>
            </a:extLst>
          </p:cNvPr>
          <p:cNvSpPr/>
          <p:nvPr/>
        </p:nvSpPr>
        <p:spPr>
          <a:xfrm>
            <a:off x="9755277" y="4638900"/>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5" name="Triangle isocèle 34">
            <a:extLst>
              <a:ext uri="{FF2B5EF4-FFF2-40B4-BE49-F238E27FC236}">
                <a16:creationId xmlns:a16="http://schemas.microsoft.com/office/drawing/2014/main" id="{080EBA7F-2DE1-475F-A7EB-A06B934EC687}"/>
              </a:ext>
            </a:extLst>
          </p:cNvPr>
          <p:cNvSpPr/>
          <p:nvPr/>
        </p:nvSpPr>
        <p:spPr>
          <a:xfrm>
            <a:off x="10422203" y="4616352"/>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DEC621F3-ABCC-44D5-8E32-F29E25DB933B}"/>
              </a:ext>
            </a:extLst>
          </p:cNvPr>
          <p:cNvSpPr txBox="1"/>
          <p:nvPr/>
        </p:nvSpPr>
        <p:spPr>
          <a:xfrm>
            <a:off x="6096000" y="4593804"/>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#5</a:t>
            </a:r>
          </a:p>
        </p:txBody>
      </p:sp>
      <p:sp>
        <p:nvSpPr>
          <p:cNvPr id="37" name="Rectangle : coins arrondis 36">
            <a:extLst>
              <a:ext uri="{FF2B5EF4-FFF2-40B4-BE49-F238E27FC236}">
                <a16:creationId xmlns:a16="http://schemas.microsoft.com/office/drawing/2014/main" id="{4BD74C6A-E141-4B1E-A2D1-8B734FB252CC}"/>
              </a:ext>
            </a:extLst>
          </p:cNvPr>
          <p:cNvSpPr/>
          <p:nvPr/>
        </p:nvSpPr>
        <p:spPr>
          <a:xfrm>
            <a:off x="7682865" y="5084636"/>
            <a:ext cx="3018623" cy="316607"/>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8" name="Ellipse 37">
            <a:extLst>
              <a:ext uri="{FF2B5EF4-FFF2-40B4-BE49-F238E27FC236}">
                <a16:creationId xmlns:a16="http://schemas.microsoft.com/office/drawing/2014/main" id="{46ED551C-3729-4D1E-BD20-E6CD9934AC02}"/>
              </a:ext>
            </a:extLst>
          </p:cNvPr>
          <p:cNvSpPr/>
          <p:nvPr/>
        </p:nvSpPr>
        <p:spPr>
          <a:xfrm>
            <a:off x="7756345" y="5125618"/>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9" name="Ellipse 38">
            <a:extLst>
              <a:ext uri="{FF2B5EF4-FFF2-40B4-BE49-F238E27FC236}">
                <a16:creationId xmlns:a16="http://schemas.microsoft.com/office/drawing/2014/main" id="{0290EB2C-D763-409E-8237-E26F4965846F}"/>
              </a:ext>
            </a:extLst>
          </p:cNvPr>
          <p:cNvSpPr/>
          <p:nvPr/>
        </p:nvSpPr>
        <p:spPr>
          <a:xfrm>
            <a:off x="8809067" y="5125618"/>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0" name="Ellipse 39">
            <a:extLst>
              <a:ext uri="{FF2B5EF4-FFF2-40B4-BE49-F238E27FC236}">
                <a16:creationId xmlns:a16="http://schemas.microsoft.com/office/drawing/2014/main" id="{12EED82F-2B35-4315-9B27-A6C380523C61}"/>
              </a:ext>
            </a:extLst>
          </p:cNvPr>
          <p:cNvSpPr/>
          <p:nvPr/>
        </p:nvSpPr>
        <p:spPr>
          <a:xfrm>
            <a:off x="9755277" y="5125618"/>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Triangle isocèle 40">
            <a:extLst>
              <a:ext uri="{FF2B5EF4-FFF2-40B4-BE49-F238E27FC236}">
                <a16:creationId xmlns:a16="http://schemas.microsoft.com/office/drawing/2014/main" id="{A1BD0D3C-ECE7-4749-B051-20D895FDB19B}"/>
              </a:ext>
            </a:extLst>
          </p:cNvPr>
          <p:cNvSpPr/>
          <p:nvPr/>
        </p:nvSpPr>
        <p:spPr>
          <a:xfrm>
            <a:off x="10422203" y="5103070"/>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2" name="ZoneTexte 41">
            <a:extLst>
              <a:ext uri="{FF2B5EF4-FFF2-40B4-BE49-F238E27FC236}">
                <a16:creationId xmlns:a16="http://schemas.microsoft.com/office/drawing/2014/main" id="{89ED60FB-D767-4500-8939-A12187D57077}"/>
              </a:ext>
            </a:extLst>
          </p:cNvPr>
          <p:cNvSpPr txBox="1"/>
          <p:nvPr/>
        </p:nvSpPr>
        <p:spPr>
          <a:xfrm>
            <a:off x="6096000" y="5080522"/>
            <a:ext cx="20828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solidFill>
                <a:effectLst/>
                <a:uLnTx/>
                <a:uFillTx/>
                <a:latin typeface="Marianne"/>
                <a:ea typeface="+mn-ea"/>
                <a:cs typeface="+mn-cs"/>
              </a:rPr>
              <a:t>CERCLE #6</a:t>
            </a:r>
          </a:p>
        </p:txBody>
      </p:sp>
      <p:sp>
        <p:nvSpPr>
          <p:cNvPr id="43" name="Ellipse 42">
            <a:extLst>
              <a:ext uri="{FF2B5EF4-FFF2-40B4-BE49-F238E27FC236}">
                <a16:creationId xmlns:a16="http://schemas.microsoft.com/office/drawing/2014/main" id="{5A884881-295C-4904-BBD3-D8797409F6FB}"/>
              </a:ext>
            </a:extLst>
          </p:cNvPr>
          <p:cNvSpPr/>
          <p:nvPr/>
        </p:nvSpPr>
        <p:spPr>
          <a:xfrm>
            <a:off x="2913510" y="5953338"/>
            <a:ext cx="230529" cy="230529"/>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4" name="ZoneTexte 43">
            <a:extLst>
              <a:ext uri="{FF2B5EF4-FFF2-40B4-BE49-F238E27FC236}">
                <a16:creationId xmlns:a16="http://schemas.microsoft.com/office/drawing/2014/main" id="{A01A80E5-1124-424A-B6BD-F9FE4D3E832F}"/>
              </a:ext>
            </a:extLst>
          </p:cNvPr>
          <p:cNvSpPr txBox="1"/>
          <p:nvPr/>
        </p:nvSpPr>
        <p:spPr>
          <a:xfrm>
            <a:off x="3124918" y="5936903"/>
            <a:ext cx="256557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91"/>
                </a:solidFill>
                <a:effectLst/>
                <a:uLnTx/>
                <a:uFillTx/>
                <a:latin typeface="Marianne"/>
                <a:ea typeface="+mn-ea"/>
                <a:cs typeface="+mn-cs"/>
              </a:rPr>
              <a:t>Ateliers de travail du cercle</a:t>
            </a:r>
          </a:p>
        </p:txBody>
      </p:sp>
      <p:sp>
        <p:nvSpPr>
          <p:cNvPr id="46" name="ZoneTexte 45">
            <a:extLst>
              <a:ext uri="{FF2B5EF4-FFF2-40B4-BE49-F238E27FC236}">
                <a16:creationId xmlns:a16="http://schemas.microsoft.com/office/drawing/2014/main" id="{1C26C4C5-4F75-4A84-B67D-595F13B3DE24}"/>
              </a:ext>
            </a:extLst>
          </p:cNvPr>
          <p:cNvSpPr txBox="1"/>
          <p:nvPr/>
        </p:nvSpPr>
        <p:spPr>
          <a:xfrm>
            <a:off x="6079208" y="5936903"/>
            <a:ext cx="409859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91"/>
                </a:solidFill>
                <a:effectLst/>
                <a:uLnTx/>
                <a:uFillTx/>
                <a:latin typeface="Marianne"/>
                <a:ea typeface="+mn-ea"/>
                <a:cs typeface="+mn-cs"/>
              </a:rPr>
              <a:t>Restitution des bonnes pratiques par les « scribes »</a:t>
            </a:r>
          </a:p>
        </p:txBody>
      </p:sp>
      <p:sp>
        <p:nvSpPr>
          <p:cNvPr id="47" name="Triangle isocèle 46">
            <a:extLst>
              <a:ext uri="{FF2B5EF4-FFF2-40B4-BE49-F238E27FC236}">
                <a16:creationId xmlns:a16="http://schemas.microsoft.com/office/drawing/2014/main" id="{1D3C5476-97E7-4D09-A9D2-AAFFE64786A8}"/>
              </a:ext>
            </a:extLst>
          </p:cNvPr>
          <p:cNvSpPr/>
          <p:nvPr/>
        </p:nvSpPr>
        <p:spPr>
          <a:xfrm>
            <a:off x="5791209" y="5948604"/>
            <a:ext cx="288000" cy="275625"/>
          </a:xfrm>
          <a:prstGeom prst="triangl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9" name="ZoneTexte 48">
            <a:extLst>
              <a:ext uri="{FF2B5EF4-FFF2-40B4-BE49-F238E27FC236}">
                <a16:creationId xmlns:a16="http://schemas.microsoft.com/office/drawing/2014/main" id="{2C346D16-3D20-46BE-858D-5BE9D0D50110}"/>
              </a:ext>
            </a:extLst>
          </p:cNvPr>
          <p:cNvSpPr txBox="1"/>
          <p:nvPr/>
        </p:nvSpPr>
        <p:spPr>
          <a:xfrm>
            <a:off x="1252907" y="5936903"/>
            <a:ext cx="256557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91"/>
                </a:solidFill>
                <a:effectLst/>
                <a:uLnTx/>
                <a:uFillTx/>
                <a:latin typeface="Marianne"/>
                <a:ea typeface="+mn-ea"/>
                <a:cs typeface="+mn-cs"/>
              </a:rPr>
              <a:t>Durée du cercle</a:t>
            </a:r>
          </a:p>
        </p:txBody>
      </p:sp>
      <p:sp>
        <p:nvSpPr>
          <p:cNvPr id="50" name="Rectangle : coins arrondis 49">
            <a:extLst>
              <a:ext uri="{FF2B5EF4-FFF2-40B4-BE49-F238E27FC236}">
                <a16:creationId xmlns:a16="http://schemas.microsoft.com/office/drawing/2014/main" id="{CAE3FAEF-0D40-4E26-A639-2363CE959DA9}"/>
              </a:ext>
            </a:extLst>
          </p:cNvPr>
          <p:cNvSpPr/>
          <p:nvPr/>
        </p:nvSpPr>
        <p:spPr>
          <a:xfrm>
            <a:off x="432960" y="5910298"/>
            <a:ext cx="819947" cy="313931"/>
          </a:xfrm>
          <a:prstGeom prst="roundRect">
            <a:avLst>
              <a:gd name="adj" fmla="val 50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1" name="Titre 3">
            <a:extLst>
              <a:ext uri="{FF2B5EF4-FFF2-40B4-BE49-F238E27FC236}">
                <a16:creationId xmlns:a16="http://schemas.microsoft.com/office/drawing/2014/main" id="{D5B74B34-3D21-4FC6-9F90-BA6321CCA845}"/>
              </a:ext>
            </a:extLst>
          </p:cNvPr>
          <p:cNvSpPr>
            <a:spLocks noGrp="1"/>
          </p:cNvSpPr>
          <p:nvPr>
            <p:ph type="title"/>
          </p:nvPr>
        </p:nvSpPr>
        <p:spPr>
          <a:xfrm>
            <a:off x="1782931" y="196221"/>
            <a:ext cx="9786770" cy="719988"/>
          </a:xfrm>
        </p:spPr>
        <p:txBody>
          <a:bodyPr>
            <a:noAutofit/>
          </a:bodyPr>
          <a:lstStyle/>
          <a:p>
            <a:r>
              <a:rPr lang="fr-FR" sz="2500">
                <a:solidFill>
                  <a:schemeClr val="accent2"/>
                </a:solidFill>
              </a:rPr>
              <a:t>Chaque cercle mobilisera ses membres sur 2 à 3 ateliers, répartis sur trois mois</a:t>
            </a:r>
          </a:p>
        </p:txBody>
      </p:sp>
    </p:spTree>
    <p:extLst>
      <p:ext uri="{BB962C8B-B14F-4D97-AF65-F5344CB8AC3E}">
        <p14:creationId xmlns:p14="http://schemas.microsoft.com/office/powerpoint/2010/main" val="3532529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 coins arrondis 28">
            <a:extLst>
              <a:ext uri="{FF2B5EF4-FFF2-40B4-BE49-F238E27FC236}">
                <a16:creationId xmlns:a16="http://schemas.microsoft.com/office/drawing/2014/main" id="{9DE51633-A76A-4042-A9EE-0D6A3E489470}"/>
              </a:ext>
            </a:extLst>
          </p:cNvPr>
          <p:cNvSpPr/>
          <p:nvPr/>
        </p:nvSpPr>
        <p:spPr>
          <a:xfrm>
            <a:off x="4622872" y="128351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1" name="Ellipse 30">
            <a:extLst>
              <a:ext uri="{FF2B5EF4-FFF2-40B4-BE49-F238E27FC236}">
                <a16:creationId xmlns:a16="http://schemas.microsoft.com/office/drawing/2014/main" id="{DABDA6C8-3827-442C-AF4A-6F9EEF42F5AD}"/>
              </a:ext>
            </a:extLst>
          </p:cNvPr>
          <p:cNvSpPr/>
          <p:nvPr/>
        </p:nvSpPr>
        <p:spPr>
          <a:xfrm>
            <a:off x="4298872" y="1168360"/>
            <a:ext cx="648000" cy="648000"/>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7" name="Rectangle : coins arrondis 36">
            <a:extLst>
              <a:ext uri="{FF2B5EF4-FFF2-40B4-BE49-F238E27FC236}">
                <a16:creationId xmlns:a16="http://schemas.microsoft.com/office/drawing/2014/main" id="{9FB41F09-2031-4A77-A840-FAA1D42B9B25}"/>
              </a:ext>
            </a:extLst>
          </p:cNvPr>
          <p:cNvSpPr/>
          <p:nvPr/>
        </p:nvSpPr>
        <p:spPr>
          <a:xfrm>
            <a:off x="8519129" y="128351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Ellipse 40">
            <a:extLst>
              <a:ext uri="{FF2B5EF4-FFF2-40B4-BE49-F238E27FC236}">
                <a16:creationId xmlns:a16="http://schemas.microsoft.com/office/drawing/2014/main" id="{E1D84C11-6CC2-4865-A40F-ADFF85EA3A84}"/>
              </a:ext>
            </a:extLst>
          </p:cNvPr>
          <p:cNvSpPr/>
          <p:nvPr/>
        </p:nvSpPr>
        <p:spPr>
          <a:xfrm>
            <a:off x="8195129" y="1168360"/>
            <a:ext cx="648000" cy="648000"/>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pic>
        <p:nvPicPr>
          <p:cNvPr id="11" name="Graphique 10" descr="Utilisateur avec un remplissage uni">
            <a:extLst>
              <a:ext uri="{FF2B5EF4-FFF2-40B4-BE49-F238E27FC236}">
                <a16:creationId xmlns:a16="http://schemas.microsoft.com/office/drawing/2014/main" id="{5AA52BC1-1B90-463A-8300-F91CC14AC1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06872" y="1276360"/>
            <a:ext cx="432000" cy="432000"/>
          </a:xfrm>
          <a:prstGeom prst="rect">
            <a:avLst/>
          </a:prstGeom>
        </p:spPr>
      </p:pic>
      <p:sp>
        <p:nvSpPr>
          <p:cNvPr id="12" name="ZoneTexte 11">
            <a:extLst>
              <a:ext uri="{FF2B5EF4-FFF2-40B4-BE49-F238E27FC236}">
                <a16:creationId xmlns:a16="http://schemas.microsoft.com/office/drawing/2014/main" id="{201B3EEC-F2DA-4BB2-AF0C-260C87A24AAD}"/>
              </a:ext>
            </a:extLst>
          </p:cNvPr>
          <p:cNvSpPr txBox="1"/>
          <p:nvPr/>
        </p:nvSpPr>
        <p:spPr>
          <a:xfrm>
            <a:off x="5008369" y="1342162"/>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5841">
                    <a:lumMod val="75000"/>
                    <a:lumOff val="25000"/>
                  </a:srgbClr>
                </a:solidFill>
                <a:effectLst/>
                <a:uLnTx/>
                <a:uFillTx/>
                <a:latin typeface="Marianne"/>
                <a:ea typeface="+mn-ea"/>
                <a:cs typeface="+mn-cs"/>
              </a:rPr>
              <a:t>Référent.e du club</a:t>
            </a:r>
          </a:p>
        </p:txBody>
      </p:sp>
      <p:sp>
        <p:nvSpPr>
          <p:cNvPr id="13" name="ZoneTexte 12">
            <a:extLst>
              <a:ext uri="{FF2B5EF4-FFF2-40B4-BE49-F238E27FC236}">
                <a16:creationId xmlns:a16="http://schemas.microsoft.com/office/drawing/2014/main" id="{64F02015-169F-43C7-83D4-7A76DC7CEFF0}"/>
              </a:ext>
            </a:extLst>
          </p:cNvPr>
          <p:cNvSpPr txBox="1"/>
          <p:nvPr/>
        </p:nvSpPr>
        <p:spPr>
          <a:xfrm>
            <a:off x="4297079" y="1911538"/>
            <a:ext cx="3640760" cy="2060097"/>
          </a:xfrm>
          <a:prstGeom prst="rect">
            <a:avLst/>
          </a:prstGeom>
          <a:noFill/>
          <a:ln w="12700">
            <a:solidFill>
              <a:schemeClr val="accent1">
                <a:lumMod val="75000"/>
                <a:lumOff val="25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Prénom NOM (Direction)</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17" name="ZoneTexte 16">
            <a:extLst>
              <a:ext uri="{FF2B5EF4-FFF2-40B4-BE49-F238E27FC236}">
                <a16:creationId xmlns:a16="http://schemas.microsoft.com/office/drawing/2014/main" id="{F46D41BD-C61A-4E0A-972B-A5D0B15D24F1}"/>
              </a:ext>
            </a:extLst>
          </p:cNvPr>
          <p:cNvSpPr txBox="1"/>
          <p:nvPr/>
        </p:nvSpPr>
        <p:spPr>
          <a:xfrm>
            <a:off x="8899968" y="1342162"/>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5841">
                    <a:lumMod val="75000"/>
                    <a:lumOff val="25000"/>
                  </a:srgbClr>
                </a:solidFill>
                <a:effectLst/>
                <a:uLnTx/>
                <a:uFillTx/>
                <a:latin typeface="Marianne"/>
                <a:ea typeface="+mn-ea"/>
                <a:cs typeface="+mn-cs"/>
              </a:rPr>
              <a:t>Membres du club </a:t>
            </a:r>
          </a:p>
        </p:txBody>
      </p:sp>
      <p:sp>
        <p:nvSpPr>
          <p:cNvPr id="18" name="ZoneTexte 17">
            <a:extLst>
              <a:ext uri="{FF2B5EF4-FFF2-40B4-BE49-F238E27FC236}">
                <a16:creationId xmlns:a16="http://schemas.microsoft.com/office/drawing/2014/main" id="{A118E54F-64F9-466B-85FC-290DF9E5D65B}"/>
              </a:ext>
            </a:extLst>
          </p:cNvPr>
          <p:cNvSpPr txBox="1"/>
          <p:nvPr/>
        </p:nvSpPr>
        <p:spPr>
          <a:xfrm>
            <a:off x="8191545" y="1911538"/>
            <a:ext cx="3640760" cy="2060097"/>
          </a:xfrm>
          <a:prstGeom prst="rect">
            <a:avLst/>
          </a:prstGeom>
          <a:noFill/>
          <a:ln w="12700">
            <a:solidFill>
              <a:schemeClr val="accent1">
                <a:lumMod val="75000"/>
                <a:lumOff val="25000"/>
              </a:schemeClr>
            </a:solidFill>
            <a:prstDash val="dash"/>
          </a:ln>
        </p:spPr>
        <p:txBody>
          <a:bodyPr wrap="square" numCol="2"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Scolarité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SUAIO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DFCA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DGDNUM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SCD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DIRCOM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Composantes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VE – BHEV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FLTV – BAIP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DGD RI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FLTV – </a:t>
            </a:r>
            <a:r>
              <a:rPr kumimoji="0" lang="fr-FR" sz="1200" b="0" i="0" u="none" strike="noStrike" kern="1200" cap="none" spc="0" normalizeH="0" baseline="0" noProof="0" err="1">
                <a:ln>
                  <a:noFill/>
                </a:ln>
                <a:solidFill>
                  <a:srgbClr val="000000"/>
                </a:solidFill>
                <a:effectLst/>
                <a:uLnTx/>
                <a:uFillTx/>
                <a:latin typeface="Marianne"/>
                <a:ea typeface="+mn-ea"/>
                <a:cs typeface="+mn-cs"/>
              </a:rPr>
              <a:t>Libel’Ul</a:t>
            </a:r>
            <a:endParaRPr kumimoji="0" lang="fr-FR" sz="12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DGD RH 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Contributeurs ponctuels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t>
            </a:r>
          </a:p>
        </p:txBody>
      </p:sp>
      <p:pic>
        <p:nvPicPr>
          <p:cNvPr id="20" name="Graphique 19" descr="Utilisateurs avec un remplissage uni">
            <a:extLst>
              <a:ext uri="{FF2B5EF4-FFF2-40B4-BE49-F238E27FC236}">
                <a16:creationId xmlns:a16="http://schemas.microsoft.com/office/drawing/2014/main" id="{EAE2226D-2CE5-4795-A842-BF6ACBB712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03129" y="1276360"/>
            <a:ext cx="432000" cy="432000"/>
          </a:xfrm>
          <a:prstGeom prst="rect">
            <a:avLst/>
          </a:prstGeom>
        </p:spPr>
      </p:pic>
      <p:sp>
        <p:nvSpPr>
          <p:cNvPr id="30" name="ZoneTexte 29">
            <a:extLst>
              <a:ext uri="{FF2B5EF4-FFF2-40B4-BE49-F238E27FC236}">
                <a16:creationId xmlns:a16="http://schemas.microsoft.com/office/drawing/2014/main" id="{C30212B9-E035-47F7-BE7A-3C6344105656}"/>
              </a:ext>
            </a:extLst>
          </p:cNvPr>
          <p:cNvSpPr txBox="1"/>
          <p:nvPr/>
        </p:nvSpPr>
        <p:spPr>
          <a:xfrm>
            <a:off x="402614" y="1911538"/>
            <a:ext cx="3640759" cy="2060097"/>
          </a:xfrm>
          <a:prstGeom prst="rect">
            <a:avLst/>
          </a:prstGeom>
          <a:noFill/>
          <a:ln w="12700">
            <a:solidFill>
              <a:schemeClr val="bg1">
                <a:lumMod val="6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Outiller la gestion et le suivi des demandes étudiantes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S’assurer que l’ensemble des personnels d’accueils soit en mesure d’apporter une réponse de 1er niveau au questions courantes des étudiants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Construire des outils partagés qui permettent de suivre et de gérer des demandes des étudiants quel que soit le service qui le reçoit.</a:t>
            </a:r>
          </a:p>
        </p:txBody>
      </p:sp>
      <p:sp>
        <p:nvSpPr>
          <p:cNvPr id="5" name="Rectangle : coins arrondis 4">
            <a:extLst>
              <a:ext uri="{FF2B5EF4-FFF2-40B4-BE49-F238E27FC236}">
                <a16:creationId xmlns:a16="http://schemas.microsoft.com/office/drawing/2014/main" id="{60C3D8E9-C113-42FE-8D7F-59D6BA68F02D}"/>
              </a:ext>
            </a:extLst>
          </p:cNvPr>
          <p:cNvSpPr/>
          <p:nvPr/>
        </p:nvSpPr>
        <p:spPr>
          <a:xfrm>
            <a:off x="726615" y="128351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 name="Ellipse 5">
            <a:extLst>
              <a:ext uri="{FF2B5EF4-FFF2-40B4-BE49-F238E27FC236}">
                <a16:creationId xmlns:a16="http://schemas.microsoft.com/office/drawing/2014/main" id="{6E705075-A4CD-46F5-A234-F3D4ADD06127}"/>
              </a:ext>
            </a:extLst>
          </p:cNvPr>
          <p:cNvSpPr/>
          <p:nvPr/>
        </p:nvSpPr>
        <p:spPr>
          <a:xfrm>
            <a:off x="402615" y="1168360"/>
            <a:ext cx="648000" cy="64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ZoneTexte 32">
            <a:extLst>
              <a:ext uri="{FF2B5EF4-FFF2-40B4-BE49-F238E27FC236}">
                <a16:creationId xmlns:a16="http://schemas.microsoft.com/office/drawing/2014/main" id="{0DBA20CE-7844-4729-8E91-9AA28D124865}"/>
              </a:ext>
            </a:extLst>
          </p:cNvPr>
          <p:cNvSpPr txBox="1"/>
          <p:nvPr/>
        </p:nvSpPr>
        <p:spPr>
          <a:xfrm>
            <a:off x="1205637" y="1338472"/>
            <a:ext cx="9913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50000"/>
                    <a:lumOff val="50000"/>
                  </a:srgbClr>
                </a:solidFill>
                <a:effectLst/>
                <a:uLnTx/>
                <a:uFillTx/>
                <a:latin typeface="Marianne"/>
                <a:ea typeface="+mn-ea"/>
                <a:cs typeface="+mn-cs"/>
              </a:rPr>
              <a:t>Objectifs</a:t>
            </a:r>
            <a:endParaRPr kumimoji="0" lang="fr-FR" sz="1200" b="1" i="0" u="none" strike="noStrike" kern="1200" cap="none" spc="0" normalizeH="0" baseline="0" noProof="0">
              <a:ln>
                <a:noFill/>
              </a:ln>
              <a:solidFill>
                <a:srgbClr val="000000">
                  <a:lumMod val="50000"/>
                  <a:lumOff val="50000"/>
                </a:srgbClr>
              </a:solidFill>
              <a:effectLst/>
              <a:uLnTx/>
              <a:uFillTx/>
              <a:latin typeface="Marianne"/>
              <a:ea typeface="+mn-ea"/>
              <a:cs typeface="+mn-cs"/>
            </a:endParaRPr>
          </a:p>
        </p:txBody>
      </p:sp>
      <p:pic>
        <p:nvPicPr>
          <p:cNvPr id="35" name="Graphique 34" descr="Mille avec un remplissage uni">
            <a:extLst>
              <a:ext uri="{FF2B5EF4-FFF2-40B4-BE49-F238E27FC236}">
                <a16:creationId xmlns:a16="http://schemas.microsoft.com/office/drawing/2014/main" id="{A3556296-B79F-47F3-BAD3-9632BAEE644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615" y="1276360"/>
            <a:ext cx="432000" cy="432000"/>
          </a:xfrm>
          <a:prstGeom prst="rect">
            <a:avLst/>
          </a:prstGeom>
        </p:spPr>
      </p:pic>
      <p:sp>
        <p:nvSpPr>
          <p:cNvPr id="23" name="Rectangle 22">
            <a:extLst>
              <a:ext uri="{FF2B5EF4-FFF2-40B4-BE49-F238E27FC236}">
                <a16:creationId xmlns:a16="http://schemas.microsoft.com/office/drawing/2014/main" id="{659F9A6D-6BC5-4F48-8E47-9E855641DF36}"/>
              </a:ext>
            </a:extLst>
          </p:cNvPr>
          <p:cNvSpPr/>
          <p:nvPr/>
        </p:nvSpPr>
        <p:spPr>
          <a:xfrm>
            <a:off x="1882775" y="-12923"/>
            <a:ext cx="10309224" cy="1127408"/>
          </a:xfrm>
          <a:prstGeom prst="rect">
            <a:avLst/>
          </a:prstGeom>
          <a:gradFill flip="none" rotWithShape="1">
            <a:gsLst>
              <a:gs pos="0">
                <a:schemeClr val="accent1">
                  <a:lumMod val="75000"/>
                  <a:lumOff val="25000"/>
                </a:schemeClr>
              </a:gs>
              <a:gs pos="100000">
                <a:schemeClr val="accent1">
                  <a:lumMod val="90000"/>
                  <a:lumOff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DEMANDES</a:t>
            </a:r>
          </a:p>
        </p:txBody>
      </p:sp>
      <p:pic>
        <p:nvPicPr>
          <p:cNvPr id="24" name="Image 23">
            <a:extLst>
              <a:ext uri="{FF2B5EF4-FFF2-40B4-BE49-F238E27FC236}">
                <a16:creationId xmlns:a16="http://schemas.microsoft.com/office/drawing/2014/main" id="{36D392C0-A6A2-4A5E-9ED5-0C7065CCB51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0868829" y="150126"/>
            <a:ext cx="796120" cy="796120"/>
          </a:xfrm>
          <a:prstGeom prst="rect">
            <a:avLst/>
          </a:prstGeom>
        </p:spPr>
      </p:pic>
      <p:sp>
        <p:nvSpPr>
          <p:cNvPr id="21" name="Rectangle 20">
            <a:extLst>
              <a:ext uri="{FF2B5EF4-FFF2-40B4-BE49-F238E27FC236}">
                <a16:creationId xmlns:a16="http://schemas.microsoft.com/office/drawing/2014/main" id="{29DD336E-E456-437D-AA0E-6C92C6EF82CB}"/>
              </a:ext>
            </a:extLst>
          </p:cNvPr>
          <p:cNvSpPr/>
          <p:nvPr/>
        </p:nvSpPr>
        <p:spPr>
          <a:xfrm>
            <a:off x="2329726" y="4909328"/>
            <a:ext cx="3640759" cy="1402617"/>
          </a:xfrm>
          <a:prstGeom prst="rect">
            <a:avLst/>
          </a:prstGeom>
          <a:noFill/>
          <a:ln w="12700">
            <a:solidFill>
              <a:schemeClr val="accent1">
                <a:lumMod val="75000"/>
                <a:lumOff val="2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FAQ à destination des agents et enseignants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Outil de gestion des demandes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1" u="none" strike="noStrike" kern="1200" cap="none" spc="0" normalizeH="0" baseline="0" noProof="0">
                <a:ln>
                  <a:noFill/>
                </a:ln>
                <a:solidFill>
                  <a:srgbClr val="000000"/>
                </a:solidFill>
                <a:effectLst/>
                <a:uLnTx/>
                <a:uFillTx/>
                <a:latin typeface="Marianne"/>
                <a:ea typeface="+mn-ea"/>
                <a:cs typeface="+mn-cs"/>
              </a:rPr>
              <a:t>A terme : tableau de bord de la réussite</a:t>
            </a:r>
          </a:p>
        </p:txBody>
      </p:sp>
      <p:sp>
        <p:nvSpPr>
          <p:cNvPr id="22" name="Rectangle : coins arrondis 21">
            <a:extLst>
              <a:ext uri="{FF2B5EF4-FFF2-40B4-BE49-F238E27FC236}">
                <a16:creationId xmlns:a16="http://schemas.microsoft.com/office/drawing/2014/main" id="{B4B3347E-7153-4436-9050-38EE48E27F5B}"/>
              </a:ext>
            </a:extLst>
          </p:cNvPr>
          <p:cNvSpPr/>
          <p:nvPr/>
        </p:nvSpPr>
        <p:spPr>
          <a:xfrm>
            <a:off x="2653727" y="420744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5" name="Ellipse 24">
            <a:extLst>
              <a:ext uri="{FF2B5EF4-FFF2-40B4-BE49-F238E27FC236}">
                <a16:creationId xmlns:a16="http://schemas.microsoft.com/office/drawing/2014/main" id="{8FA739C3-0823-444C-993E-4ECA23692CF8}"/>
              </a:ext>
            </a:extLst>
          </p:cNvPr>
          <p:cNvSpPr/>
          <p:nvPr/>
        </p:nvSpPr>
        <p:spPr>
          <a:xfrm>
            <a:off x="2329727" y="4092290"/>
            <a:ext cx="648000" cy="648000"/>
          </a:xfrm>
          <a:prstGeom prst="ellipse">
            <a:avLst/>
          </a:prstGeom>
          <a:solidFill>
            <a:srgbClr val="00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6" name="ZoneTexte 25">
            <a:extLst>
              <a:ext uri="{FF2B5EF4-FFF2-40B4-BE49-F238E27FC236}">
                <a16:creationId xmlns:a16="http://schemas.microsoft.com/office/drawing/2014/main" id="{7480CDD5-94C6-4756-9BD9-DD3CA1A01908}"/>
              </a:ext>
            </a:extLst>
          </p:cNvPr>
          <p:cNvSpPr txBox="1"/>
          <p:nvPr/>
        </p:nvSpPr>
        <p:spPr>
          <a:xfrm>
            <a:off x="3132749" y="426240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C28F"/>
                </a:solidFill>
                <a:effectLst/>
                <a:uLnTx/>
                <a:uFillTx/>
                <a:latin typeface="Marianne"/>
                <a:ea typeface="+mn-ea"/>
                <a:cs typeface="+mn-cs"/>
              </a:rPr>
              <a:t>Livrables clés attendus</a:t>
            </a:r>
            <a:endParaRPr kumimoji="0" lang="fr-FR" sz="1200" b="1" i="0" u="none" strike="noStrike" kern="1200" cap="none" spc="0" normalizeH="0" baseline="0" noProof="0">
              <a:ln>
                <a:noFill/>
              </a:ln>
              <a:solidFill>
                <a:srgbClr val="00C28F"/>
              </a:solidFill>
              <a:effectLst/>
              <a:uLnTx/>
              <a:uFillTx/>
              <a:latin typeface="Marianne"/>
              <a:ea typeface="+mn-ea"/>
              <a:cs typeface="+mn-cs"/>
            </a:endParaRPr>
          </a:p>
        </p:txBody>
      </p:sp>
      <p:pic>
        <p:nvPicPr>
          <p:cNvPr id="27" name="Graphique 25">
            <a:extLst>
              <a:ext uri="{FF2B5EF4-FFF2-40B4-BE49-F238E27FC236}">
                <a16:creationId xmlns:a16="http://schemas.microsoft.com/office/drawing/2014/main" id="{932D7657-48F7-4866-B119-7FF752916C69}"/>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2437727" y="4200290"/>
            <a:ext cx="432000" cy="432000"/>
          </a:xfrm>
          <a:prstGeom prst="rect">
            <a:avLst/>
          </a:prstGeom>
        </p:spPr>
      </p:pic>
      <p:sp>
        <p:nvSpPr>
          <p:cNvPr id="28" name="Rectangle 27">
            <a:extLst>
              <a:ext uri="{FF2B5EF4-FFF2-40B4-BE49-F238E27FC236}">
                <a16:creationId xmlns:a16="http://schemas.microsoft.com/office/drawing/2014/main" id="{140BD348-789C-4ADD-9CA3-1BF77BEFEE5C}"/>
              </a:ext>
            </a:extLst>
          </p:cNvPr>
          <p:cNvSpPr/>
          <p:nvPr/>
        </p:nvSpPr>
        <p:spPr>
          <a:xfrm>
            <a:off x="6224191" y="4909328"/>
            <a:ext cx="3640759" cy="1402617"/>
          </a:xfrm>
          <a:prstGeom prst="rect">
            <a:avLst/>
          </a:prstGeom>
          <a:noFill/>
          <a:ln w="12700">
            <a:solidFill>
              <a:schemeClr val="accent1">
                <a:lumMod val="75000"/>
                <a:lumOff val="25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Toutes les 6 semaines</a:t>
            </a:r>
          </a:p>
        </p:txBody>
      </p:sp>
      <p:sp>
        <p:nvSpPr>
          <p:cNvPr id="32" name="Rectangle : coins arrondis 31">
            <a:extLst>
              <a:ext uri="{FF2B5EF4-FFF2-40B4-BE49-F238E27FC236}">
                <a16:creationId xmlns:a16="http://schemas.microsoft.com/office/drawing/2014/main" id="{ED5B5D1C-A1A6-433E-9158-C3938A9A32C7}"/>
              </a:ext>
            </a:extLst>
          </p:cNvPr>
          <p:cNvSpPr/>
          <p:nvPr/>
        </p:nvSpPr>
        <p:spPr>
          <a:xfrm>
            <a:off x="6548192" y="420744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Ellipse 33">
            <a:extLst>
              <a:ext uri="{FF2B5EF4-FFF2-40B4-BE49-F238E27FC236}">
                <a16:creationId xmlns:a16="http://schemas.microsoft.com/office/drawing/2014/main" id="{7FC83852-9DDD-4B3F-82D6-881C5BE578C4}"/>
              </a:ext>
            </a:extLst>
          </p:cNvPr>
          <p:cNvSpPr/>
          <p:nvPr/>
        </p:nvSpPr>
        <p:spPr>
          <a:xfrm>
            <a:off x="6224192" y="4092290"/>
            <a:ext cx="648000" cy="648000"/>
          </a:xfrm>
          <a:prstGeom prst="ellipse">
            <a:avLst/>
          </a:prstGeom>
          <a:solidFill>
            <a:srgbClr val="00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D8D55305-ACD0-493C-B902-0AA03AD36605}"/>
              </a:ext>
            </a:extLst>
          </p:cNvPr>
          <p:cNvSpPr txBox="1"/>
          <p:nvPr/>
        </p:nvSpPr>
        <p:spPr>
          <a:xfrm>
            <a:off x="7027214" y="426240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C28F"/>
                </a:solidFill>
                <a:effectLst/>
                <a:uLnTx/>
                <a:uFillTx/>
                <a:latin typeface="Marianne"/>
                <a:ea typeface="+mn-ea"/>
                <a:cs typeface="+mn-cs"/>
              </a:rPr>
              <a:t>Fréquence de rencontre</a:t>
            </a:r>
            <a:endParaRPr kumimoji="0" lang="fr-FR" sz="1200" b="1" i="0" u="none" strike="noStrike" kern="1200" cap="none" spc="0" normalizeH="0" baseline="0" noProof="0">
              <a:ln>
                <a:noFill/>
              </a:ln>
              <a:solidFill>
                <a:srgbClr val="00C28F"/>
              </a:solidFill>
              <a:effectLst/>
              <a:uLnTx/>
              <a:uFillTx/>
              <a:latin typeface="Marianne"/>
              <a:ea typeface="+mn-ea"/>
              <a:cs typeface="+mn-cs"/>
            </a:endParaRPr>
          </a:p>
        </p:txBody>
      </p:sp>
      <p:pic>
        <p:nvPicPr>
          <p:cNvPr id="38" name="Graphique 37">
            <a:extLst>
              <a:ext uri="{FF2B5EF4-FFF2-40B4-BE49-F238E27FC236}">
                <a16:creationId xmlns:a16="http://schemas.microsoft.com/office/drawing/2014/main" id="{717945EE-7739-45DB-B5F8-161F2EBB9D03}"/>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6332192" y="4200290"/>
            <a:ext cx="432000" cy="432000"/>
          </a:xfrm>
          <a:prstGeom prst="rect">
            <a:avLst/>
          </a:prstGeom>
        </p:spPr>
      </p:pic>
    </p:spTree>
    <p:extLst>
      <p:ext uri="{BB962C8B-B14F-4D97-AF65-F5344CB8AC3E}">
        <p14:creationId xmlns:p14="http://schemas.microsoft.com/office/powerpoint/2010/main" val="987430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899816E-57F0-48E4-B63E-C43D75E2358C}"/>
              </a:ext>
            </a:extLst>
          </p:cNvPr>
          <p:cNvSpPr/>
          <p:nvPr/>
        </p:nvSpPr>
        <p:spPr>
          <a:xfrm>
            <a:off x="410852" y="1439725"/>
            <a:ext cx="11254098" cy="4938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rPr>
              <a: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11" name="Image 10">
            <a:extLst>
              <a:ext uri="{FF2B5EF4-FFF2-40B4-BE49-F238E27FC236}">
                <a16:creationId xmlns:a16="http://schemas.microsoft.com/office/drawing/2014/main" id="{00742C3B-8238-4FD0-99B1-4EEEA5AB44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7050" y="1474471"/>
            <a:ext cx="292441" cy="292441"/>
          </a:xfrm>
          <a:prstGeom prst="rect">
            <a:avLst/>
          </a:prstGeom>
        </p:spPr>
      </p:pic>
      <p:cxnSp>
        <p:nvCxnSpPr>
          <p:cNvPr id="12" name="Connecteur droit 11">
            <a:extLst>
              <a:ext uri="{FF2B5EF4-FFF2-40B4-BE49-F238E27FC236}">
                <a16:creationId xmlns:a16="http://schemas.microsoft.com/office/drawing/2014/main" id="{F09C6226-9D14-4EF3-964E-8A4D9093C8E5}"/>
              </a:ext>
            </a:extLst>
          </p:cNvPr>
          <p:cNvCxnSpPr>
            <a:cxnSpLocks/>
          </p:cNvCxnSpPr>
          <p:nvPr/>
        </p:nvCxnSpPr>
        <p:spPr>
          <a:xfrm>
            <a:off x="1505527" y="1578223"/>
            <a:ext cx="10001432"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7" name="Rectangle 26">
            <a:extLst>
              <a:ext uri="{FF2B5EF4-FFF2-40B4-BE49-F238E27FC236}">
                <a16:creationId xmlns:a16="http://schemas.microsoft.com/office/drawing/2014/main" id="{44BB83C3-B60E-43C3-A626-E7B8863A53FC}"/>
              </a:ext>
            </a:extLst>
          </p:cNvPr>
          <p:cNvSpPr/>
          <p:nvPr/>
        </p:nvSpPr>
        <p:spPr>
          <a:xfrm>
            <a:off x="1882775" y="-12923"/>
            <a:ext cx="10309224" cy="1127408"/>
          </a:xfrm>
          <a:prstGeom prst="rect">
            <a:avLst/>
          </a:prstGeom>
          <a:gradFill flip="none" rotWithShape="1">
            <a:gsLst>
              <a:gs pos="0">
                <a:schemeClr val="accent1">
                  <a:lumMod val="75000"/>
                  <a:lumOff val="25000"/>
                </a:schemeClr>
              </a:gs>
              <a:gs pos="100000">
                <a:schemeClr val="accent1">
                  <a:lumMod val="90000"/>
                  <a:lumOff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DEMANDES</a:t>
            </a:r>
          </a:p>
        </p:txBody>
      </p:sp>
      <p:pic>
        <p:nvPicPr>
          <p:cNvPr id="9" name="Image 8">
            <a:extLst>
              <a:ext uri="{FF2B5EF4-FFF2-40B4-BE49-F238E27FC236}">
                <a16:creationId xmlns:a16="http://schemas.microsoft.com/office/drawing/2014/main" id="{8108E8FF-E0DB-42A8-BA36-7FBB036D1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868829" y="150126"/>
            <a:ext cx="796120" cy="796120"/>
          </a:xfrm>
          <a:prstGeom prst="rect">
            <a:avLst/>
          </a:prstGeom>
        </p:spPr>
      </p:pic>
      <p:graphicFrame>
        <p:nvGraphicFramePr>
          <p:cNvPr id="13" name="Tableau 15">
            <a:extLst>
              <a:ext uri="{FF2B5EF4-FFF2-40B4-BE49-F238E27FC236}">
                <a16:creationId xmlns:a16="http://schemas.microsoft.com/office/drawing/2014/main" id="{EB46E299-6517-49CA-AFB2-493911F14637}"/>
              </a:ext>
            </a:extLst>
          </p:cNvPr>
          <p:cNvGraphicFramePr>
            <a:graphicFrameLocks noGrp="1"/>
          </p:cNvGraphicFramePr>
          <p:nvPr/>
        </p:nvGraphicFramePr>
        <p:xfrm>
          <a:off x="527050" y="1832492"/>
          <a:ext cx="10942965" cy="4213167"/>
        </p:xfrm>
        <a:graphic>
          <a:graphicData uri="http://schemas.openxmlformats.org/drawingml/2006/table">
            <a:tbl>
              <a:tblPr firstRow="1" bandRow="1">
                <a:tableStyleId>{5C22544A-7EE6-4342-B048-85BDC9FD1C3A}</a:tableStyleId>
              </a:tblPr>
              <a:tblGrid>
                <a:gridCol w="889877">
                  <a:extLst>
                    <a:ext uri="{9D8B030D-6E8A-4147-A177-3AD203B41FA5}">
                      <a16:colId xmlns:a16="http://schemas.microsoft.com/office/drawing/2014/main" val="4024418242"/>
                    </a:ext>
                  </a:extLst>
                </a:gridCol>
                <a:gridCol w="2665546">
                  <a:extLst>
                    <a:ext uri="{9D8B030D-6E8A-4147-A177-3AD203B41FA5}">
                      <a16:colId xmlns:a16="http://schemas.microsoft.com/office/drawing/2014/main" val="2554382332"/>
                    </a:ext>
                  </a:extLst>
                </a:gridCol>
                <a:gridCol w="6065988">
                  <a:extLst>
                    <a:ext uri="{9D8B030D-6E8A-4147-A177-3AD203B41FA5}">
                      <a16:colId xmlns:a16="http://schemas.microsoft.com/office/drawing/2014/main" val="2537343119"/>
                    </a:ext>
                  </a:extLst>
                </a:gridCol>
                <a:gridCol w="1321554">
                  <a:extLst>
                    <a:ext uri="{9D8B030D-6E8A-4147-A177-3AD203B41FA5}">
                      <a16:colId xmlns:a16="http://schemas.microsoft.com/office/drawing/2014/main" val="361884643"/>
                    </a:ext>
                  </a:extLst>
                </a:gridCol>
              </a:tblGrid>
              <a:tr h="209541">
                <a:tc>
                  <a:txBody>
                    <a:bodyPr/>
                    <a:lstStyle/>
                    <a:p>
                      <a:pPr algn="ctr"/>
                      <a:r>
                        <a:rPr lang="fr-FR" sz="1100">
                          <a:solidFill>
                            <a:schemeClr val="bg1"/>
                          </a:solidFill>
                        </a:rPr>
                        <a:t>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A57A"/>
                    </a:solidFill>
                  </a:tcPr>
                </a:tc>
                <a:tc>
                  <a:txBody>
                    <a:bodyPr/>
                    <a:lstStyle/>
                    <a:p>
                      <a:pPr algn="ctr"/>
                      <a:r>
                        <a:rPr lang="fr-FR" sz="1100">
                          <a:solidFill>
                            <a:schemeClr val="bg1"/>
                          </a:solidFill>
                        </a:rPr>
                        <a:t>Action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A57A"/>
                    </a:solidFill>
                  </a:tcPr>
                </a:tc>
                <a:tc>
                  <a:txBody>
                    <a:bodyPr/>
                    <a:lstStyle/>
                    <a:p>
                      <a:pPr algn="ctr"/>
                      <a:r>
                        <a:rPr lang="fr-FR" sz="1100">
                          <a:solidFill>
                            <a:schemeClr val="bg1"/>
                          </a:solidFill>
                        </a:rPr>
                        <a:t>Détail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A57A"/>
                    </a:solidFill>
                  </a:tcPr>
                </a:tc>
                <a:tc>
                  <a:txBody>
                    <a:bodyPr/>
                    <a:lstStyle/>
                    <a:p>
                      <a:pPr algn="ctr"/>
                      <a:r>
                        <a:rPr lang="fr-FR" sz="1100">
                          <a:solidFill>
                            <a:schemeClr val="bg1"/>
                          </a:solidFill>
                        </a:rPr>
                        <a:t>Echéance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A57A"/>
                    </a:solidFill>
                  </a:tcPr>
                </a:tc>
                <a:extLst>
                  <a:ext uri="{0D108BD9-81ED-4DB2-BD59-A6C34878D82A}">
                    <a16:rowId xmlns:a16="http://schemas.microsoft.com/office/drawing/2014/main" val="3523361386"/>
                  </a:ext>
                </a:extLst>
              </a:tr>
              <a:tr h="977857">
                <a:tc>
                  <a:txBody>
                    <a:bodyPr/>
                    <a:lstStyle/>
                    <a:p>
                      <a:pPr algn="ctr"/>
                      <a:r>
                        <a:rPr lang="fr-FR" sz="1050" b="1">
                          <a:solidFill>
                            <a:schemeClr val="tx1"/>
                          </a:solidFill>
                        </a:rPr>
                        <a:t>01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a:solidFill>
                            <a:schemeClr val="tx1"/>
                          </a:solidFill>
                        </a:rPr>
                        <a:t>Créer une base de d’informations collaborative sur les différents services à destination du personnel d’accueil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a:solidFill>
                            <a:schemeClr val="tx1"/>
                          </a:solidFill>
                        </a:rPr>
                        <a:t>Créer un « Wikipédia » des informations clés et services dispensés par les différents départements de l’Université de Lille, collaborative et centralisée sur l’ENT des personnels</a:t>
                      </a:r>
                    </a:p>
                    <a:p>
                      <a:pPr marL="171450" indent="-171450">
                        <a:buFont typeface="Arial" panose="020B0604020202020204" pitchFamily="34" charset="0"/>
                        <a:buChar char="•"/>
                      </a:pPr>
                      <a:r>
                        <a:rPr lang="fr-FR" sz="900">
                          <a:solidFill>
                            <a:schemeClr val="tx1"/>
                          </a:solidFill>
                        </a:rPr>
                        <a:t>Nommer un modérateur par service pour contrôler les informations saisies dans la plateforme </a:t>
                      </a:r>
                    </a:p>
                    <a:p>
                      <a:pPr marL="171450" indent="-171450">
                        <a:buFont typeface="Arial" panose="020B0604020202020204" pitchFamily="34" charset="0"/>
                        <a:buChar char="•"/>
                      </a:pPr>
                      <a:r>
                        <a:rPr lang="fr-FR" sz="900">
                          <a:solidFill>
                            <a:schemeClr val="tx1"/>
                          </a:solidFill>
                        </a:rPr>
                        <a:t>Ajouter des outils de guidage si les informations diffèrent entre les campus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1">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04837478"/>
                  </a:ext>
                </a:extLst>
              </a:tr>
              <a:tr h="977857">
                <a:tc>
                  <a:txBody>
                    <a:bodyPr/>
                    <a:lstStyle/>
                    <a:p>
                      <a:pPr algn="ctr"/>
                      <a:r>
                        <a:rPr lang="fr-FR" sz="1050" b="1">
                          <a:solidFill>
                            <a:schemeClr val="tx1"/>
                          </a:solidFill>
                        </a:rPr>
                        <a:t>02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a:solidFill>
                            <a:schemeClr val="tx1"/>
                          </a:solidFill>
                        </a:rPr>
                        <a:t>Construire un processus partagé de gestion des demandes étudiantes inter-service, qui soit sécurisé et outillé</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900" b="0" i="0" u="none" strike="noStrike" kern="1200" cap="none" spc="0" normalizeH="0" baseline="0" noProof="0">
                          <a:ln>
                            <a:noFill/>
                          </a:ln>
                          <a:solidFill>
                            <a:schemeClr val="tx1"/>
                          </a:solidFill>
                          <a:effectLst/>
                          <a:uLnTx/>
                          <a:uFillTx/>
                          <a:latin typeface="+mn-lt"/>
                          <a:ea typeface="+mn-ea"/>
                          <a:cs typeface="+mn-cs"/>
                        </a:rPr>
                        <a:t>Construire une base de données des demandes/cas d’usage pour faciliter leur orientation vers le bon service</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900" b="0" i="0" u="none" strike="noStrike" kern="1200" cap="none" spc="0" normalizeH="0" baseline="0" noProof="0">
                          <a:ln>
                            <a:noFill/>
                          </a:ln>
                          <a:solidFill>
                            <a:schemeClr val="tx1"/>
                          </a:solidFill>
                          <a:effectLst/>
                          <a:uLnTx/>
                          <a:uFillTx/>
                          <a:latin typeface="+mn-lt"/>
                          <a:ea typeface="+mn-ea"/>
                          <a:cs typeface="+mn-cs"/>
                        </a:rPr>
                        <a:t>Modéliser le processus de traitement des demandes inter-service et des notifications associées des différents utilisateurs : de la création de la demande à la validation de sa bonne exécution par l’étudiant</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900" b="0" i="0" u="none" strike="noStrike" kern="1200" cap="none" spc="0" normalizeH="0" baseline="0" noProof="0">
                          <a:ln>
                            <a:noFill/>
                          </a:ln>
                          <a:solidFill>
                            <a:schemeClr val="tx1"/>
                          </a:solidFill>
                          <a:effectLst/>
                          <a:uLnTx/>
                          <a:uFillTx/>
                          <a:latin typeface="+mn-lt"/>
                          <a:ea typeface="+mn-ea"/>
                          <a:cs typeface="+mn-cs"/>
                        </a:rPr>
                        <a:t>Capitaliser (quand c’est possible) sur les outils existants (</a:t>
                      </a:r>
                      <a:r>
                        <a:rPr kumimoji="0" lang="fr-FR" sz="900" b="0" i="0" u="none" strike="noStrike" kern="1200" cap="none" spc="0" normalizeH="0" baseline="0" noProof="0" err="1">
                          <a:ln>
                            <a:noFill/>
                          </a:ln>
                          <a:solidFill>
                            <a:schemeClr val="tx1"/>
                          </a:solidFill>
                          <a:effectLst/>
                          <a:uLnTx/>
                          <a:uFillTx/>
                          <a:latin typeface="+mn-lt"/>
                          <a:ea typeface="+mn-ea"/>
                          <a:cs typeface="+mn-cs"/>
                        </a:rPr>
                        <a:t>Réo</a:t>
                      </a:r>
                      <a:r>
                        <a:rPr kumimoji="0" lang="fr-FR" sz="900" b="0" i="0" u="none" strike="noStrike" kern="1200" cap="none" spc="0" normalizeH="0" baseline="0" noProof="0">
                          <a:ln>
                            <a:noFill/>
                          </a:ln>
                          <a:solidFill>
                            <a:schemeClr val="tx1"/>
                          </a:solidFill>
                          <a:effectLst/>
                          <a:uLnTx/>
                          <a:uFillTx/>
                          <a:latin typeface="+mn-lt"/>
                          <a:ea typeface="+mn-ea"/>
                          <a:cs typeface="+mn-cs"/>
                        </a:rPr>
                        <a:t>-SUAIO, HAVIE) comme base technique du futur outil de gestion des demandes inter-service.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900" b="0" i="0" u="none" strike="noStrike" kern="1200" cap="none" spc="0" normalizeH="0" baseline="0" noProof="0">
                          <a:ln>
                            <a:noFill/>
                          </a:ln>
                          <a:solidFill>
                            <a:schemeClr val="tx1"/>
                          </a:solidFill>
                          <a:effectLst/>
                          <a:uLnTx/>
                          <a:uFillTx/>
                          <a:latin typeface="+mn-lt"/>
                          <a:ea typeface="+mn-ea"/>
                          <a:cs typeface="+mn-cs"/>
                        </a:rPr>
                        <a:t>Sécuriser les données issues des demandes et leur traitement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1">
                          <a:solidFill>
                            <a:schemeClr val="tx1"/>
                          </a:solidFill>
                        </a:rPr>
                        <a:t>A définir</a:t>
                      </a:r>
                      <a:endParaRPr lang="fr-FR" sz="1050" b="0">
                        <a:solidFill>
                          <a:schemeClr val="tx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160637409"/>
                  </a:ext>
                </a:extLst>
              </a:tr>
              <a:tr h="209541">
                <a:tc>
                  <a:txBody>
                    <a:bodyPr/>
                    <a:lstStyle/>
                    <a:p>
                      <a:pPr algn="ctr"/>
                      <a:r>
                        <a:rPr lang="fr-FR" sz="1050" b="1">
                          <a:solidFill>
                            <a:schemeClr val="tx1"/>
                          </a:solidFill>
                        </a:rPr>
                        <a:t>03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a:solidFill>
                            <a:schemeClr val="tx1"/>
                          </a:solidFill>
                        </a:rPr>
                        <a:t>Généraliser et améliorer les parcours d’intégration des nouveaux personnels d’accueil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a:solidFill>
                            <a:schemeClr val="tx1"/>
                          </a:solidFill>
                        </a:rPr>
                        <a:t>Généraliser un parcours d’accueil pour présenter son service et les formations pour tous les personnels d’accueil (sur le modèle de la </a:t>
                      </a:r>
                      <a:r>
                        <a:rPr lang="fr-FR" sz="900" err="1">
                          <a:solidFill>
                            <a:schemeClr val="tx1"/>
                          </a:solidFill>
                        </a:rPr>
                        <a:t>FaSEST</a:t>
                      </a:r>
                      <a:r>
                        <a:rPr lang="fr-FR" sz="900">
                          <a:solidFill>
                            <a:schemeClr val="tx1"/>
                          </a:solidFill>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1">
                          <a:solidFill>
                            <a:schemeClr val="tx1"/>
                          </a:solidFill>
                        </a:rPr>
                        <a:t>A définir</a:t>
                      </a:r>
                      <a:endParaRPr lang="fr-FR" sz="1050" b="0">
                        <a:solidFill>
                          <a:schemeClr val="tx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41547356"/>
                  </a:ext>
                </a:extLst>
              </a:tr>
              <a:tr h="644510">
                <a:tc>
                  <a:txBody>
                    <a:bodyPr/>
                    <a:lstStyle/>
                    <a:p>
                      <a:pPr marL="0" indent="0" algn="ctr">
                        <a:buFont typeface="Arial" panose="020B0604020202020204" pitchFamily="34" charset="0"/>
                        <a:buNone/>
                      </a:pPr>
                      <a:r>
                        <a:rPr lang="fr-FR" sz="1050" b="1">
                          <a:solidFill>
                            <a:schemeClr val="tx1"/>
                          </a:solidFill>
                        </a:rPr>
                        <a:t>04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050" b="1">
                          <a:solidFill>
                            <a:schemeClr val="tx1"/>
                          </a:solidFill>
                        </a:rPr>
                        <a:t>Alimenter le tableau de la réussite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b="0">
                          <a:solidFill>
                            <a:schemeClr val="tx1"/>
                          </a:solidFill>
                        </a:rPr>
                        <a:t>Import des démarches en cours et leur statut dans « Dossier Etudiant Gestionnaire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1">
                          <a:solidFill>
                            <a:schemeClr val="tx1"/>
                          </a:solidFill>
                        </a:rPr>
                        <a:t>A définir</a:t>
                      </a:r>
                      <a:endParaRPr lang="fr-FR" sz="1050" b="0">
                        <a:solidFill>
                          <a:schemeClr val="tx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36985314"/>
                  </a:ext>
                </a:extLst>
              </a:tr>
              <a:tr h="307326">
                <a:tc>
                  <a:txBody>
                    <a:bodyPr/>
                    <a:lstStyle/>
                    <a:p>
                      <a:pPr algn="ctr"/>
                      <a:r>
                        <a:rPr lang="fr-FR" sz="1050" b="1">
                          <a:solidFill>
                            <a:schemeClr val="tx1"/>
                          </a:solidFill>
                        </a:rPr>
                        <a:t>05</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a:solidFill>
                            <a:schemeClr val="tx1"/>
                          </a:solidFill>
                        </a:rPr>
                        <a:t>Centraliser les informations sur les formations pour les services transverses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a:solidFill>
                            <a:schemeClr val="tx1"/>
                          </a:solidFill>
                        </a:rPr>
                        <a:t>Regrouper et centraliser les guides et règlements des études sur l’ENT des personnels, à destination des services transverses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050" b="0" i="1">
                          <a:solidFill>
                            <a:schemeClr val="tx1"/>
                          </a:solidFill>
                        </a:rPr>
                        <a:t>A définir</a:t>
                      </a:r>
                      <a:endParaRPr lang="fr-FR" sz="1050" b="0">
                        <a:solidFill>
                          <a:schemeClr val="tx1"/>
                        </a:solidFill>
                      </a:endParaRPr>
                    </a:p>
                    <a:p>
                      <a:pPr algn="ctr"/>
                      <a:endParaRPr lang="fr-FR" sz="1050">
                        <a:solidFill>
                          <a:schemeClr val="tx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111498"/>
                  </a:ext>
                </a:extLst>
              </a:tr>
            </a:tbl>
          </a:graphicData>
        </a:graphic>
      </p:graphicFrame>
    </p:spTree>
    <p:extLst>
      <p:ext uri="{BB962C8B-B14F-4D97-AF65-F5344CB8AC3E}">
        <p14:creationId xmlns:p14="http://schemas.microsoft.com/office/powerpoint/2010/main" val="33089817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1" name="Rectangle 20">
            <a:extLst>
              <a:ext uri="{FF2B5EF4-FFF2-40B4-BE49-F238E27FC236}">
                <a16:creationId xmlns:a16="http://schemas.microsoft.com/office/drawing/2014/main" id="{210DFC74-6847-49F8-96E8-9C28172FCFBA}"/>
              </a:ext>
            </a:extLst>
          </p:cNvPr>
          <p:cNvSpPr/>
          <p:nvPr/>
        </p:nvSpPr>
        <p:spPr>
          <a:xfrm>
            <a:off x="373357" y="1230283"/>
            <a:ext cx="11323204" cy="4964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360363"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75000"/>
                    <a:lumOff val="25000"/>
                  </a:srgbClr>
                </a:solidFill>
                <a:effectLst/>
                <a:uLnTx/>
                <a:uFillTx/>
                <a:latin typeface="Marianne"/>
                <a:ea typeface="+mn-ea"/>
                <a:cs typeface="+mn-cs"/>
              </a:rPr>
              <a:t>Eléments de précision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22" name="Image 21">
            <a:extLst>
              <a:ext uri="{FF2B5EF4-FFF2-40B4-BE49-F238E27FC236}">
                <a16:creationId xmlns:a16="http://schemas.microsoft.com/office/drawing/2014/main" id="{BD5E0A03-0202-4545-AFFF-7A291D3749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50" y="1278971"/>
            <a:ext cx="331200" cy="331200"/>
          </a:xfrm>
          <a:prstGeom prst="rect">
            <a:avLst/>
          </a:prstGeom>
        </p:spPr>
      </p:pic>
      <p:sp>
        <p:nvSpPr>
          <p:cNvPr id="24" name="Rectangle 23">
            <a:extLst>
              <a:ext uri="{FF2B5EF4-FFF2-40B4-BE49-F238E27FC236}">
                <a16:creationId xmlns:a16="http://schemas.microsoft.com/office/drawing/2014/main" id="{A46DEC87-23FD-4265-97BC-C1C570F31D5B}"/>
              </a:ext>
            </a:extLst>
          </p:cNvPr>
          <p:cNvSpPr/>
          <p:nvPr/>
        </p:nvSpPr>
        <p:spPr>
          <a:xfrm>
            <a:off x="341745" y="3606847"/>
            <a:ext cx="11165214" cy="1439431"/>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Facteurs clés de succès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S’appuyer sur tous les outils informatiques existants (REO-SUAIO, HAVIE, </a:t>
            </a:r>
            <a:r>
              <a:rPr kumimoji="0" lang="fr-FR" sz="1000" b="0" i="0" u="none" strike="noStrike" kern="1200" cap="none" spc="0" normalizeH="0" baseline="0" noProof="0" err="1">
                <a:ln>
                  <a:noFill/>
                </a:ln>
                <a:solidFill>
                  <a:srgbClr val="000000"/>
                </a:solidFill>
                <a:effectLst/>
                <a:uLnTx/>
                <a:uFillTx/>
                <a:latin typeface="Marianne"/>
                <a:ea typeface="+mn-ea"/>
                <a:cs typeface="+mn-cs"/>
              </a:rPr>
              <a:t>etc</a:t>
            </a:r>
            <a:r>
              <a:rPr kumimoji="0" lang="fr-FR" sz="1000" b="0" i="0" u="none" strike="noStrike" kern="1200" cap="none" spc="0" normalizeH="0" baseline="0" noProof="0">
                <a:ln>
                  <a:noFill/>
                </a:ln>
                <a:solidFill>
                  <a:srgbClr val="000000"/>
                </a:solidFill>
                <a:effectLst/>
                <a:uLnTx/>
                <a:uFillTx/>
                <a:latin typeface="Marianne"/>
                <a:ea typeface="+mn-ea"/>
                <a:cs typeface="+mn-cs"/>
              </a:rPr>
              <a:t>) et toute la documentation existante</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Identifier correctement le référent FAQ de chaque service en charge de sa mise à jour sur Typo3</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Diffuser et tester la FAQ auprès des publics cibles : GOF et Enseignants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Identifier un membre du club qui serait en charge d’une démarche d’amélioration continu des outils construits </a:t>
            </a:r>
          </a:p>
        </p:txBody>
      </p:sp>
      <p:pic>
        <p:nvPicPr>
          <p:cNvPr id="25" name="Image 24">
            <a:extLst>
              <a:ext uri="{FF2B5EF4-FFF2-40B4-BE49-F238E27FC236}">
                <a16:creationId xmlns:a16="http://schemas.microsoft.com/office/drawing/2014/main" id="{C76C122D-BDBB-4FC7-928B-CCDB1E4257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1050" y="3658847"/>
            <a:ext cx="252000" cy="252000"/>
          </a:xfrm>
          <a:prstGeom prst="rect">
            <a:avLst/>
          </a:prstGeom>
          <a:ln w="9525">
            <a:noFill/>
            <a:prstDash val="dash"/>
          </a:ln>
        </p:spPr>
      </p:pic>
      <p:sp>
        <p:nvSpPr>
          <p:cNvPr id="36" name="Rectangle 35">
            <a:extLst>
              <a:ext uri="{FF2B5EF4-FFF2-40B4-BE49-F238E27FC236}">
                <a16:creationId xmlns:a16="http://schemas.microsoft.com/office/drawing/2014/main" id="{002616D0-7983-455B-9676-415FE5487810}"/>
              </a:ext>
            </a:extLst>
          </p:cNvPr>
          <p:cNvSpPr/>
          <p:nvPr/>
        </p:nvSpPr>
        <p:spPr>
          <a:xfrm>
            <a:off x="341745" y="5128889"/>
            <a:ext cx="5472000"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Autres projets en adhérence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Club Information</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FAQ étudiante existantes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err="1">
                <a:ln>
                  <a:noFill/>
                </a:ln>
                <a:solidFill>
                  <a:srgbClr val="000000"/>
                </a:solidFill>
                <a:effectLst/>
                <a:uLnTx/>
                <a:uFillTx/>
                <a:latin typeface="Marianne"/>
                <a:ea typeface="+mn-ea"/>
                <a:cs typeface="+mn-cs"/>
              </a:rPr>
              <a:t>Libel’UL</a:t>
            </a:r>
            <a:endParaRPr kumimoji="0" lang="fr-FR" sz="900" b="0" i="0" u="none" strike="noStrike" kern="1200" cap="none" spc="0" normalizeH="0" baseline="0" noProof="0">
              <a:ln>
                <a:noFill/>
              </a:ln>
              <a:solidFill>
                <a:srgbClr val="000000"/>
              </a:solidFill>
              <a:effectLst/>
              <a:uLnTx/>
              <a:uFillTx/>
              <a:latin typeface="Marianne"/>
              <a:ea typeface="+mn-ea"/>
              <a:cs typeface="+mn-cs"/>
            </a:endParaRPr>
          </a:p>
        </p:txBody>
      </p:sp>
      <p:pic>
        <p:nvPicPr>
          <p:cNvPr id="38" name="Image 37">
            <a:extLst>
              <a:ext uri="{FF2B5EF4-FFF2-40B4-BE49-F238E27FC236}">
                <a16:creationId xmlns:a16="http://schemas.microsoft.com/office/drawing/2014/main" id="{D0B8EEB0-D5DE-4D2A-8EC4-95EA0E1D2613}"/>
              </a:ext>
            </a:extLst>
          </p:cNvPr>
          <p:cNvPicPr preferRelativeResize="0">
            <a:picLocks/>
          </p:cNvPicPr>
          <p:nvPr/>
        </p:nvPicPr>
        <p:blipFill>
          <a:blip r:embed="rId5" cstate="email">
            <a:extLst>
              <a:ext uri="{28A0092B-C50C-407E-A947-70E740481C1C}">
                <a14:useLocalDpi xmlns:a14="http://schemas.microsoft.com/office/drawing/2010/main"/>
              </a:ext>
            </a:extLst>
          </a:blip>
          <a:srcRect/>
          <a:stretch/>
        </p:blipFill>
        <p:spPr>
          <a:xfrm>
            <a:off x="401050" y="5163755"/>
            <a:ext cx="252000" cy="252000"/>
          </a:xfrm>
          <a:prstGeom prst="rect">
            <a:avLst/>
          </a:prstGeom>
          <a:ln w="9525">
            <a:noFill/>
            <a:prstDash val="dash"/>
          </a:ln>
        </p:spPr>
      </p:pic>
      <p:sp>
        <p:nvSpPr>
          <p:cNvPr id="40" name="Rectangle 39">
            <a:extLst>
              <a:ext uri="{FF2B5EF4-FFF2-40B4-BE49-F238E27FC236}">
                <a16:creationId xmlns:a16="http://schemas.microsoft.com/office/drawing/2014/main" id="{CAA29C03-C646-4499-BD8C-B84C55C81DA9}"/>
              </a:ext>
            </a:extLst>
          </p:cNvPr>
          <p:cNvSpPr/>
          <p:nvPr/>
        </p:nvSpPr>
        <p:spPr>
          <a:xfrm>
            <a:off x="5930537" y="5126911"/>
            <a:ext cx="5576422"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Ressources documentaires</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fr-FR" sz="10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FAQ étudiante créée par le SUAIO</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Boîte à outil Scolarité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Info-Tuto</a:t>
            </a:r>
          </a:p>
        </p:txBody>
      </p:sp>
      <p:pic>
        <p:nvPicPr>
          <p:cNvPr id="42" name="Image 41">
            <a:extLst>
              <a:ext uri="{FF2B5EF4-FFF2-40B4-BE49-F238E27FC236}">
                <a16:creationId xmlns:a16="http://schemas.microsoft.com/office/drawing/2014/main" id="{74A79427-B0D5-4381-B6ED-066D7F68A94E}"/>
              </a:ext>
            </a:extLst>
          </p:cNvPr>
          <p:cNvPicPr preferRelativeResize="0">
            <a:picLocks/>
          </p:cNvPicPr>
          <p:nvPr/>
        </p:nvPicPr>
        <p:blipFill>
          <a:blip r:embed="rId6" cstate="email">
            <a:extLst>
              <a:ext uri="{28A0092B-C50C-407E-A947-70E740481C1C}">
                <a14:useLocalDpi xmlns:a14="http://schemas.microsoft.com/office/drawing/2010/main"/>
              </a:ext>
            </a:extLst>
          </a:blip>
          <a:srcRect/>
          <a:stretch/>
        </p:blipFill>
        <p:spPr>
          <a:xfrm>
            <a:off x="5970000" y="5163755"/>
            <a:ext cx="252000" cy="252000"/>
          </a:xfrm>
          <a:prstGeom prst="rect">
            <a:avLst/>
          </a:prstGeom>
          <a:ln w="9525">
            <a:noFill/>
            <a:prstDash val="dash"/>
          </a:ln>
        </p:spPr>
      </p:pic>
      <p:cxnSp>
        <p:nvCxnSpPr>
          <p:cNvPr id="44" name="Connecteur droit 43">
            <a:extLst>
              <a:ext uri="{FF2B5EF4-FFF2-40B4-BE49-F238E27FC236}">
                <a16:creationId xmlns:a16="http://schemas.microsoft.com/office/drawing/2014/main" id="{CE9B28FA-0C21-40A7-B237-98EDA04C93DF}"/>
              </a:ext>
            </a:extLst>
          </p:cNvPr>
          <p:cNvCxnSpPr>
            <a:cxnSpLocks/>
          </p:cNvCxnSpPr>
          <p:nvPr/>
        </p:nvCxnSpPr>
        <p:spPr>
          <a:xfrm>
            <a:off x="2789382" y="1444571"/>
            <a:ext cx="8717577"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aphicFrame>
        <p:nvGraphicFramePr>
          <p:cNvPr id="4" name="Tableau 4">
            <a:extLst>
              <a:ext uri="{FF2B5EF4-FFF2-40B4-BE49-F238E27FC236}">
                <a16:creationId xmlns:a16="http://schemas.microsoft.com/office/drawing/2014/main" id="{07A4EBC7-B056-4FF0-BC11-86A76C6A8BE5}"/>
              </a:ext>
            </a:extLst>
          </p:cNvPr>
          <p:cNvGraphicFramePr>
            <a:graphicFrameLocks noGrp="1"/>
          </p:cNvGraphicFramePr>
          <p:nvPr>
            <p:extLst>
              <p:ext uri="{D42A27DB-BD31-4B8C-83A1-F6EECF244321}">
                <p14:modId xmlns:p14="http://schemas.microsoft.com/office/powerpoint/2010/main" val="2153290804"/>
              </p:ext>
            </p:extLst>
          </p:nvPr>
        </p:nvGraphicFramePr>
        <p:xfrm>
          <a:off x="341745" y="1662007"/>
          <a:ext cx="11165213" cy="1910681"/>
        </p:xfrm>
        <a:graphic>
          <a:graphicData uri="http://schemas.openxmlformats.org/drawingml/2006/table">
            <a:tbl>
              <a:tblPr firstRow="1" bandRow="1">
                <a:tableStyleId>{5C22544A-7EE6-4342-B048-85BDC9FD1C3A}</a:tableStyleId>
              </a:tblPr>
              <a:tblGrid>
                <a:gridCol w="3490026">
                  <a:extLst>
                    <a:ext uri="{9D8B030D-6E8A-4147-A177-3AD203B41FA5}">
                      <a16:colId xmlns:a16="http://schemas.microsoft.com/office/drawing/2014/main" val="1538524178"/>
                    </a:ext>
                  </a:extLst>
                </a:gridCol>
                <a:gridCol w="7675187">
                  <a:extLst>
                    <a:ext uri="{9D8B030D-6E8A-4147-A177-3AD203B41FA5}">
                      <a16:colId xmlns:a16="http://schemas.microsoft.com/office/drawing/2014/main" val="3287571174"/>
                    </a:ext>
                  </a:extLst>
                </a:gridCol>
              </a:tblGrid>
              <a:tr h="325721">
                <a:tc>
                  <a:txBody>
                    <a:bodyPr/>
                    <a:lstStyle/>
                    <a:p>
                      <a:r>
                        <a:rPr lang="fr-FR" sz="1200"/>
                        <a:t>Risque identifié</a:t>
                      </a:r>
                    </a:p>
                  </a:txBody>
                  <a:tcPr>
                    <a:solidFill>
                      <a:schemeClr val="tx1">
                        <a:lumMod val="65000"/>
                        <a:lumOff val="35000"/>
                      </a:schemeClr>
                    </a:solidFill>
                  </a:tcPr>
                </a:tc>
                <a:tc>
                  <a:txBody>
                    <a:bodyPr/>
                    <a:lstStyle/>
                    <a:p>
                      <a:r>
                        <a:rPr lang="fr-FR" sz="1200"/>
                        <a:t>Mitigation envisagée</a:t>
                      </a:r>
                    </a:p>
                  </a:txBody>
                  <a:tcPr>
                    <a:solidFill>
                      <a:schemeClr val="tx1">
                        <a:lumMod val="65000"/>
                        <a:lumOff val="35000"/>
                      </a:schemeClr>
                    </a:solidFill>
                  </a:tcPr>
                </a:tc>
                <a:extLst>
                  <a:ext uri="{0D108BD9-81ED-4DB2-BD59-A6C34878D82A}">
                    <a16:rowId xmlns:a16="http://schemas.microsoft.com/office/drawing/2014/main" val="4046516569"/>
                  </a:ext>
                </a:extLst>
              </a:tr>
              <a:tr h="354919">
                <a:tc>
                  <a:txBody>
                    <a:bodyPr/>
                    <a:lstStyle/>
                    <a:p>
                      <a:r>
                        <a:rPr lang="fr-FR" sz="1000"/>
                        <a:t>Volonté d’être trop exhaustif sur les cas d’usages de la FAQ et de l’outil de gestion des demandes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Garder de la flexibilité en ne tombant pas dans un maillage trop fin</a:t>
                      </a:r>
                    </a:p>
                    <a:p>
                      <a:pPr marL="171450" indent="-171450">
                        <a:buFont typeface="Arial" panose="020B0604020202020204" pitchFamily="34" charset="0"/>
                        <a:buChar char="•"/>
                      </a:pPr>
                      <a:r>
                        <a:rPr lang="fr-FR" sz="1000"/>
                        <a:t>Identifier le service en charge d’être le premier récepteur des demandes non catégorisées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1055872275"/>
                  </a:ext>
                </a:extLst>
              </a:tr>
              <a:tr h="354919">
                <a:tc>
                  <a:txBody>
                    <a:bodyPr/>
                    <a:lstStyle/>
                    <a:p>
                      <a:r>
                        <a:rPr lang="fr-FR" sz="1000"/>
                        <a:t>Manque de clarté des réponses aux questions de la FAQ</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Eviter le jargon particulier d’un service</a:t>
                      </a:r>
                    </a:p>
                    <a:p>
                      <a:pPr marL="171450" indent="-171450">
                        <a:buFont typeface="Arial" panose="020B0604020202020204" pitchFamily="34" charset="0"/>
                        <a:buChar char="•"/>
                      </a:pPr>
                      <a:r>
                        <a:rPr lang="fr-FR" sz="1000"/>
                        <a:t>Concevoir un contenu pouvant être facilement compris et retransmis par un autre service ou un enseignant</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810891978"/>
                  </a:ext>
                </a:extLst>
              </a:tr>
              <a:tr h="354919">
                <a:tc>
                  <a:txBody>
                    <a:bodyPr/>
                    <a:lstStyle/>
                    <a:p>
                      <a:r>
                        <a:rPr lang="fr-FR" sz="1000"/>
                        <a:t>Obsolescence des informations sur la FAQ</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00"/>
                        <a:t>Définir un processus d’actualisation récurrente au sein des services, en identifiant les personnes responsables et une fréquence donnée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3034697873"/>
                  </a:ext>
                </a:extLst>
              </a:tr>
              <a:tr h="354919">
                <a:tc>
                  <a:txBody>
                    <a:bodyPr/>
                    <a:lstStyle/>
                    <a:p>
                      <a:r>
                        <a:rPr lang="fr-FR" sz="1000"/>
                        <a:t>Le club pourrait devenir une instance de plus d’échange entre services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Identifier des ordres du jour précis pour chaque réunion du club, et rappeler ses objectifs régulièrement</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2677909569"/>
                  </a:ext>
                </a:extLst>
              </a:tr>
            </a:tbl>
          </a:graphicData>
        </a:graphic>
      </p:graphicFrame>
      <p:sp>
        <p:nvSpPr>
          <p:cNvPr id="17" name="Rectangle 16">
            <a:extLst>
              <a:ext uri="{FF2B5EF4-FFF2-40B4-BE49-F238E27FC236}">
                <a16:creationId xmlns:a16="http://schemas.microsoft.com/office/drawing/2014/main" id="{4746E1FF-6B26-4154-96A4-08582947840D}"/>
              </a:ext>
            </a:extLst>
          </p:cNvPr>
          <p:cNvSpPr/>
          <p:nvPr/>
        </p:nvSpPr>
        <p:spPr>
          <a:xfrm>
            <a:off x="1882775" y="-12923"/>
            <a:ext cx="10309224" cy="1127408"/>
          </a:xfrm>
          <a:prstGeom prst="rect">
            <a:avLst/>
          </a:prstGeom>
          <a:gradFill flip="none" rotWithShape="1">
            <a:gsLst>
              <a:gs pos="0">
                <a:schemeClr val="accent1">
                  <a:lumMod val="75000"/>
                  <a:lumOff val="25000"/>
                </a:schemeClr>
              </a:gs>
              <a:gs pos="100000">
                <a:schemeClr val="accent1">
                  <a:lumMod val="90000"/>
                  <a:lumOff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DEMANDES</a:t>
            </a:r>
          </a:p>
        </p:txBody>
      </p:sp>
      <p:pic>
        <p:nvPicPr>
          <p:cNvPr id="18" name="Image 17">
            <a:extLst>
              <a:ext uri="{FF2B5EF4-FFF2-40B4-BE49-F238E27FC236}">
                <a16:creationId xmlns:a16="http://schemas.microsoft.com/office/drawing/2014/main" id="{44752409-B55F-4806-AF96-E0CDCC68F7E5}"/>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10868829" y="150126"/>
            <a:ext cx="796120" cy="796120"/>
          </a:xfrm>
          <a:prstGeom prst="rect">
            <a:avLst/>
          </a:prstGeom>
        </p:spPr>
      </p:pic>
    </p:spTree>
    <p:extLst>
      <p:ext uri="{BB962C8B-B14F-4D97-AF65-F5344CB8AC3E}">
        <p14:creationId xmlns:p14="http://schemas.microsoft.com/office/powerpoint/2010/main" val="2141090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 coins arrondis 28">
            <a:extLst>
              <a:ext uri="{FF2B5EF4-FFF2-40B4-BE49-F238E27FC236}">
                <a16:creationId xmlns:a16="http://schemas.microsoft.com/office/drawing/2014/main" id="{9DE51633-A76A-4042-A9EE-0D6A3E489470}"/>
              </a:ext>
            </a:extLst>
          </p:cNvPr>
          <p:cNvSpPr/>
          <p:nvPr/>
        </p:nvSpPr>
        <p:spPr>
          <a:xfrm>
            <a:off x="4622872" y="1488046"/>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1" name="Ellipse 30">
            <a:extLst>
              <a:ext uri="{FF2B5EF4-FFF2-40B4-BE49-F238E27FC236}">
                <a16:creationId xmlns:a16="http://schemas.microsoft.com/office/drawing/2014/main" id="{DABDA6C8-3827-442C-AF4A-6F9EEF42F5AD}"/>
              </a:ext>
            </a:extLst>
          </p:cNvPr>
          <p:cNvSpPr/>
          <p:nvPr/>
        </p:nvSpPr>
        <p:spPr>
          <a:xfrm>
            <a:off x="4298872" y="1372891"/>
            <a:ext cx="648000" cy="6480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7" name="Rectangle : coins arrondis 36">
            <a:extLst>
              <a:ext uri="{FF2B5EF4-FFF2-40B4-BE49-F238E27FC236}">
                <a16:creationId xmlns:a16="http://schemas.microsoft.com/office/drawing/2014/main" id="{9FB41F09-2031-4A77-A840-FAA1D42B9B25}"/>
              </a:ext>
            </a:extLst>
          </p:cNvPr>
          <p:cNvSpPr/>
          <p:nvPr/>
        </p:nvSpPr>
        <p:spPr>
          <a:xfrm>
            <a:off x="8519129" y="1488046"/>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Ellipse 40">
            <a:extLst>
              <a:ext uri="{FF2B5EF4-FFF2-40B4-BE49-F238E27FC236}">
                <a16:creationId xmlns:a16="http://schemas.microsoft.com/office/drawing/2014/main" id="{E1D84C11-6CC2-4865-A40F-ADFF85EA3A84}"/>
              </a:ext>
            </a:extLst>
          </p:cNvPr>
          <p:cNvSpPr/>
          <p:nvPr/>
        </p:nvSpPr>
        <p:spPr>
          <a:xfrm>
            <a:off x="8195129" y="1372891"/>
            <a:ext cx="648000" cy="64800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pic>
        <p:nvPicPr>
          <p:cNvPr id="11" name="Graphique 10" descr="Utilisateur avec un remplissage uni">
            <a:extLst>
              <a:ext uri="{FF2B5EF4-FFF2-40B4-BE49-F238E27FC236}">
                <a16:creationId xmlns:a16="http://schemas.microsoft.com/office/drawing/2014/main" id="{5AA52BC1-1B90-463A-8300-F91CC14AC1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06872" y="1480891"/>
            <a:ext cx="432000" cy="432000"/>
          </a:xfrm>
          <a:prstGeom prst="rect">
            <a:avLst/>
          </a:prstGeom>
        </p:spPr>
      </p:pic>
      <p:sp>
        <p:nvSpPr>
          <p:cNvPr id="12" name="ZoneTexte 11">
            <a:extLst>
              <a:ext uri="{FF2B5EF4-FFF2-40B4-BE49-F238E27FC236}">
                <a16:creationId xmlns:a16="http://schemas.microsoft.com/office/drawing/2014/main" id="{201B3EEC-F2DA-4BB2-AF0C-260C87A24AAD}"/>
              </a:ext>
            </a:extLst>
          </p:cNvPr>
          <p:cNvSpPr txBox="1"/>
          <p:nvPr/>
        </p:nvSpPr>
        <p:spPr>
          <a:xfrm>
            <a:off x="5008369" y="1546693"/>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EA5433"/>
                </a:solidFill>
                <a:effectLst/>
                <a:uLnTx/>
                <a:uFillTx/>
                <a:latin typeface="Marianne"/>
                <a:ea typeface="+mn-ea"/>
                <a:cs typeface="+mn-cs"/>
              </a:rPr>
              <a:t>Référent.e du club</a:t>
            </a:r>
          </a:p>
        </p:txBody>
      </p:sp>
      <p:sp>
        <p:nvSpPr>
          <p:cNvPr id="13" name="ZoneTexte 12">
            <a:extLst>
              <a:ext uri="{FF2B5EF4-FFF2-40B4-BE49-F238E27FC236}">
                <a16:creationId xmlns:a16="http://schemas.microsoft.com/office/drawing/2014/main" id="{64F02015-169F-43C7-83D4-7A76DC7CEFF0}"/>
              </a:ext>
            </a:extLst>
          </p:cNvPr>
          <p:cNvSpPr txBox="1"/>
          <p:nvPr/>
        </p:nvSpPr>
        <p:spPr>
          <a:xfrm>
            <a:off x="4252369" y="2116070"/>
            <a:ext cx="3685470" cy="1344478"/>
          </a:xfrm>
          <a:prstGeom prst="rect">
            <a:avLst/>
          </a:prstGeom>
          <a:noFill/>
          <a:ln w="12700">
            <a:solidFill>
              <a:schemeClr val="accent4"/>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Prénom NOM (Direction)</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17" name="ZoneTexte 16">
            <a:extLst>
              <a:ext uri="{FF2B5EF4-FFF2-40B4-BE49-F238E27FC236}">
                <a16:creationId xmlns:a16="http://schemas.microsoft.com/office/drawing/2014/main" id="{F46D41BD-C61A-4E0A-972B-A5D0B15D24F1}"/>
              </a:ext>
            </a:extLst>
          </p:cNvPr>
          <p:cNvSpPr txBox="1"/>
          <p:nvPr/>
        </p:nvSpPr>
        <p:spPr>
          <a:xfrm>
            <a:off x="8899968" y="1546693"/>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EA5433"/>
                </a:solidFill>
                <a:effectLst/>
                <a:uLnTx/>
                <a:uFillTx/>
                <a:latin typeface="Marianne"/>
                <a:ea typeface="+mn-ea"/>
                <a:cs typeface="+mn-cs"/>
              </a:rPr>
              <a:t>Membres du club </a:t>
            </a:r>
          </a:p>
        </p:txBody>
      </p:sp>
      <p:sp>
        <p:nvSpPr>
          <p:cNvPr id="18" name="ZoneTexte 17">
            <a:extLst>
              <a:ext uri="{FF2B5EF4-FFF2-40B4-BE49-F238E27FC236}">
                <a16:creationId xmlns:a16="http://schemas.microsoft.com/office/drawing/2014/main" id="{A118E54F-64F9-466B-85FC-290DF9E5D65B}"/>
              </a:ext>
            </a:extLst>
          </p:cNvPr>
          <p:cNvSpPr txBox="1"/>
          <p:nvPr/>
        </p:nvSpPr>
        <p:spPr>
          <a:xfrm>
            <a:off x="8146834" y="2116070"/>
            <a:ext cx="3685471" cy="1344478"/>
          </a:xfrm>
          <a:prstGeom prst="rect">
            <a:avLst/>
          </a:prstGeom>
          <a:noFill/>
          <a:ln w="12700">
            <a:solidFill>
              <a:schemeClr val="accent4"/>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FTLV – Scolarité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Relais scolarité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Service des examens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Composantes : ROF / GOF, enseignants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DGDNUM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t>
            </a:r>
          </a:p>
        </p:txBody>
      </p:sp>
      <p:pic>
        <p:nvPicPr>
          <p:cNvPr id="20" name="Graphique 19" descr="Utilisateurs avec un remplissage uni">
            <a:extLst>
              <a:ext uri="{FF2B5EF4-FFF2-40B4-BE49-F238E27FC236}">
                <a16:creationId xmlns:a16="http://schemas.microsoft.com/office/drawing/2014/main" id="{EAE2226D-2CE5-4795-A842-BF6ACBB712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03129" y="1480891"/>
            <a:ext cx="432000" cy="432000"/>
          </a:xfrm>
          <a:prstGeom prst="rect">
            <a:avLst/>
          </a:prstGeom>
        </p:spPr>
      </p:pic>
      <p:sp>
        <p:nvSpPr>
          <p:cNvPr id="30" name="ZoneTexte 29">
            <a:extLst>
              <a:ext uri="{FF2B5EF4-FFF2-40B4-BE49-F238E27FC236}">
                <a16:creationId xmlns:a16="http://schemas.microsoft.com/office/drawing/2014/main" id="{C30212B9-E035-47F7-BE7A-3C6344105656}"/>
              </a:ext>
            </a:extLst>
          </p:cNvPr>
          <p:cNvSpPr txBox="1"/>
          <p:nvPr/>
        </p:nvSpPr>
        <p:spPr>
          <a:xfrm>
            <a:off x="357904" y="2116070"/>
            <a:ext cx="3685470" cy="1371821"/>
          </a:xfrm>
          <a:prstGeom prst="rect">
            <a:avLst/>
          </a:prstGeom>
          <a:noFill/>
          <a:ln w="12700">
            <a:solidFill>
              <a:schemeClr val="bg1">
                <a:lumMod val="6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Identifier et mettre en œuvre des améliorations continues pour l’organisation des examens dans le but de simplifier les processus pour les agents et de mieux répondre aux besoins des étudiants</a:t>
            </a:r>
          </a:p>
        </p:txBody>
      </p:sp>
      <p:sp>
        <p:nvSpPr>
          <p:cNvPr id="5" name="Rectangle : coins arrondis 4">
            <a:extLst>
              <a:ext uri="{FF2B5EF4-FFF2-40B4-BE49-F238E27FC236}">
                <a16:creationId xmlns:a16="http://schemas.microsoft.com/office/drawing/2014/main" id="{60C3D8E9-C113-42FE-8D7F-59D6BA68F02D}"/>
              </a:ext>
            </a:extLst>
          </p:cNvPr>
          <p:cNvSpPr/>
          <p:nvPr/>
        </p:nvSpPr>
        <p:spPr>
          <a:xfrm>
            <a:off x="726615" y="1488046"/>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 name="Ellipse 5">
            <a:extLst>
              <a:ext uri="{FF2B5EF4-FFF2-40B4-BE49-F238E27FC236}">
                <a16:creationId xmlns:a16="http://schemas.microsoft.com/office/drawing/2014/main" id="{6E705075-A4CD-46F5-A234-F3D4ADD06127}"/>
              </a:ext>
            </a:extLst>
          </p:cNvPr>
          <p:cNvSpPr/>
          <p:nvPr/>
        </p:nvSpPr>
        <p:spPr>
          <a:xfrm>
            <a:off x="402615" y="1372891"/>
            <a:ext cx="648000" cy="64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ZoneTexte 32">
            <a:extLst>
              <a:ext uri="{FF2B5EF4-FFF2-40B4-BE49-F238E27FC236}">
                <a16:creationId xmlns:a16="http://schemas.microsoft.com/office/drawing/2014/main" id="{0DBA20CE-7844-4729-8E91-9AA28D124865}"/>
              </a:ext>
            </a:extLst>
          </p:cNvPr>
          <p:cNvSpPr txBox="1"/>
          <p:nvPr/>
        </p:nvSpPr>
        <p:spPr>
          <a:xfrm>
            <a:off x="1205637" y="1543003"/>
            <a:ext cx="9913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50000"/>
                    <a:lumOff val="50000"/>
                  </a:srgbClr>
                </a:solidFill>
                <a:effectLst/>
                <a:uLnTx/>
                <a:uFillTx/>
                <a:latin typeface="Marianne"/>
                <a:ea typeface="+mn-ea"/>
                <a:cs typeface="+mn-cs"/>
              </a:rPr>
              <a:t>Objectifs</a:t>
            </a:r>
            <a:endParaRPr kumimoji="0" lang="fr-FR" sz="1200" b="1" i="0" u="none" strike="noStrike" kern="1200" cap="none" spc="0" normalizeH="0" baseline="0" noProof="0">
              <a:ln>
                <a:noFill/>
              </a:ln>
              <a:solidFill>
                <a:srgbClr val="000000">
                  <a:lumMod val="50000"/>
                  <a:lumOff val="50000"/>
                </a:srgbClr>
              </a:solidFill>
              <a:effectLst/>
              <a:uLnTx/>
              <a:uFillTx/>
              <a:latin typeface="Marianne"/>
              <a:ea typeface="+mn-ea"/>
              <a:cs typeface="+mn-cs"/>
            </a:endParaRPr>
          </a:p>
        </p:txBody>
      </p:sp>
      <p:pic>
        <p:nvPicPr>
          <p:cNvPr id="35" name="Graphique 34" descr="Mille avec un remplissage uni">
            <a:extLst>
              <a:ext uri="{FF2B5EF4-FFF2-40B4-BE49-F238E27FC236}">
                <a16:creationId xmlns:a16="http://schemas.microsoft.com/office/drawing/2014/main" id="{A3556296-B79F-47F3-BAD3-9632BAEE644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615" y="1480891"/>
            <a:ext cx="432000" cy="432000"/>
          </a:xfrm>
          <a:prstGeom prst="rect">
            <a:avLst/>
          </a:prstGeom>
        </p:spPr>
      </p:pic>
      <p:sp>
        <p:nvSpPr>
          <p:cNvPr id="23" name="Rectangle 22">
            <a:extLst>
              <a:ext uri="{FF2B5EF4-FFF2-40B4-BE49-F238E27FC236}">
                <a16:creationId xmlns:a16="http://schemas.microsoft.com/office/drawing/2014/main" id="{B6A94D72-FAAD-49F7-B93E-B5687A9B2525}"/>
              </a:ext>
            </a:extLst>
          </p:cNvPr>
          <p:cNvSpPr/>
          <p:nvPr/>
        </p:nvSpPr>
        <p:spPr>
          <a:xfrm>
            <a:off x="1882775" y="-12923"/>
            <a:ext cx="10309224" cy="1127408"/>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EXAMENS</a:t>
            </a:r>
          </a:p>
        </p:txBody>
      </p:sp>
      <p:pic>
        <p:nvPicPr>
          <p:cNvPr id="24" name="Image 23">
            <a:extLst>
              <a:ext uri="{FF2B5EF4-FFF2-40B4-BE49-F238E27FC236}">
                <a16:creationId xmlns:a16="http://schemas.microsoft.com/office/drawing/2014/main" id="{91431445-0706-48BB-A50F-04C226BAC28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963709" y="137789"/>
            <a:ext cx="818264" cy="818264"/>
          </a:xfrm>
          <a:prstGeom prst="rect">
            <a:avLst/>
          </a:prstGeom>
        </p:spPr>
      </p:pic>
      <p:sp>
        <p:nvSpPr>
          <p:cNvPr id="21" name="Rectangle 20">
            <a:extLst>
              <a:ext uri="{FF2B5EF4-FFF2-40B4-BE49-F238E27FC236}">
                <a16:creationId xmlns:a16="http://schemas.microsoft.com/office/drawing/2014/main" id="{3402B6CC-C8C9-4FE4-82E6-CB283A10B67C}"/>
              </a:ext>
            </a:extLst>
          </p:cNvPr>
          <p:cNvSpPr/>
          <p:nvPr/>
        </p:nvSpPr>
        <p:spPr>
          <a:xfrm>
            <a:off x="2329726" y="4724608"/>
            <a:ext cx="3640759" cy="1402617"/>
          </a:xfrm>
          <a:prstGeom prst="rect">
            <a:avLst/>
          </a:prstGeom>
          <a:noFill/>
          <a:ln w="12700">
            <a:solidFill>
              <a:schemeClr val="accent4"/>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Outil de pilotage de l’avancement des sujets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Calendrier permettant l’annonce des dates d’examens 1 mois avant le début de la 1ère épreuve</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Harmonisation du processus de restitution des notes de CT</a:t>
            </a:r>
          </a:p>
        </p:txBody>
      </p:sp>
      <p:sp>
        <p:nvSpPr>
          <p:cNvPr id="22" name="Rectangle : coins arrondis 21">
            <a:extLst>
              <a:ext uri="{FF2B5EF4-FFF2-40B4-BE49-F238E27FC236}">
                <a16:creationId xmlns:a16="http://schemas.microsoft.com/office/drawing/2014/main" id="{84AD629D-9A54-44AF-AC9B-2D89EBC43966}"/>
              </a:ext>
            </a:extLst>
          </p:cNvPr>
          <p:cNvSpPr/>
          <p:nvPr/>
        </p:nvSpPr>
        <p:spPr>
          <a:xfrm>
            <a:off x="2653727"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5" name="Ellipse 24">
            <a:extLst>
              <a:ext uri="{FF2B5EF4-FFF2-40B4-BE49-F238E27FC236}">
                <a16:creationId xmlns:a16="http://schemas.microsoft.com/office/drawing/2014/main" id="{D517EAC1-7B63-4C59-B7F6-43EFA773F84F}"/>
              </a:ext>
            </a:extLst>
          </p:cNvPr>
          <p:cNvSpPr/>
          <p:nvPr/>
        </p:nvSpPr>
        <p:spPr>
          <a:xfrm>
            <a:off x="2329727" y="3907570"/>
            <a:ext cx="648000" cy="648000"/>
          </a:xfrm>
          <a:prstGeom prst="ellipse">
            <a:avLst/>
          </a:prstGeom>
          <a:solidFill>
            <a:srgbClr val="F29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6" name="ZoneTexte 25">
            <a:extLst>
              <a:ext uri="{FF2B5EF4-FFF2-40B4-BE49-F238E27FC236}">
                <a16:creationId xmlns:a16="http://schemas.microsoft.com/office/drawing/2014/main" id="{7B5212A7-976D-4E2D-8DF6-62F3D52AF9AD}"/>
              </a:ext>
            </a:extLst>
          </p:cNvPr>
          <p:cNvSpPr txBox="1"/>
          <p:nvPr/>
        </p:nvSpPr>
        <p:spPr>
          <a:xfrm>
            <a:off x="3132749"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29885"/>
                </a:solidFill>
                <a:effectLst/>
                <a:uLnTx/>
                <a:uFillTx/>
                <a:latin typeface="Marianne"/>
                <a:ea typeface="+mn-ea"/>
                <a:cs typeface="+mn-cs"/>
              </a:rPr>
              <a:t>Livrables clés attendus</a:t>
            </a:r>
            <a:endParaRPr kumimoji="0" lang="fr-FR" sz="1200" b="1" i="0" u="none" strike="noStrike" kern="1200" cap="none" spc="0" normalizeH="0" baseline="0" noProof="0">
              <a:ln>
                <a:noFill/>
              </a:ln>
              <a:solidFill>
                <a:srgbClr val="F29885"/>
              </a:solidFill>
              <a:effectLst/>
              <a:uLnTx/>
              <a:uFillTx/>
              <a:latin typeface="Marianne"/>
              <a:ea typeface="+mn-ea"/>
              <a:cs typeface="+mn-cs"/>
            </a:endParaRPr>
          </a:p>
        </p:txBody>
      </p:sp>
      <p:pic>
        <p:nvPicPr>
          <p:cNvPr id="27" name="Graphique 25">
            <a:extLst>
              <a:ext uri="{FF2B5EF4-FFF2-40B4-BE49-F238E27FC236}">
                <a16:creationId xmlns:a16="http://schemas.microsoft.com/office/drawing/2014/main" id="{C79F34FB-D127-4805-A2BA-A7A606D51712}"/>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2437727" y="4015570"/>
            <a:ext cx="432000" cy="432000"/>
          </a:xfrm>
          <a:prstGeom prst="rect">
            <a:avLst/>
          </a:prstGeom>
        </p:spPr>
      </p:pic>
      <p:sp>
        <p:nvSpPr>
          <p:cNvPr id="28" name="Rectangle 27">
            <a:extLst>
              <a:ext uri="{FF2B5EF4-FFF2-40B4-BE49-F238E27FC236}">
                <a16:creationId xmlns:a16="http://schemas.microsoft.com/office/drawing/2014/main" id="{079F0C02-C2F6-47E7-82BA-6D2E8BC78027}"/>
              </a:ext>
            </a:extLst>
          </p:cNvPr>
          <p:cNvSpPr/>
          <p:nvPr/>
        </p:nvSpPr>
        <p:spPr>
          <a:xfrm>
            <a:off x="6224191" y="4724608"/>
            <a:ext cx="3640759" cy="1402617"/>
          </a:xfrm>
          <a:prstGeom prst="rect">
            <a:avLst/>
          </a:prstGeom>
          <a:noFill/>
          <a:ln w="12700">
            <a:solidFill>
              <a:schemeClr val="accent4"/>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Tous les mois</a:t>
            </a:r>
          </a:p>
        </p:txBody>
      </p:sp>
      <p:sp>
        <p:nvSpPr>
          <p:cNvPr id="32" name="Rectangle : coins arrondis 31">
            <a:extLst>
              <a:ext uri="{FF2B5EF4-FFF2-40B4-BE49-F238E27FC236}">
                <a16:creationId xmlns:a16="http://schemas.microsoft.com/office/drawing/2014/main" id="{70819276-3A38-470E-9A19-BA8FB6581EC4}"/>
              </a:ext>
            </a:extLst>
          </p:cNvPr>
          <p:cNvSpPr/>
          <p:nvPr/>
        </p:nvSpPr>
        <p:spPr>
          <a:xfrm>
            <a:off x="6548192"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Ellipse 33">
            <a:extLst>
              <a:ext uri="{FF2B5EF4-FFF2-40B4-BE49-F238E27FC236}">
                <a16:creationId xmlns:a16="http://schemas.microsoft.com/office/drawing/2014/main" id="{88AA5DAA-8E3D-456E-8482-45181D395A9F}"/>
              </a:ext>
            </a:extLst>
          </p:cNvPr>
          <p:cNvSpPr/>
          <p:nvPr/>
        </p:nvSpPr>
        <p:spPr>
          <a:xfrm>
            <a:off x="6224192" y="3907570"/>
            <a:ext cx="648000" cy="648000"/>
          </a:xfrm>
          <a:prstGeom prst="ellipse">
            <a:avLst/>
          </a:prstGeom>
          <a:solidFill>
            <a:srgbClr val="F29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2FD774D8-DD0A-4C68-BD2E-F1B2039C2D72}"/>
              </a:ext>
            </a:extLst>
          </p:cNvPr>
          <p:cNvSpPr txBox="1"/>
          <p:nvPr/>
        </p:nvSpPr>
        <p:spPr>
          <a:xfrm>
            <a:off x="7027214"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29885"/>
                </a:solidFill>
                <a:effectLst/>
                <a:uLnTx/>
                <a:uFillTx/>
                <a:latin typeface="Marianne"/>
                <a:ea typeface="+mn-ea"/>
                <a:cs typeface="+mn-cs"/>
              </a:rPr>
              <a:t>Fréquence de rencontre</a:t>
            </a:r>
            <a:endParaRPr kumimoji="0" lang="fr-FR" sz="1200" b="1" i="0" u="none" strike="noStrike" kern="1200" cap="none" spc="0" normalizeH="0" baseline="0" noProof="0">
              <a:ln>
                <a:noFill/>
              </a:ln>
              <a:solidFill>
                <a:srgbClr val="F29885"/>
              </a:solidFill>
              <a:effectLst/>
              <a:uLnTx/>
              <a:uFillTx/>
              <a:latin typeface="Marianne"/>
              <a:ea typeface="+mn-ea"/>
              <a:cs typeface="+mn-cs"/>
            </a:endParaRPr>
          </a:p>
        </p:txBody>
      </p:sp>
      <p:pic>
        <p:nvPicPr>
          <p:cNvPr id="38" name="Graphique 37">
            <a:extLst>
              <a:ext uri="{FF2B5EF4-FFF2-40B4-BE49-F238E27FC236}">
                <a16:creationId xmlns:a16="http://schemas.microsoft.com/office/drawing/2014/main" id="{8ADED314-C77B-4297-B1D6-0B98E7DEBC58}"/>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6332192" y="4015570"/>
            <a:ext cx="432000" cy="432000"/>
          </a:xfrm>
          <a:prstGeom prst="rect">
            <a:avLst/>
          </a:prstGeom>
        </p:spPr>
      </p:pic>
    </p:spTree>
    <p:extLst>
      <p:ext uri="{BB962C8B-B14F-4D97-AF65-F5344CB8AC3E}">
        <p14:creationId xmlns:p14="http://schemas.microsoft.com/office/powerpoint/2010/main" val="2615165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77AB574-7B94-491F-AFCA-9AC280CB6B48}"/>
              </a:ext>
            </a:extLst>
          </p:cNvPr>
          <p:cNvSpPr/>
          <p:nvPr/>
        </p:nvSpPr>
        <p:spPr>
          <a:xfrm>
            <a:off x="410852" y="1439725"/>
            <a:ext cx="11254098" cy="4938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rPr>
              <a: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10" name="Image 9">
            <a:extLst>
              <a:ext uri="{FF2B5EF4-FFF2-40B4-BE49-F238E27FC236}">
                <a16:creationId xmlns:a16="http://schemas.microsoft.com/office/drawing/2014/main" id="{8D40AEDD-9B35-4296-BF55-D4784BE950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7050" y="1474471"/>
            <a:ext cx="292441" cy="292441"/>
          </a:xfrm>
          <a:prstGeom prst="rect">
            <a:avLst/>
          </a:prstGeom>
        </p:spPr>
      </p:pic>
      <p:cxnSp>
        <p:nvCxnSpPr>
          <p:cNvPr id="11" name="Connecteur droit 10">
            <a:extLst>
              <a:ext uri="{FF2B5EF4-FFF2-40B4-BE49-F238E27FC236}">
                <a16:creationId xmlns:a16="http://schemas.microsoft.com/office/drawing/2014/main" id="{6270F162-30EB-42C2-A9A4-0D56E324B317}"/>
              </a:ext>
            </a:extLst>
          </p:cNvPr>
          <p:cNvCxnSpPr>
            <a:cxnSpLocks/>
          </p:cNvCxnSpPr>
          <p:nvPr/>
        </p:nvCxnSpPr>
        <p:spPr>
          <a:xfrm>
            <a:off x="1505527" y="1578223"/>
            <a:ext cx="10001432"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7" name="Rectangle 26">
            <a:extLst>
              <a:ext uri="{FF2B5EF4-FFF2-40B4-BE49-F238E27FC236}">
                <a16:creationId xmlns:a16="http://schemas.microsoft.com/office/drawing/2014/main" id="{6E74925B-C1E3-4641-8A01-1F83E9538D26}"/>
              </a:ext>
            </a:extLst>
          </p:cNvPr>
          <p:cNvSpPr/>
          <p:nvPr/>
        </p:nvSpPr>
        <p:spPr>
          <a:xfrm>
            <a:off x="1882775" y="-12923"/>
            <a:ext cx="10309224" cy="1127408"/>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EXAMENS</a:t>
            </a:r>
          </a:p>
        </p:txBody>
      </p:sp>
      <p:pic>
        <p:nvPicPr>
          <p:cNvPr id="4" name="Image 3">
            <a:extLst>
              <a:ext uri="{FF2B5EF4-FFF2-40B4-BE49-F238E27FC236}">
                <a16:creationId xmlns:a16="http://schemas.microsoft.com/office/drawing/2014/main" id="{BBB26767-FCC1-4C0E-8495-041686E43E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3709" y="137789"/>
            <a:ext cx="818264" cy="818264"/>
          </a:xfrm>
          <a:prstGeom prst="rect">
            <a:avLst/>
          </a:prstGeom>
        </p:spPr>
      </p:pic>
      <p:graphicFrame>
        <p:nvGraphicFramePr>
          <p:cNvPr id="40" name="Tableau 40">
            <a:extLst>
              <a:ext uri="{FF2B5EF4-FFF2-40B4-BE49-F238E27FC236}">
                <a16:creationId xmlns:a16="http://schemas.microsoft.com/office/drawing/2014/main" id="{2FFA8EE0-A7F5-4387-97A8-9E06D4A66978}"/>
              </a:ext>
            </a:extLst>
          </p:cNvPr>
          <p:cNvGraphicFramePr>
            <a:graphicFrameLocks noGrp="1"/>
          </p:cNvGraphicFramePr>
          <p:nvPr>
            <p:extLst>
              <p:ext uri="{D42A27DB-BD31-4B8C-83A1-F6EECF244321}">
                <p14:modId xmlns:p14="http://schemas.microsoft.com/office/powerpoint/2010/main" val="996689756"/>
              </p:ext>
            </p:extLst>
          </p:nvPr>
        </p:nvGraphicFramePr>
        <p:xfrm>
          <a:off x="527050" y="1957460"/>
          <a:ext cx="10979910" cy="3332533"/>
        </p:xfrm>
        <a:graphic>
          <a:graphicData uri="http://schemas.openxmlformats.org/drawingml/2006/table">
            <a:tbl>
              <a:tblPr firstRow="1" bandRow="1">
                <a:tableStyleId>{5C22544A-7EE6-4342-B048-85BDC9FD1C3A}</a:tableStyleId>
              </a:tblPr>
              <a:tblGrid>
                <a:gridCol w="488759">
                  <a:extLst>
                    <a:ext uri="{9D8B030D-6E8A-4147-A177-3AD203B41FA5}">
                      <a16:colId xmlns:a16="http://schemas.microsoft.com/office/drawing/2014/main" val="1063817788"/>
                    </a:ext>
                  </a:extLst>
                </a:gridCol>
                <a:gridCol w="3352991">
                  <a:extLst>
                    <a:ext uri="{9D8B030D-6E8A-4147-A177-3AD203B41FA5}">
                      <a16:colId xmlns:a16="http://schemas.microsoft.com/office/drawing/2014/main" val="3621336057"/>
                    </a:ext>
                  </a:extLst>
                </a:gridCol>
                <a:gridCol w="6231455">
                  <a:extLst>
                    <a:ext uri="{9D8B030D-6E8A-4147-A177-3AD203B41FA5}">
                      <a16:colId xmlns:a16="http://schemas.microsoft.com/office/drawing/2014/main" val="676436010"/>
                    </a:ext>
                  </a:extLst>
                </a:gridCol>
                <a:gridCol w="906705">
                  <a:extLst>
                    <a:ext uri="{9D8B030D-6E8A-4147-A177-3AD203B41FA5}">
                      <a16:colId xmlns:a16="http://schemas.microsoft.com/office/drawing/2014/main" val="880765701"/>
                    </a:ext>
                  </a:extLst>
                </a:gridCol>
              </a:tblGrid>
              <a:tr h="333158">
                <a:tc>
                  <a:txBody>
                    <a:bodyPr/>
                    <a:lstStyle/>
                    <a:p>
                      <a:pPr algn="ctr"/>
                      <a:r>
                        <a:rPr lang="fr-FR" sz="1100" b="1" i="0" u="none">
                          <a:solidFill>
                            <a:schemeClr val="bg1"/>
                          </a:solidFill>
                        </a:rPr>
                        <a:t>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5AD9D"/>
                    </a:solidFill>
                  </a:tcPr>
                </a:tc>
                <a:tc>
                  <a:txBody>
                    <a:bodyPr/>
                    <a:lstStyle/>
                    <a:p>
                      <a:r>
                        <a:rPr lang="fr-FR" sz="1100" b="1" i="0" u="none">
                          <a:solidFill>
                            <a:schemeClr val="bg1"/>
                          </a:solidFill>
                        </a:rPr>
                        <a:t>Action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5AD9D"/>
                    </a:solidFill>
                  </a:tcPr>
                </a:tc>
                <a:tc>
                  <a:txBody>
                    <a:bodyPr/>
                    <a:lstStyle/>
                    <a:p>
                      <a:r>
                        <a:rPr lang="fr-FR" sz="1100" b="1" i="0" u="none">
                          <a:solidFill>
                            <a:schemeClr val="bg1"/>
                          </a:solidFill>
                        </a:rPr>
                        <a:t>Détail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5AD9D"/>
                    </a:solidFill>
                  </a:tcPr>
                </a:tc>
                <a:tc>
                  <a:txBody>
                    <a:bodyPr/>
                    <a:lstStyle/>
                    <a:p>
                      <a:pPr algn="ctr"/>
                      <a:r>
                        <a:rPr lang="fr-FR" sz="1100" b="1" i="0" u="none">
                          <a:solidFill>
                            <a:schemeClr val="bg1"/>
                          </a:solidFill>
                        </a:rPr>
                        <a:t>Echéance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5AD9D"/>
                    </a:solidFill>
                  </a:tcPr>
                </a:tc>
                <a:extLst>
                  <a:ext uri="{0D108BD9-81ED-4DB2-BD59-A6C34878D82A}">
                    <a16:rowId xmlns:a16="http://schemas.microsoft.com/office/drawing/2014/main" val="908936"/>
                  </a:ext>
                </a:extLst>
              </a:tr>
              <a:tr h="549355">
                <a:tc>
                  <a:txBody>
                    <a:bodyPr/>
                    <a:lstStyle/>
                    <a:p>
                      <a:pPr algn="ctr"/>
                      <a:r>
                        <a:rPr lang="fr-FR" sz="1050" b="1" i="0" u="none">
                          <a:solidFill>
                            <a:schemeClr val="tx1"/>
                          </a:solidFill>
                        </a:rPr>
                        <a:t>01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Simplifier le processus de préparation des sujets d’examens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b="0" i="0" u="none">
                          <a:solidFill>
                            <a:schemeClr val="tx1"/>
                          </a:solidFill>
                        </a:rPr>
                        <a:t>Mettre en place le nouveau processus de gestion des sujets d’examens</a:t>
                      </a:r>
                    </a:p>
                    <a:p>
                      <a:pPr marL="171450" indent="-171450">
                        <a:buFont typeface="Arial" panose="020B0604020202020204" pitchFamily="34" charset="0"/>
                        <a:buChar char="•"/>
                      </a:pPr>
                      <a:r>
                        <a:rPr lang="fr-FR" sz="900" b="0" i="0" u="none">
                          <a:solidFill>
                            <a:schemeClr val="tx1"/>
                          </a:solidFill>
                        </a:rPr>
                        <a:t>Accompagner au changement les agents impactés</a:t>
                      </a:r>
                    </a:p>
                    <a:p>
                      <a:pPr marL="171450" indent="-171450">
                        <a:buFont typeface="Arial" panose="020B0604020202020204" pitchFamily="34" charset="0"/>
                        <a:buChar char="•"/>
                      </a:pPr>
                      <a:r>
                        <a:rPr lang="fr-FR" sz="900" b="0" i="0" u="none">
                          <a:solidFill>
                            <a:schemeClr val="tx1"/>
                          </a:solidFill>
                        </a:rPr>
                        <a:t>Mettre en place un système d’extraction des données d’APOGEE pour remplir le gabarit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Sept-24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51631073"/>
                  </a:ext>
                </a:extLst>
              </a:tr>
              <a:tr h="549355">
                <a:tc>
                  <a:txBody>
                    <a:bodyPr/>
                    <a:lstStyle/>
                    <a:p>
                      <a:pPr algn="ctr"/>
                      <a:r>
                        <a:rPr lang="fr-FR" sz="1050" b="1" i="0" u="none">
                          <a:solidFill>
                            <a:schemeClr val="tx1"/>
                          </a:solidFill>
                        </a:rPr>
                        <a:t>02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Créer un outil de pilotage pour suivre l’avancement de la réception des sujets en composante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a:solidFill>
                            <a:schemeClr val="tx1">
                              <a:lumMod val="85000"/>
                              <a:lumOff val="15000"/>
                            </a:schemeClr>
                          </a:solidFill>
                        </a:rPr>
                        <a:t>Créer un outil de pilotage sur Tableau Software pour suivre l’avancée de la réception des sujets en composante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Nov-24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73954082"/>
                  </a:ext>
                </a:extLst>
              </a:tr>
              <a:tr h="757665">
                <a:tc>
                  <a:txBody>
                    <a:bodyPr/>
                    <a:lstStyle/>
                    <a:p>
                      <a:pPr algn="ctr"/>
                      <a:r>
                        <a:rPr lang="fr-FR" sz="1050" b="1" i="0" u="none">
                          <a:solidFill>
                            <a:schemeClr val="tx1"/>
                          </a:solidFill>
                        </a:rPr>
                        <a:t>03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Améliorer l’organisation des examens afin de réduire les délais d’annonce des dates d’examen à Pont de Bois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b="0" i="0" u="none">
                          <a:solidFill>
                            <a:schemeClr val="tx1"/>
                          </a:solidFill>
                        </a:rPr>
                        <a:t>Créer une requête HAVIE exploitable par les composantes et le relai scolarité, qui servira de base de données pour leur propre suivi ​</a:t>
                      </a:r>
                    </a:p>
                    <a:p>
                      <a:pPr marL="171450" indent="-171450">
                        <a:buFont typeface="Arial" panose="020B0604020202020204" pitchFamily="34" charset="0"/>
                        <a:buChar char="•"/>
                      </a:pPr>
                      <a:r>
                        <a:rPr lang="fr-FR" sz="900" b="0" i="0" u="none">
                          <a:solidFill>
                            <a:schemeClr val="tx1"/>
                          </a:solidFill>
                        </a:rPr>
                        <a:t>Identifier des pistes d’optimisation sur le processus d’organisation des examens pour les ESH, pour alléger la charge du relai scolarité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Déc-24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571562139"/>
                  </a:ext>
                </a:extLst>
              </a:tr>
              <a:tr h="549355">
                <a:tc>
                  <a:txBody>
                    <a:bodyPr/>
                    <a:lstStyle/>
                    <a:p>
                      <a:pPr algn="ctr"/>
                      <a:r>
                        <a:rPr lang="fr-FR" sz="1050" b="1" i="0" u="none">
                          <a:solidFill>
                            <a:schemeClr val="tx1"/>
                          </a:solidFill>
                        </a:rPr>
                        <a:t>04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Améliorer l’organisation des examens de rattrapage à Pont de Bois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b="0" i="0" u="none">
                          <a:solidFill>
                            <a:schemeClr val="tx1"/>
                          </a:solidFill>
                        </a:rPr>
                        <a:t>Actuellement, l’ensemble des étudiants est convoqué aux sessions 2 des examens sur le campus Pont de Bois, entraînant stress chez les étudiants et surcharge des personnels administratifs.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40595215"/>
                  </a:ext>
                </a:extLst>
              </a:tr>
              <a:tr h="549355">
                <a:tc>
                  <a:txBody>
                    <a:bodyPr/>
                    <a:lstStyle/>
                    <a:p>
                      <a:pPr algn="ctr"/>
                      <a:r>
                        <a:rPr lang="fr-FR" sz="1050" b="1" i="0" u="none">
                          <a:solidFill>
                            <a:schemeClr val="tx1"/>
                          </a:solidFill>
                        </a:rPr>
                        <a:t>05</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Améliorer l’organisation des examens et réduire les erreurs de listes d’étudiants inscrits aux examens (CS)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b="0" i="0" u="none">
                          <a:solidFill>
                            <a:schemeClr val="tx1"/>
                          </a:solidFill>
                        </a:rPr>
                        <a:t>Des groupes entiers d’étudiants ne sont parfois pas inscrits pédagogiquement ce qui peut créer des incompréhensions et des difficultés d’organisation des examens pour le service examen sur le campus Cité Scientifique.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98378805"/>
                  </a:ext>
                </a:extLst>
              </a:tr>
            </a:tbl>
          </a:graphicData>
        </a:graphic>
      </p:graphicFrame>
      <p:graphicFrame>
        <p:nvGraphicFramePr>
          <p:cNvPr id="3" name="Tableau 4">
            <a:extLst>
              <a:ext uri="{FF2B5EF4-FFF2-40B4-BE49-F238E27FC236}">
                <a16:creationId xmlns:a16="http://schemas.microsoft.com/office/drawing/2014/main" id="{1AFE0433-B820-44F3-BBBB-A5DC40197625}"/>
              </a:ext>
            </a:extLst>
          </p:cNvPr>
          <p:cNvGraphicFramePr>
            <a:graphicFrameLocks noGrp="1"/>
          </p:cNvGraphicFramePr>
          <p:nvPr/>
        </p:nvGraphicFramePr>
        <p:xfrm>
          <a:off x="527050" y="5481260"/>
          <a:ext cx="10979910" cy="571500"/>
        </p:xfrm>
        <a:graphic>
          <a:graphicData uri="http://schemas.openxmlformats.org/drawingml/2006/table">
            <a:tbl>
              <a:tblPr firstRow="1" bandRow="1">
                <a:tableStyleId>{5C22544A-7EE6-4342-B048-85BDC9FD1C3A}</a:tableStyleId>
              </a:tblPr>
              <a:tblGrid>
                <a:gridCol w="498188">
                  <a:extLst>
                    <a:ext uri="{9D8B030D-6E8A-4147-A177-3AD203B41FA5}">
                      <a16:colId xmlns:a16="http://schemas.microsoft.com/office/drawing/2014/main" val="1140437394"/>
                    </a:ext>
                  </a:extLst>
                </a:gridCol>
                <a:gridCol w="3352798">
                  <a:extLst>
                    <a:ext uri="{9D8B030D-6E8A-4147-A177-3AD203B41FA5}">
                      <a16:colId xmlns:a16="http://schemas.microsoft.com/office/drawing/2014/main" val="3318978337"/>
                    </a:ext>
                  </a:extLst>
                </a:gridCol>
                <a:gridCol w="6225311">
                  <a:extLst>
                    <a:ext uri="{9D8B030D-6E8A-4147-A177-3AD203B41FA5}">
                      <a16:colId xmlns:a16="http://schemas.microsoft.com/office/drawing/2014/main" val="2742415608"/>
                    </a:ext>
                  </a:extLst>
                </a:gridCol>
                <a:gridCol w="903613">
                  <a:extLst>
                    <a:ext uri="{9D8B030D-6E8A-4147-A177-3AD203B41FA5}">
                      <a16:colId xmlns:a16="http://schemas.microsoft.com/office/drawing/2014/main" val="1357479337"/>
                    </a:ext>
                  </a:extLst>
                </a:gridCol>
              </a:tblGrid>
              <a:tr h="370840">
                <a:tc>
                  <a:txBody>
                    <a:bodyPr/>
                    <a:lstStyle/>
                    <a:p>
                      <a:pPr algn="ctr"/>
                      <a:r>
                        <a:rPr lang="fr-FR" sz="1050" b="1" i="0" u="none">
                          <a:solidFill>
                            <a:schemeClr val="tx1"/>
                          </a:solidFill>
                        </a:rPr>
                        <a:t>#C</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1" i="0" u="none">
                          <a:solidFill>
                            <a:schemeClr val="tx1"/>
                          </a:solidFill>
                        </a:rPr>
                        <a:t>Harmoniser le processus de restitution des notes par les enseignants et agents (Pont de Bois et CS) (cercle à lancer entre agents et enseignants)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fr-FR" sz="900" b="0" i="0" u="none">
                        <a:solidFill>
                          <a:schemeClr val="tx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050" b="0" i="0" u="none">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37766751"/>
                  </a:ext>
                </a:extLst>
              </a:tr>
            </a:tbl>
          </a:graphicData>
        </a:graphic>
      </p:graphicFrame>
    </p:spTree>
    <p:extLst>
      <p:ext uri="{BB962C8B-B14F-4D97-AF65-F5344CB8AC3E}">
        <p14:creationId xmlns:p14="http://schemas.microsoft.com/office/powerpoint/2010/main" val="7350078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1" name="Rectangle 20">
            <a:extLst>
              <a:ext uri="{FF2B5EF4-FFF2-40B4-BE49-F238E27FC236}">
                <a16:creationId xmlns:a16="http://schemas.microsoft.com/office/drawing/2014/main" id="{210DFC74-6847-49F8-96E8-9C28172FCFBA}"/>
              </a:ext>
            </a:extLst>
          </p:cNvPr>
          <p:cNvSpPr/>
          <p:nvPr/>
        </p:nvSpPr>
        <p:spPr>
          <a:xfrm>
            <a:off x="373357" y="1186738"/>
            <a:ext cx="11323204" cy="4964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360363"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75000"/>
                    <a:lumOff val="25000"/>
                  </a:srgbClr>
                </a:solidFill>
                <a:effectLst/>
                <a:uLnTx/>
                <a:uFillTx/>
                <a:latin typeface="Marianne"/>
                <a:ea typeface="+mn-ea"/>
                <a:cs typeface="+mn-cs"/>
              </a:rPr>
              <a:t>Eléments de précision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22" name="Image 21">
            <a:extLst>
              <a:ext uri="{FF2B5EF4-FFF2-40B4-BE49-F238E27FC236}">
                <a16:creationId xmlns:a16="http://schemas.microsoft.com/office/drawing/2014/main" id="{BD5E0A03-0202-4545-AFFF-7A291D3749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50" y="1235426"/>
            <a:ext cx="331200" cy="331200"/>
          </a:xfrm>
          <a:prstGeom prst="rect">
            <a:avLst/>
          </a:prstGeom>
        </p:spPr>
      </p:pic>
      <p:sp>
        <p:nvSpPr>
          <p:cNvPr id="24" name="Rectangle 23">
            <a:extLst>
              <a:ext uri="{FF2B5EF4-FFF2-40B4-BE49-F238E27FC236}">
                <a16:creationId xmlns:a16="http://schemas.microsoft.com/office/drawing/2014/main" id="{A46DEC87-23FD-4265-97BC-C1C570F31D5B}"/>
              </a:ext>
            </a:extLst>
          </p:cNvPr>
          <p:cNvSpPr/>
          <p:nvPr/>
        </p:nvSpPr>
        <p:spPr>
          <a:xfrm>
            <a:off x="341745" y="3459612"/>
            <a:ext cx="11165214" cy="1439431"/>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Facteurs clés de succès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Le processus d’amélioration sera incrémental et apportera des évolutions au processus étape par étape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Prise en compte des contraintes et besoin de toutes les composantes par campus et animation des évolutions auprès de chacune d’elle, en s’assurant de l’adhésion du ou de la responsable de la composante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Apporter un outillage des processus agents afin de réduire les tâches chronophages (automatisation, transferts de données facilités, mise à disposition de Tableau Software, etc.)</a:t>
            </a:r>
            <a:endParaRPr kumimoji="0" lang="fr-FR" sz="900" b="0" i="0" u="none" strike="noStrike" kern="1200" cap="none" spc="0" normalizeH="0" baseline="0" noProof="0">
              <a:ln>
                <a:noFill/>
              </a:ln>
              <a:solidFill>
                <a:srgbClr val="000000"/>
              </a:solidFill>
              <a:effectLst/>
              <a:uLnTx/>
              <a:uFillTx/>
              <a:latin typeface="Marianne"/>
              <a:ea typeface="+mn-ea"/>
              <a:cs typeface="+mn-cs"/>
            </a:endParaRPr>
          </a:p>
        </p:txBody>
      </p:sp>
      <p:pic>
        <p:nvPicPr>
          <p:cNvPr id="25" name="Image 24">
            <a:extLst>
              <a:ext uri="{FF2B5EF4-FFF2-40B4-BE49-F238E27FC236}">
                <a16:creationId xmlns:a16="http://schemas.microsoft.com/office/drawing/2014/main" id="{C76C122D-BDBB-4FC7-928B-CCDB1E4257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1050" y="3496040"/>
            <a:ext cx="252000" cy="252000"/>
          </a:xfrm>
          <a:prstGeom prst="rect">
            <a:avLst/>
          </a:prstGeom>
          <a:ln w="9525">
            <a:noFill/>
            <a:prstDash val="dash"/>
          </a:ln>
        </p:spPr>
      </p:pic>
      <p:sp>
        <p:nvSpPr>
          <p:cNvPr id="36" name="Rectangle 35">
            <a:extLst>
              <a:ext uri="{FF2B5EF4-FFF2-40B4-BE49-F238E27FC236}">
                <a16:creationId xmlns:a16="http://schemas.microsoft.com/office/drawing/2014/main" id="{002616D0-7983-455B-9676-415FE5487810}"/>
              </a:ext>
            </a:extLst>
          </p:cNvPr>
          <p:cNvSpPr/>
          <p:nvPr/>
        </p:nvSpPr>
        <p:spPr>
          <a:xfrm>
            <a:off x="341745" y="5041729"/>
            <a:ext cx="5472000"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Autres projets en adhérence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La mise à disponibilité plus large de Tableau Software est une occasion de lancer des réflexions afin de créer des outils de pilotage partagé entre composantes et Scolarité, facilitant les échanges et la coordination. </a:t>
            </a:r>
          </a:p>
        </p:txBody>
      </p:sp>
      <p:pic>
        <p:nvPicPr>
          <p:cNvPr id="38" name="Image 37">
            <a:extLst>
              <a:ext uri="{FF2B5EF4-FFF2-40B4-BE49-F238E27FC236}">
                <a16:creationId xmlns:a16="http://schemas.microsoft.com/office/drawing/2014/main" id="{D0B8EEB0-D5DE-4D2A-8EC4-95EA0E1D2613}"/>
              </a:ext>
            </a:extLst>
          </p:cNvPr>
          <p:cNvPicPr preferRelativeResize="0">
            <a:picLocks/>
          </p:cNvPicPr>
          <p:nvPr/>
        </p:nvPicPr>
        <p:blipFill>
          <a:blip r:embed="rId5" cstate="email">
            <a:extLst>
              <a:ext uri="{28A0092B-C50C-407E-A947-70E740481C1C}">
                <a14:useLocalDpi xmlns:a14="http://schemas.microsoft.com/office/drawing/2010/main"/>
              </a:ext>
            </a:extLst>
          </a:blip>
          <a:srcRect/>
          <a:stretch/>
        </p:blipFill>
        <p:spPr>
          <a:xfrm>
            <a:off x="401050" y="5084201"/>
            <a:ext cx="252000" cy="252000"/>
          </a:xfrm>
          <a:prstGeom prst="rect">
            <a:avLst/>
          </a:prstGeom>
          <a:ln w="9525">
            <a:noFill/>
            <a:prstDash val="dash"/>
          </a:ln>
        </p:spPr>
      </p:pic>
      <p:sp>
        <p:nvSpPr>
          <p:cNvPr id="40" name="Rectangle 39">
            <a:extLst>
              <a:ext uri="{FF2B5EF4-FFF2-40B4-BE49-F238E27FC236}">
                <a16:creationId xmlns:a16="http://schemas.microsoft.com/office/drawing/2014/main" id="{CAA29C03-C646-4499-BD8C-B84C55C81DA9}"/>
              </a:ext>
            </a:extLst>
          </p:cNvPr>
          <p:cNvSpPr/>
          <p:nvPr/>
        </p:nvSpPr>
        <p:spPr>
          <a:xfrm>
            <a:off x="5930537" y="5039751"/>
            <a:ext cx="5576422"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Ressources documentaires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Support et Compte-Rendu d’atelier réalisé</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Modélisation des processus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Guide Opératoire de la conception des sujets</a:t>
            </a:r>
          </a:p>
        </p:txBody>
      </p:sp>
      <p:pic>
        <p:nvPicPr>
          <p:cNvPr id="42" name="Image 41">
            <a:extLst>
              <a:ext uri="{FF2B5EF4-FFF2-40B4-BE49-F238E27FC236}">
                <a16:creationId xmlns:a16="http://schemas.microsoft.com/office/drawing/2014/main" id="{74A79427-B0D5-4381-B6ED-066D7F68A94E}"/>
              </a:ext>
            </a:extLst>
          </p:cNvPr>
          <p:cNvPicPr preferRelativeResize="0">
            <a:picLocks/>
          </p:cNvPicPr>
          <p:nvPr/>
        </p:nvPicPr>
        <p:blipFill>
          <a:blip r:embed="rId6" cstate="email">
            <a:extLst>
              <a:ext uri="{28A0092B-C50C-407E-A947-70E740481C1C}">
                <a14:useLocalDpi xmlns:a14="http://schemas.microsoft.com/office/drawing/2010/main"/>
              </a:ext>
            </a:extLst>
          </a:blip>
          <a:srcRect/>
          <a:stretch/>
        </p:blipFill>
        <p:spPr>
          <a:xfrm>
            <a:off x="5970000" y="5084201"/>
            <a:ext cx="252000" cy="252000"/>
          </a:xfrm>
          <a:prstGeom prst="rect">
            <a:avLst/>
          </a:prstGeom>
          <a:ln w="9525">
            <a:noFill/>
            <a:prstDash val="dash"/>
          </a:ln>
        </p:spPr>
      </p:pic>
      <p:cxnSp>
        <p:nvCxnSpPr>
          <p:cNvPr id="44" name="Connecteur droit 43">
            <a:extLst>
              <a:ext uri="{FF2B5EF4-FFF2-40B4-BE49-F238E27FC236}">
                <a16:creationId xmlns:a16="http://schemas.microsoft.com/office/drawing/2014/main" id="{CE9B28FA-0C21-40A7-B237-98EDA04C93DF}"/>
              </a:ext>
            </a:extLst>
          </p:cNvPr>
          <p:cNvCxnSpPr>
            <a:cxnSpLocks/>
          </p:cNvCxnSpPr>
          <p:nvPr/>
        </p:nvCxnSpPr>
        <p:spPr>
          <a:xfrm>
            <a:off x="2789382" y="1401026"/>
            <a:ext cx="8717577"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aphicFrame>
        <p:nvGraphicFramePr>
          <p:cNvPr id="4" name="Tableau 4">
            <a:extLst>
              <a:ext uri="{FF2B5EF4-FFF2-40B4-BE49-F238E27FC236}">
                <a16:creationId xmlns:a16="http://schemas.microsoft.com/office/drawing/2014/main" id="{07A4EBC7-B056-4FF0-BC11-86A76C6A8BE5}"/>
              </a:ext>
            </a:extLst>
          </p:cNvPr>
          <p:cNvGraphicFramePr>
            <a:graphicFrameLocks noGrp="1"/>
          </p:cNvGraphicFramePr>
          <p:nvPr>
            <p:extLst>
              <p:ext uri="{D42A27DB-BD31-4B8C-83A1-F6EECF244321}">
                <p14:modId xmlns:p14="http://schemas.microsoft.com/office/powerpoint/2010/main" val="2552945343"/>
              </p:ext>
            </p:extLst>
          </p:nvPr>
        </p:nvGraphicFramePr>
        <p:xfrm>
          <a:off x="341745" y="1830716"/>
          <a:ext cx="11165213" cy="1486210"/>
        </p:xfrm>
        <a:graphic>
          <a:graphicData uri="http://schemas.openxmlformats.org/drawingml/2006/table">
            <a:tbl>
              <a:tblPr firstRow="1" bandRow="1">
                <a:tableStyleId>{5C22544A-7EE6-4342-B048-85BDC9FD1C3A}</a:tableStyleId>
              </a:tblPr>
              <a:tblGrid>
                <a:gridCol w="3490026">
                  <a:extLst>
                    <a:ext uri="{9D8B030D-6E8A-4147-A177-3AD203B41FA5}">
                      <a16:colId xmlns:a16="http://schemas.microsoft.com/office/drawing/2014/main" val="1538524178"/>
                    </a:ext>
                  </a:extLst>
                </a:gridCol>
                <a:gridCol w="7675187">
                  <a:extLst>
                    <a:ext uri="{9D8B030D-6E8A-4147-A177-3AD203B41FA5}">
                      <a16:colId xmlns:a16="http://schemas.microsoft.com/office/drawing/2014/main" val="3287571174"/>
                    </a:ext>
                  </a:extLst>
                </a:gridCol>
              </a:tblGrid>
              <a:tr h="363642">
                <a:tc>
                  <a:txBody>
                    <a:bodyPr/>
                    <a:lstStyle/>
                    <a:p>
                      <a:r>
                        <a:rPr lang="fr-FR" sz="1200"/>
                        <a:t>Risque identifié</a:t>
                      </a:r>
                    </a:p>
                  </a:txBody>
                  <a:tcPr>
                    <a:solidFill>
                      <a:schemeClr val="tx1">
                        <a:lumMod val="65000"/>
                        <a:lumOff val="35000"/>
                      </a:schemeClr>
                    </a:solidFill>
                  </a:tcPr>
                </a:tc>
                <a:tc>
                  <a:txBody>
                    <a:bodyPr/>
                    <a:lstStyle/>
                    <a:p>
                      <a:r>
                        <a:rPr lang="fr-FR" sz="1200"/>
                        <a:t>Mitigation envisagée</a:t>
                      </a:r>
                    </a:p>
                  </a:txBody>
                  <a:tcPr>
                    <a:solidFill>
                      <a:schemeClr val="tx1">
                        <a:lumMod val="65000"/>
                        <a:lumOff val="35000"/>
                      </a:schemeClr>
                    </a:solidFill>
                  </a:tcPr>
                </a:tc>
                <a:extLst>
                  <a:ext uri="{0D108BD9-81ED-4DB2-BD59-A6C34878D82A}">
                    <a16:rowId xmlns:a16="http://schemas.microsoft.com/office/drawing/2014/main" val="4046516569"/>
                  </a:ext>
                </a:extLst>
              </a:tr>
              <a:tr h="330088">
                <a:tc>
                  <a:txBody>
                    <a:bodyPr/>
                    <a:lstStyle/>
                    <a:p>
                      <a:r>
                        <a:rPr lang="fr-FR" sz="1000"/>
                        <a:t>Manque d’adhésion au processus des autres composantes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Animer le nouveau processus auprès des composantes affectées (formation, communication)</a:t>
                      </a:r>
                    </a:p>
                    <a:p>
                      <a:pPr marL="171450" indent="-171450">
                        <a:buFont typeface="Arial" panose="020B0604020202020204" pitchFamily="34" charset="0"/>
                        <a:buChar char="•"/>
                      </a:pPr>
                      <a:r>
                        <a:rPr lang="fr-FR" sz="1000"/>
                        <a:t>Mobiliser les gestionnaires pour qu’ils s’approprient le processus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1055872275"/>
                  </a:ext>
                </a:extLst>
              </a:tr>
              <a:tr h="330088">
                <a:tc>
                  <a:txBody>
                    <a:bodyPr/>
                    <a:lstStyle/>
                    <a:p>
                      <a:r>
                        <a:rPr lang="fr-FR" sz="1000"/>
                        <a:t>Faible réplicabilité des solutions conçues par le campus de Pont de Bois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Avancer campus par campus et accepter la différentiation des solutions du moment que les résultats sont identiques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810891978"/>
                  </a:ext>
                </a:extLst>
              </a:tr>
              <a:tr h="330088">
                <a:tc>
                  <a:txBody>
                    <a:bodyPr/>
                    <a:lstStyle/>
                    <a:p>
                      <a:r>
                        <a:rPr lang="fr-FR" sz="1000"/>
                        <a:t>Manque de partage des bonnes pratiques identifiées</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00"/>
                        <a:t>Animer un pilotage transverse des pratiques réplicables d’un campus à l’autre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3034697873"/>
                  </a:ext>
                </a:extLst>
              </a:tr>
            </a:tbl>
          </a:graphicData>
        </a:graphic>
      </p:graphicFrame>
      <p:sp>
        <p:nvSpPr>
          <p:cNvPr id="13" name="Rectangle 12">
            <a:extLst>
              <a:ext uri="{FF2B5EF4-FFF2-40B4-BE49-F238E27FC236}">
                <a16:creationId xmlns:a16="http://schemas.microsoft.com/office/drawing/2014/main" id="{2CC17C88-F7E2-459E-9253-49E37489EFA9}"/>
              </a:ext>
            </a:extLst>
          </p:cNvPr>
          <p:cNvSpPr/>
          <p:nvPr/>
        </p:nvSpPr>
        <p:spPr>
          <a:xfrm>
            <a:off x="1882775" y="-12923"/>
            <a:ext cx="10309224" cy="1127408"/>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EXAMENS</a:t>
            </a:r>
          </a:p>
        </p:txBody>
      </p:sp>
      <p:pic>
        <p:nvPicPr>
          <p:cNvPr id="14" name="Image 13">
            <a:extLst>
              <a:ext uri="{FF2B5EF4-FFF2-40B4-BE49-F238E27FC236}">
                <a16:creationId xmlns:a16="http://schemas.microsoft.com/office/drawing/2014/main" id="{FA4E5009-4A77-46B2-8CA1-9955DE2D46B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963709" y="137789"/>
            <a:ext cx="818264" cy="818264"/>
          </a:xfrm>
          <a:prstGeom prst="rect">
            <a:avLst/>
          </a:prstGeom>
        </p:spPr>
      </p:pic>
    </p:spTree>
    <p:extLst>
      <p:ext uri="{BB962C8B-B14F-4D97-AF65-F5344CB8AC3E}">
        <p14:creationId xmlns:p14="http://schemas.microsoft.com/office/powerpoint/2010/main" val="1103061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 coins arrondis 28">
            <a:extLst>
              <a:ext uri="{FF2B5EF4-FFF2-40B4-BE49-F238E27FC236}">
                <a16:creationId xmlns:a16="http://schemas.microsoft.com/office/drawing/2014/main" id="{9DE51633-A76A-4042-A9EE-0D6A3E489470}"/>
              </a:ext>
            </a:extLst>
          </p:cNvPr>
          <p:cNvSpPr/>
          <p:nvPr/>
        </p:nvSpPr>
        <p:spPr>
          <a:xfrm>
            <a:off x="4622872" y="1552698"/>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1" name="Ellipse 30">
            <a:extLst>
              <a:ext uri="{FF2B5EF4-FFF2-40B4-BE49-F238E27FC236}">
                <a16:creationId xmlns:a16="http://schemas.microsoft.com/office/drawing/2014/main" id="{DABDA6C8-3827-442C-AF4A-6F9EEF42F5AD}"/>
              </a:ext>
            </a:extLst>
          </p:cNvPr>
          <p:cNvSpPr/>
          <p:nvPr/>
        </p:nvSpPr>
        <p:spPr>
          <a:xfrm>
            <a:off x="4298872" y="1437543"/>
            <a:ext cx="648000" cy="6480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7" name="Rectangle : coins arrondis 36">
            <a:extLst>
              <a:ext uri="{FF2B5EF4-FFF2-40B4-BE49-F238E27FC236}">
                <a16:creationId xmlns:a16="http://schemas.microsoft.com/office/drawing/2014/main" id="{9FB41F09-2031-4A77-A840-FAA1D42B9B25}"/>
              </a:ext>
            </a:extLst>
          </p:cNvPr>
          <p:cNvSpPr/>
          <p:nvPr/>
        </p:nvSpPr>
        <p:spPr>
          <a:xfrm>
            <a:off x="8519129" y="1552698"/>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41" name="Ellipse 40">
            <a:extLst>
              <a:ext uri="{FF2B5EF4-FFF2-40B4-BE49-F238E27FC236}">
                <a16:creationId xmlns:a16="http://schemas.microsoft.com/office/drawing/2014/main" id="{E1D84C11-6CC2-4865-A40F-ADFF85EA3A84}"/>
              </a:ext>
            </a:extLst>
          </p:cNvPr>
          <p:cNvSpPr/>
          <p:nvPr/>
        </p:nvSpPr>
        <p:spPr>
          <a:xfrm>
            <a:off x="8195129" y="1437543"/>
            <a:ext cx="648000" cy="64800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pic>
        <p:nvPicPr>
          <p:cNvPr id="11" name="Graphique 10" descr="Utilisateur avec un remplissage uni">
            <a:extLst>
              <a:ext uri="{FF2B5EF4-FFF2-40B4-BE49-F238E27FC236}">
                <a16:creationId xmlns:a16="http://schemas.microsoft.com/office/drawing/2014/main" id="{5AA52BC1-1B90-463A-8300-F91CC14AC1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06872" y="1545543"/>
            <a:ext cx="432000" cy="432000"/>
          </a:xfrm>
          <a:prstGeom prst="rect">
            <a:avLst/>
          </a:prstGeom>
        </p:spPr>
      </p:pic>
      <p:sp>
        <p:nvSpPr>
          <p:cNvPr id="12" name="ZoneTexte 11">
            <a:extLst>
              <a:ext uri="{FF2B5EF4-FFF2-40B4-BE49-F238E27FC236}">
                <a16:creationId xmlns:a16="http://schemas.microsoft.com/office/drawing/2014/main" id="{201B3EEC-F2DA-4BB2-AF0C-260C87A24AAD}"/>
              </a:ext>
            </a:extLst>
          </p:cNvPr>
          <p:cNvSpPr txBox="1"/>
          <p:nvPr/>
        </p:nvSpPr>
        <p:spPr>
          <a:xfrm>
            <a:off x="5008369" y="1611345"/>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C2237">
                    <a:lumMod val="60000"/>
                    <a:lumOff val="40000"/>
                  </a:srgbClr>
                </a:solidFill>
                <a:effectLst/>
                <a:uLnTx/>
                <a:uFillTx/>
                <a:latin typeface="Marianne"/>
                <a:ea typeface="+mn-ea"/>
                <a:cs typeface="+mn-cs"/>
              </a:rPr>
              <a:t>Référent.e du club</a:t>
            </a:r>
          </a:p>
        </p:txBody>
      </p:sp>
      <p:sp>
        <p:nvSpPr>
          <p:cNvPr id="13" name="ZoneTexte 12">
            <a:extLst>
              <a:ext uri="{FF2B5EF4-FFF2-40B4-BE49-F238E27FC236}">
                <a16:creationId xmlns:a16="http://schemas.microsoft.com/office/drawing/2014/main" id="{64F02015-169F-43C7-83D4-7A76DC7CEFF0}"/>
              </a:ext>
            </a:extLst>
          </p:cNvPr>
          <p:cNvSpPr txBox="1"/>
          <p:nvPr/>
        </p:nvSpPr>
        <p:spPr>
          <a:xfrm>
            <a:off x="4252369" y="2180722"/>
            <a:ext cx="3685470" cy="1238801"/>
          </a:xfrm>
          <a:prstGeom prst="rect">
            <a:avLst/>
          </a:prstGeom>
          <a:noFill/>
          <a:ln w="12700">
            <a:solidFill>
              <a:schemeClr val="accent5">
                <a:lumMod val="60000"/>
                <a:lumOff val="40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Prénom NOM (Direction)</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17" name="ZoneTexte 16">
            <a:extLst>
              <a:ext uri="{FF2B5EF4-FFF2-40B4-BE49-F238E27FC236}">
                <a16:creationId xmlns:a16="http://schemas.microsoft.com/office/drawing/2014/main" id="{F46D41BD-C61A-4E0A-972B-A5D0B15D24F1}"/>
              </a:ext>
            </a:extLst>
          </p:cNvPr>
          <p:cNvSpPr txBox="1"/>
          <p:nvPr/>
        </p:nvSpPr>
        <p:spPr>
          <a:xfrm>
            <a:off x="8899968" y="1611345"/>
            <a:ext cx="24348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C2237">
                    <a:lumMod val="60000"/>
                    <a:lumOff val="40000"/>
                  </a:srgbClr>
                </a:solidFill>
                <a:effectLst/>
                <a:uLnTx/>
                <a:uFillTx/>
                <a:latin typeface="Marianne"/>
                <a:ea typeface="+mn-ea"/>
                <a:cs typeface="+mn-cs"/>
              </a:rPr>
              <a:t>Membres du club </a:t>
            </a:r>
          </a:p>
        </p:txBody>
      </p:sp>
      <p:sp>
        <p:nvSpPr>
          <p:cNvPr id="18" name="ZoneTexte 17">
            <a:extLst>
              <a:ext uri="{FF2B5EF4-FFF2-40B4-BE49-F238E27FC236}">
                <a16:creationId xmlns:a16="http://schemas.microsoft.com/office/drawing/2014/main" id="{A118E54F-64F9-466B-85FC-290DF9E5D65B}"/>
              </a:ext>
            </a:extLst>
          </p:cNvPr>
          <p:cNvSpPr txBox="1"/>
          <p:nvPr/>
        </p:nvSpPr>
        <p:spPr>
          <a:xfrm>
            <a:off x="8146834" y="2180722"/>
            <a:ext cx="3685471" cy="1238801"/>
          </a:xfrm>
          <a:prstGeom prst="rect">
            <a:avLst/>
          </a:prstGeom>
          <a:noFill/>
          <a:ln w="12700">
            <a:solidFill>
              <a:schemeClr val="accent5">
                <a:lumMod val="60000"/>
                <a:lumOff val="40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VP Simplification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Service Transformation et Amélioration continue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ODIF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DASP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a:t>
            </a:r>
          </a:p>
        </p:txBody>
      </p:sp>
      <p:pic>
        <p:nvPicPr>
          <p:cNvPr id="20" name="Graphique 19" descr="Utilisateurs avec un remplissage uni">
            <a:extLst>
              <a:ext uri="{FF2B5EF4-FFF2-40B4-BE49-F238E27FC236}">
                <a16:creationId xmlns:a16="http://schemas.microsoft.com/office/drawing/2014/main" id="{EAE2226D-2CE5-4795-A842-BF6ACBB712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03129" y="1545543"/>
            <a:ext cx="432000" cy="432000"/>
          </a:xfrm>
          <a:prstGeom prst="rect">
            <a:avLst/>
          </a:prstGeom>
        </p:spPr>
      </p:pic>
      <p:sp>
        <p:nvSpPr>
          <p:cNvPr id="30" name="ZoneTexte 29">
            <a:extLst>
              <a:ext uri="{FF2B5EF4-FFF2-40B4-BE49-F238E27FC236}">
                <a16:creationId xmlns:a16="http://schemas.microsoft.com/office/drawing/2014/main" id="{C30212B9-E035-47F7-BE7A-3C6344105656}"/>
              </a:ext>
            </a:extLst>
          </p:cNvPr>
          <p:cNvSpPr txBox="1"/>
          <p:nvPr/>
        </p:nvSpPr>
        <p:spPr>
          <a:xfrm>
            <a:off x="357904" y="2180722"/>
            <a:ext cx="3685470" cy="1238801"/>
          </a:xfrm>
          <a:prstGeom prst="rect">
            <a:avLst/>
          </a:prstGeom>
          <a:noFill/>
          <a:ln w="12700">
            <a:solidFill>
              <a:schemeClr val="bg1">
                <a:lumMod val="65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Organiser l’amélioration continue intra et interservices pour améliorer la qualité des services rendus aux étudiants </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Renforcer la collecte puis la prise en compte des besoins et attentes des étudiants </a:t>
            </a:r>
          </a:p>
        </p:txBody>
      </p:sp>
      <p:sp>
        <p:nvSpPr>
          <p:cNvPr id="5" name="Rectangle : coins arrondis 4">
            <a:extLst>
              <a:ext uri="{FF2B5EF4-FFF2-40B4-BE49-F238E27FC236}">
                <a16:creationId xmlns:a16="http://schemas.microsoft.com/office/drawing/2014/main" id="{60C3D8E9-C113-42FE-8D7F-59D6BA68F02D}"/>
              </a:ext>
            </a:extLst>
          </p:cNvPr>
          <p:cNvSpPr/>
          <p:nvPr/>
        </p:nvSpPr>
        <p:spPr>
          <a:xfrm>
            <a:off x="726615" y="1552698"/>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 name="Ellipse 5">
            <a:extLst>
              <a:ext uri="{FF2B5EF4-FFF2-40B4-BE49-F238E27FC236}">
                <a16:creationId xmlns:a16="http://schemas.microsoft.com/office/drawing/2014/main" id="{6E705075-A4CD-46F5-A234-F3D4ADD06127}"/>
              </a:ext>
            </a:extLst>
          </p:cNvPr>
          <p:cNvSpPr/>
          <p:nvPr/>
        </p:nvSpPr>
        <p:spPr>
          <a:xfrm>
            <a:off x="402615" y="1437543"/>
            <a:ext cx="648000" cy="64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3" name="ZoneTexte 32">
            <a:extLst>
              <a:ext uri="{FF2B5EF4-FFF2-40B4-BE49-F238E27FC236}">
                <a16:creationId xmlns:a16="http://schemas.microsoft.com/office/drawing/2014/main" id="{0DBA20CE-7844-4729-8E91-9AA28D124865}"/>
              </a:ext>
            </a:extLst>
          </p:cNvPr>
          <p:cNvSpPr txBox="1"/>
          <p:nvPr/>
        </p:nvSpPr>
        <p:spPr>
          <a:xfrm>
            <a:off x="1205637" y="1607655"/>
            <a:ext cx="9913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50000"/>
                    <a:lumOff val="50000"/>
                  </a:srgbClr>
                </a:solidFill>
                <a:effectLst/>
                <a:uLnTx/>
                <a:uFillTx/>
                <a:latin typeface="Marianne"/>
                <a:ea typeface="+mn-ea"/>
                <a:cs typeface="+mn-cs"/>
              </a:rPr>
              <a:t>Objectifs</a:t>
            </a:r>
            <a:endParaRPr kumimoji="0" lang="fr-FR" sz="1200" b="1" i="0" u="none" strike="noStrike" kern="1200" cap="none" spc="0" normalizeH="0" baseline="0" noProof="0">
              <a:ln>
                <a:noFill/>
              </a:ln>
              <a:solidFill>
                <a:srgbClr val="000000">
                  <a:lumMod val="50000"/>
                  <a:lumOff val="50000"/>
                </a:srgbClr>
              </a:solidFill>
              <a:effectLst/>
              <a:uLnTx/>
              <a:uFillTx/>
              <a:latin typeface="Marianne"/>
              <a:ea typeface="+mn-ea"/>
              <a:cs typeface="+mn-cs"/>
            </a:endParaRPr>
          </a:p>
        </p:txBody>
      </p:sp>
      <p:pic>
        <p:nvPicPr>
          <p:cNvPr id="35" name="Graphique 34" descr="Mille avec un remplissage uni">
            <a:extLst>
              <a:ext uri="{FF2B5EF4-FFF2-40B4-BE49-F238E27FC236}">
                <a16:creationId xmlns:a16="http://schemas.microsoft.com/office/drawing/2014/main" id="{A3556296-B79F-47F3-BAD3-9632BAEE644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615" y="1545543"/>
            <a:ext cx="432000" cy="432000"/>
          </a:xfrm>
          <a:prstGeom prst="rect">
            <a:avLst/>
          </a:prstGeom>
        </p:spPr>
      </p:pic>
      <p:sp>
        <p:nvSpPr>
          <p:cNvPr id="23" name="Rectangle 22">
            <a:extLst>
              <a:ext uri="{FF2B5EF4-FFF2-40B4-BE49-F238E27FC236}">
                <a16:creationId xmlns:a16="http://schemas.microsoft.com/office/drawing/2014/main" id="{A39049E9-6B37-4861-A78F-EB9305E8DDB6}"/>
              </a:ext>
            </a:extLst>
          </p:cNvPr>
          <p:cNvSpPr/>
          <p:nvPr/>
        </p:nvSpPr>
        <p:spPr>
          <a:xfrm>
            <a:off x="1882775" y="-12923"/>
            <a:ext cx="10309224" cy="1127408"/>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AMÉLIORATION CONTINUE</a:t>
            </a:r>
          </a:p>
        </p:txBody>
      </p:sp>
      <p:pic>
        <p:nvPicPr>
          <p:cNvPr id="24" name="Image 23">
            <a:extLst>
              <a:ext uri="{FF2B5EF4-FFF2-40B4-BE49-F238E27FC236}">
                <a16:creationId xmlns:a16="http://schemas.microsoft.com/office/drawing/2014/main" id="{9D196577-2AFE-4767-8B27-95AFB6EFAD3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740375" y="148606"/>
            <a:ext cx="766584" cy="772627"/>
          </a:xfrm>
          <a:prstGeom prst="rect">
            <a:avLst/>
          </a:prstGeom>
        </p:spPr>
      </p:pic>
      <p:sp>
        <p:nvSpPr>
          <p:cNvPr id="21" name="Rectangle 20">
            <a:extLst>
              <a:ext uri="{FF2B5EF4-FFF2-40B4-BE49-F238E27FC236}">
                <a16:creationId xmlns:a16="http://schemas.microsoft.com/office/drawing/2014/main" id="{2F3C9B5D-3FCE-43C9-9158-347604E193C5}"/>
              </a:ext>
            </a:extLst>
          </p:cNvPr>
          <p:cNvSpPr/>
          <p:nvPr/>
        </p:nvSpPr>
        <p:spPr>
          <a:xfrm>
            <a:off x="2329726" y="4724608"/>
            <a:ext cx="3640759" cy="1402617"/>
          </a:xfrm>
          <a:prstGeom prst="rect">
            <a:avLst/>
          </a:prstGeom>
          <a:noFill/>
          <a:ln w="12700">
            <a:solidFill>
              <a:schemeClr val="accent5">
                <a:lumMod val="60000"/>
                <a:lumOff val="40000"/>
              </a:schemeClr>
            </a:solidFill>
            <a:prstDash val="dash"/>
          </a:ln>
        </p:spPr>
        <p:txBody>
          <a:bodyPr wrap="square" rtlCol="0" anchor="ctr">
            <a:noAutofit/>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Baromètre annuel permettant de suivre les indicateurs Services Publics+</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Guides d’entretiens pour des focus groups annuels permettant de préciser les réponses du questionnaire</a:t>
            </a:r>
          </a:p>
        </p:txBody>
      </p:sp>
      <p:sp>
        <p:nvSpPr>
          <p:cNvPr id="22" name="Rectangle : coins arrondis 21">
            <a:extLst>
              <a:ext uri="{FF2B5EF4-FFF2-40B4-BE49-F238E27FC236}">
                <a16:creationId xmlns:a16="http://schemas.microsoft.com/office/drawing/2014/main" id="{356C4EF0-B4F3-47C0-AEAB-957446C141D6}"/>
              </a:ext>
            </a:extLst>
          </p:cNvPr>
          <p:cNvSpPr/>
          <p:nvPr/>
        </p:nvSpPr>
        <p:spPr>
          <a:xfrm>
            <a:off x="2653727"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5" name="Ellipse 24">
            <a:extLst>
              <a:ext uri="{FF2B5EF4-FFF2-40B4-BE49-F238E27FC236}">
                <a16:creationId xmlns:a16="http://schemas.microsoft.com/office/drawing/2014/main" id="{1C7453AE-A52C-40B6-B585-1DC670D152D4}"/>
              </a:ext>
            </a:extLst>
          </p:cNvPr>
          <p:cNvSpPr/>
          <p:nvPr/>
        </p:nvSpPr>
        <p:spPr>
          <a:xfrm>
            <a:off x="2329727" y="3907570"/>
            <a:ext cx="648000" cy="648000"/>
          </a:xfrm>
          <a:prstGeom prst="ellipse">
            <a:avLst/>
          </a:prstGeom>
          <a:solidFill>
            <a:srgbClr val="D85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26" name="ZoneTexte 25">
            <a:extLst>
              <a:ext uri="{FF2B5EF4-FFF2-40B4-BE49-F238E27FC236}">
                <a16:creationId xmlns:a16="http://schemas.microsoft.com/office/drawing/2014/main" id="{8FB4E5E2-5071-406E-AF49-3A3E4B017278}"/>
              </a:ext>
            </a:extLst>
          </p:cNvPr>
          <p:cNvSpPr txBox="1"/>
          <p:nvPr/>
        </p:nvSpPr>
        <p:spPr>
          <a:xfrm>
            <a:off x="3132749"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D85D75"/>
                </a:solidFill>
                <a:effectLst/>
                <a:uLnTx/>
                <a:uFillTx/>
                <a:latin typeface="Marianne"/>
                <a:ea typeface="+mn-ea"/>
                <a:cs typeface="+mn-cs"/>
              </a:rPr>
              <a:t>Livrables clés attendus</a:t>
            </a:r>
            <a:endParaRPr kumimoji="0" lang="fr-FR" sz="1200" b="1" i="0" u="none" strike="noStrike" kern="1200" cap="none" spc="0" normalizeH="0" baseline="0" noProof="0">
              <a:ln>
                <a:noFill/>
              </a:ln>
              <a:solidFill>
                <a:srgbClr val="D85D75"/>
              </a:solidFill>
              <a:effectLst/>
              <a:uLnTx/>
              <a:uFillTx/>
              <a:latin typeface="Marianne"/>
              <a:ea typeface="+mn-ea"/>
              <a:cs typeface="+mn-cs"/>
            </a:endParaRPr>
          </a:p>
        </p:txBody>
      </p:sp>
      <p:pic>
        <p:nvPicPr>
          <p:cNvPr id="27" name="Graphique 25">
            <a:extLst>
              <a:ext uri="{FF2B5EF4-FFF2-40B4-BE49-F238E27FC236}">
                <a16:creationId xmlns:a16="http://schemas.microsoft.com/office/drawing/2014/main" id="{0569A074-1FDB-4396-BE2E-DF01F7BBE985}"/>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2437727" y="4015570"/>
            <a:ext cx="432000" cy="432000"/>
          </a:xfrm>
          <a:prstGeom prst="rect">
            <a:avLst/>
          </a:prstGeom>
        </p:spPr>
      </p:pic>
      <p:sp>
        <p:nvSpPr>
          <p:cNvPr id="28" name="Rectangle 27">
            <a:extLst>
              <a:ext uri="{FF2B5EF4-FFF2-40B4-BE49-F238E27FC236}">
                <a16:creationId xmlns:a16="http://schemas.microsoft.com/office/drawing/2014/main" id="{0CF66AEF-DC87-4C66-B5DA-EC816ECBA1AB}"/>
              </a:ext>
            </a:extLst>
          </p:cNvPr>
          <p:cNvSpPr/>
          <p:nvPr/>
        </p:nvSpPr>
        <p:spPr>
          <a:xfrm>
            <a:off x="6224191" y="4724608"/>
            <a:ext cx="3640759" cy="1402617"/>
          </a:xfrm>
          <a:prstGeom prst="rect">
            <a:avLst/>
          </a:prstGeom>
          <a:noFill/>
          <a:ln w="12700">
            <a:solidFill>
              <a:schemeClr val="accent5">
                <a:lumMod val="60000"/>
                <a:lumOff val="40000"/>
              </a:schemeClr>
            </a:solidFill>
            <a:prstDash val="dash"/>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Tous les 2 mois</a:t>
            </a:r>
          </a:p>
        </p:txBody>
      </p:sp>
      <p:sp>
        <p:nvSpPr>
          <p:cNvPr id="32" name="Rectangle : coins arrondis 31">
            <a:extLst>
              <a:ext uri="{FF2B5EF4-FFF2-40B4-BE49-F238E27FC236}">
                <a16:creationId xmlns:a16="http://schemas.microsoft.com/office/drawing/2014/main" id="{F800D4C2-0E8D-43A2-AFCC-C520580DC6EB}"/>
              </a:ext>
            </a:extLst>
          </p:cNvPr>
          <p:cNvSpPr/>
          <p:nvPr/>
        </p:nvSpPr>
        <p:spPr>
          <a:xfrm>
            <a:off x="6548192" y="4022725"/>
            <a:ext cx="3316759" cy="4356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4" name="Ellipse 33">
            <a:extLst>
              <a:ext uri="{FF2B5EF4-FFF2-40B4-BE49-F238E27FC236}">
                <a16:creationId xmlns:a16="http://schemas.microsoft.com/office/drawing/2014/main" id="{EFB86419-404F-47D5-9D8C-4B8267673F12}"/>
              </a:ext>
            </a:extLst>
          </p:cNvPr>
          <p:cNvSpPr/>
          <p:nvPr/>
        </p:nvSpPr>
        <p:spPr>
          <a:xfrm>
            <a:off x="6224192" y="3907570"/>
            <a:ext cx="648000" cy="648000"/>
          </a:xfrm>
          <a:prstGeom prst="ellipse">
            <a:avLst/>
          </a:prstGeom>
          <a:solidFill>
            <a:srgbClr val="D85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6" name="ZoneTexte 35">
            <a:extLst>
              <a:ext uri="{FF2B5EF4-FFF2-40B4-BE49-F238E27FC236}">
                <a16:creationId xmlns:a16="http://schemas.microsoft.com/office/drawing/2014/main" id="{A179768D-7A8A-457F-B091-9E83915F4877}"/>
              </a:ext>
            </a:extLst>
          </p:cNvPr>
          <p:cNvSpPr txBox="1"/>
          <p:nvPr/>
        </p:nvSpPr>
        <p:spPr>
          <a:xfrm>
            <a:off x="7027214" y="4077682"/>
            <a:ext cx="28377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D85D75"/>
                </a:solidFill>
                <a:effectLst/>
                <a:uLnTx/>
                <a:uFillTx/>
                <a:latin typeface="Marianne"/>
                <a:ea typeface="+mn-ea"/>
                <a:cs typeface="+mn-cs"/>
              </a:rPr>
              <a:t>Fréquence de rencontre</a:t>
            </a:r>
            <a:endParaRPr kumimoji="0" lang="fr-FR" sz="1200" b="1" i="0" u="none" strike="noStrike" kern="1200" cap="none" spc="0" normalizeH="0" baseline="0" noProof="0">
              <a:ln>
                <a:noFill/>
              </a:ln>
              <a:solidFill>
                <a:srgbClr val="D85D75"/>
              </a:solidFill>
              <a:effectLst/>
              <a:uLnTx/>
              <a:uFillTx/>
              <a:latin typeface="Marianne"/>
              <a:ea typeface="+mn-ea"/>
              <a:cs typeface="+mn-cs"/>
            </a:endParaRPr>
          </a:p>
        </p:txBody>
      </p:sp>
      <p:pic>
        <p:nvPicPr>
          <p:cNvPr id="38" name="Graphique 37">
            <a:extLst>
              <a:ext uri="{FF2B5EF4-FFF2-40B4-BE49-F238E27FC236}">
                <a16:creationId xmlns:a16="http://schemas.microsoft.com/office/drawing/2014/main" id="{911CA1C0-9D3A-4DB8-8231-7B910777E03C}"/>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6332192" y="4015570"/>
            <a:ext cx="432000" cy="432000"/>
          </a:xfrm>
          <a:prstGeom prst="rect">
            <a:avLst/>
          </a:prstGeom>
        </p:spPr>
      </p:pic>
    </p:spTree>
    <p:extLst>
      <p:ext uri="{BB962C8B-B14F-4D97-AF65-F5344CB8AC3E}">
        <p14:creationId xmlns:p14="http://schemas.microsoft.com/office/powerpoint/2010/main" val="601068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39BE44D-7788-42AE-98D3-9AB502AAA564}"/>
              </a:ext>
            </a:extLst>
          </p:cNvPr>
          <p:cNvSpPr/>
          <p:nvPr/>
        </p:nvSpPr>
        <p:spPr>
          <a:xfrm>
            <a:off x="410852" y="1439725"/>
            <a:ext cx="11254098" cy="4938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rPr>
              <a: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10" name="Image 9">
            <a:extLst>
              <a:ext uri="{FF2B5EF4-FFF2-40B4-BE49-F238E27FC236}">
                <a16:creationId xmlns:a16="http://schemas.microsoft.com/office/drawing/2014/main" id="{C625FD18-1411-47E6-8FC1-0C7A9AFDE27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7050" y="1474471"/>
            <a:ext cx="292441" cy="292441"/>
          </a:xfrm>
          <a:prstGeom prst="rect">
            <a:avLst/>
          </a:prstGeom>
        </p:spPr>
      </p:pic>
      <p:cxnSp>
        <p:nvCxnSpPr>
          <p:cNvPr id="11" name="Connecteur droit 10">
            <a:extLst>
              <a:ext uri="{FF2B5EF4-FFF2-40B4-BE49-F238E27FC236}">
                <a16:creationId xmlns:a16="http://schemas.microsoft.com/office/drawing/2014/main" id="{06D1741B-1509-4D8A-9CAD-FEAFAC3D2992}"/>
              </a:ext>
            </a:extLst>
          </p:cNvPr>
          <p:cNvCxnSpPr>
            <a:cxnSpLocks/>
          </p:cNvCxnSpPr>
          <p:nvPr/>
        </p:nvCxnSpPr>
        <p:spPr>
          <a:xfrm>
            <a:off x="1505527" y="1578223"/>
            <a:ext cx="10001432"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graphicFrame>
        <p:nvGraphicFramePr>
          <p:cNvPr id="40" name="Tableau 40">
            <a:extLst>
              <a:ext uri="{FF2B5EF4-FFF2-40B4-BE49-F238E27FC236}">
                <a16:creationId xmlns:a16="http://schemas.microsoft.com/office/drawing/2014/main" id="{2FFA8EE0-A7F5-4387-97A8-9E06D4A66978}"/>
              </a:ext>
            </a:extLst>
          </p:cNvPr>
          <p:cNvGraphicFramePr>
            <a:graphicFrameLocks noGrp="1"/>
          </p:cNvGraphicFramePr>
          <p:nvPr>
            <p:extLst>
              <p:ext uri="{D42A27DB-BD31-4B8C-83A1-F6EECF244321}">
                <p14:modId xmlns:p14="http://schemas.microsoft.com/office/powerpoint/2010/main" val="3701944129"/>
              </p:ext>
            </p:extLst>
          </p:nvPr>
        </p:nvGraphicFramePr>
        <p:xfrm>
          <a:off x="457033" y="1865802"/>
          <a:ext cx="10979910" cy="2786093"/>
        </p:xfrm>
        <a:graphic>
          <a:graphicData uri="http://schemas.openxmlformats.org/drawingml/2006/table">
            <a:tbl>
              <a:tblPr firstRow="1" bandRow="1">
                <a:tableStyleId>{5C22544A-7EE6-4342-B048-85BDC9FD1C3A}</a:tableStyleId>
              </a:tblPr>
              <a:tblGrid>
                <a:gridCol w="488759">
                  <a:extLst>
                    <a:ext uri="{9D8B030D-6E8A-4147-A177-3AD203B41FA5}">
                      <a16:colId xmlns:a16="http://schemas.microsoft.com/office/drawing/2014/main" val="1063817788"/>
                    </a:ext>
                  </a:extLst>
                </a:gridCol>
                <a:gridCol w="3473064">
                  <a:extLst>
                    <a:ext uri="{9D8B030D-6E8A-4147-A177-3AD203B41FA5}">
                      <a16:colId xmlns:a16="http://schemas.microsoft.com/office/drawing/2014/main" val="3621336057"/>
                    </a:ext>
                  </a:extLst>
                </a:gridCol>
                <a:gridCol w="6111382">
                  <a:extLst>
                    <a:ext uri="{9D8B030D-6E8A-4147-A177-3AD203B41FA5}">
                      <a16:colId xmlns:a16="http://schemas.microsoft.com/office/drawing/2014/main" val="1283635057"/>
                    </a:ext>
                  </a:extLst>
                </a:gridCol>
                <a:gridCol w="906705">
                  <a:extLst>
                    <a:ext uri="{9D8B030D-6E8A-4147-A177-3AD203B41FA5}">
                      <a16:colId xmlns:a16="http://schemas.microsoft.com/office/drawing/2014/main" val="880765701"/>
                    </a:ext>
                  </a:extLst>
                </a:gridCol>
              </a:tblGrid>
              <a:tr h="332453">
                <a:tc>
                  <a:txBody>
                    <a:bodyPr/>
                    <a:lstStyle/>
                    <a:p>
                      <a:pPr algn="ctr"/>
                      <a:r>
                        <a:rPr lang="fr-FR" sz="1100" b="1" i="0" dirty="0">
                          <a:solidFill>
                            <a:schemeClr val="bg1"/>
                          </a:solidFill>
                        </a:rPr>
                        <a:t>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F7B8E"/>
                    </a:solidFill>
                  </a:tcPr>
                </a:tc>
                <a:tc>
                  <a:txBody>
                    <a:bodyPr/>
                    <a:lstStyle/>
                    <a:p>
                      <a:pPr algn="ctr"/>
                      <a:r>
                        <a:rPr lang="fr-FR" sz="1100" b="1" i="0">
                          <a:solidFill>
                            <a:schemeClr val="bg1"/>
                          </a:solidFill>
                        </a:rPr>
                        <a:t>Action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F7B8E"/>
                    </a:solidFill>
                  </a:tcPr>
                </a:tc>
                <a:tc>
                  <a:txBody>
                    <a:bodyPr/>
                    <a:lstStyle/>
                    <a:p>
                      <a:r>
                        <a:rPr lang="fr-FR" sz="1100" b="1" i="0">
                          <a:solidFill>
                            <a:schemeClr val="bg1"/>
                          </a:solidFill>
                        </a:rPr>
                        <a:t>Détail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F7B8E"/>
                    </a:solidFill>
                  </a:tcPr>
                </a:tc>
                <a:tc>
                  <a:txBody>
                    <a:bodyPr/>
                    <a:lstStyle/>
                    <a:p>
                      <a:r>
                        <a:rPr lang="fr-FR" sz="1100" b="1" i="0">
                          <a:solidFill>
                            <a:schemeClr val="bg1"/>
                          </a:solidFill>
                        </a:rPr>
                        <a:t>Echéance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DF7B8E"/>
                    </a:solidFill>
                  </a:tcPr>
                </a:tc>
                <a:extLst>
                  <a:ext uri="{0D108BD9-81ED-4DB2-BD59-A6C34878D82A}">
                    <a16:rowId xmlns:a16="http://schemas.microsoft.com/office/drawing/2014/main" val="908936"/>
                  </a:ext>
                </a:extLst>
              </a:tr>
              <a:tr h="464099">
                <a:tc>
                  <a:txBody>
                    <a:bodyPr/>
                    <a:lstStyle/>
                    <a:p>
                      <a:pPr algn="ctr"/>
                      <a:r>
                        <a:rPr lang="fr-FR" sz="1100" b="1" i="0">
                          <a:solidFill>
                            <a:schemeClr val="tx1"/>
                          </a:solidFill>
                        </a:rPr>
                        <a:t>01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algn="ctr"/>
                      <a:r>
                        <a:rPr lang="fr-FR" sz="1100" b="1" i="0">
                          <a:solidFill>
                            <a:schemeClr val="tx1"/>
                          </a:solidFill>
                        </a:rPr>
                        <a:t>Définir des indicateurs de qualité de service prenant en compte les spécificités des composantes et leur niveau hétérogène sur chaque sujet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i="0" dirty="0">
                          <a:solidFill>
                            <a:schemeClr val="tx1"/>
                          </a:solidFill>
                        </a:rPr>
                        <a:t>Les indicateurs de qualité de service seront définis dans le cadre de l’atelier Services Publics+ qui aura lieu à la rentrée. Ces indicateurs devront prendre en compte les spécificités des composantes et leur niveau hétérogène sur chaque sujet, et ainsi permettre de mesurer leur progression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fr-FR" sz="1100" b="0" i="0">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73954082"/>
                  </a:ext>
                </a:extLst>
              </a:tr>
              <a:tr h="464099">
                <a:tc>
                  <a:txBody>
                    <a:bodyPr/>
                    <a:lstStyle/>
                    <a:p>
                      <a:pPr algn="ctr"/>
                      <a:r>
                        <a:rPr lang="fr-FR" sz="1100" b="1" i="0">
                          <a:solidFill>
                            <a:schemeClr val="tx1"/>
                          </a:solidFill>
                        </a:rPr>
                        <a:t>02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100" b="1" i="0">
                          <a:solidFill>
                            <a:schemeClr val="tx1"/>
                          </a:solidFill>
                        </a:rPr>
                        <a:t>Constituer un tableau de bord permettant de piloter l’ensemble des indicateurs à la maille de l’Université</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i="0" dirty="0">
                          <a:solidFill>
                            <a:schemeClr val="tx1"/>
                          </a:solidFill>
                        </a:rPr>
                        <a:t>En s’appuyant sur les indicateurs définis dans l’Action N°01, créer un tableau de bord permettant à différents acteurs d’avoir une vision d’ensemble de l’avancée de Services Publics+, de son déploiement et faire remonter les difficultés rencontrées par les différents clubs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900" b="0" i="0" dirty="0">
                          <a:solidFill>
                            <a:schemeClr val="tx1"/>
                          </a:solidFill>
                        </a:rPr>
                        <a:t>Le tableau de bord pourrait également servir d’outil de visualisation des réponses au baromètre de l’action N°03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fr-FR" sz="1100" b="0" i="0">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10614440"/>
                  </a:ext>
                </a:extLst>
              </a:tr>
              <a:tr h="464099">
                <a:tc>
                  <a:txBody>
                    <a:bodyPr/>
                    <a:lstStyle/>
                    <a:p>
                      <a:pPr algn="ctr"/>
                      <a:r>
                        <a:rPr lang="fr-FR" sz="1100" b="1" i="0">
                          <a:solidFill>
                            <a:schemeClr val="tx1"/>
                          </a:solidFill>
                        </a:rPr>
                        <a:t>03</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100" b="1" i="0">
                          <a:solidFill>
                            <a:schemeClr val="tx1"/>
                          </a:solidFill>
                        </a:rPr>
                        <a:t>Constituer un dispositif de recueil des besoins des étudiants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lang="fr-FR" sz="900" i="0">
                          <a:solidFill>
                            <a:schemeClr val="tx1">
                              <a:lumMod val="85000"/>
                              <a:lumOff val="15000"/>
                            </a:schemeClr>
                          </a:solidFill>
                        </a:rPr>
                        <a:t>Constituer un dispositif de recueil des besoins des étudiants combinant une évaluation quantitative via un baromètre annuel et une évaluation qualitative (groupes de discussion/panels incluant des étudiants volontaires, des représentants étudiants, des associations étudiantes, des secrétariats pédagogiques, des enseignants, etc.)</a:t>
                      </a:r>
                    </a:p>
                    <a:p>
                      <a:pPr marL="171450" indent="-171450">
                        <a:buFont typeface="Arial" panose="020B0604020202020204" pitchFamily="34" charset="0"/>
                        <a:buChar char="•"/>
                      </a:pPr>
                      <a:r>
                        <a:rPr lang="fr-FR" sz="900" i="0">
                          <a:solidFill>
                            <a:schemeClr val="tx1">
                              <a:lumMod val="85000"/>
                              <a:lumOff val="15000"/>
                            </a:schemeClr>
                          </a:solidFill>
                        </a:rPr>
                        <a:t>Déterminer les modalités de partage des résultats associés aux chantiers définis 1) aux étudiants, 2) aux agents et enseignants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fr-FR" sz="1100" b="0" i="0" dirty="0">
                          <a:solidFill>
                            <a:schemeClr val="tx1"/>
                          </a:solidFill>
                        </a:rPr>
                        <a:t>A définir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46856682"/>
                  </a:ext>
                </a:extLst>
              </a:tr>
            </a:tbl>
          </a:graphicData>
        </a:graphic>
      </p:graphicFrame>
      <p:sp>
        <p:nvSpPr>
          <p:cNvPr id="27" name="Rectangle 26">
            <a:extLst>
              <a:ext uri="{FF2B5EF4-FFF2-40B4-BE49-F238E27FC236}">
                <a16:creationId xmlns:a16="http://schemas.microsoft.com/office/drawing/2014/main" id="{76A1C5A5-22E5-467B-950D-EEBE7CB709BC}"/>
              </a:ext>
            </a:extLst>
          </p:cNvPr>
          <p:cNvSpPr/>
          <p:nvPr/>
        </p:nvSpPr>
        <p:spPr>
          <a:xfrm>
            <a:off x="1882775" y="-12923"/>
            <a:ext cx="10309225" cy="1127408"/>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AMÉLIORATION CONTINUE</a:t>
            </a:r>
          </a:p>
        </p:txBody>
      </p:sp>
      <p:pic>
        <p:nvPicPr>
          <p:cNvPr id="4" name="Image 3">
            <a:extLst>
              <a:ext uri="{FF2B5EF4-FFF2-40B4-BE49-F238E27FC236}">
                <a16:creationId xmlns:a16="http://schemas.microsoft.com/office/drawing/2014/main" id="{621A3722-CC0E-4623-A2E6-41F0147B450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34332" y="148606"/>
            <a:ext cx="772627" cy="772627"/>
          </a:xfrm>
          <a:prstGeom prst="rect">
            <a:avLst/>
          </a:prstGeom>
        </p:spPr>
      </p:pic>
    </p:spTree>
    <p:extLst>
      <p:ext uri="{BB962C8B-B14F-4D97-AF65-F5344CB8AC3E}">
        <p14:creationId xmlns:p14="http://schemas.microsoft.com/office/powerpoint/2010/main" val="15745198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7A97EC-6B0C-4E7B-8AD2-49FD4216E09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1" name="Rectangle 20">
            <a:extLst>
              <a:ext uri="{FF2B5EF4-FFF2-40B4-BE49-F238E27FC236}">
                <a16:creationId xmlns:a16="http://schemas.microsoft.com/office/drawing/2014/main" id="{210DFC74-6847-49F8-96E8-9C28172FCFBA}"/>
              </a:ext>
            </a:extLst>
          </p:cNvPr>
          <p:cNvSpPr/>
          <p:nvPr/>
        </p:nvSpPr>
        <p:spPr>
          <a:xfrm>
            <a:off x="373357" y="1333761"/>
            <a:ext cx="11323204" cy="4964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rtlCol="0" anchor="t"/>
          <a:lstStyle/>
          <a:p>
            <a:pPr marL="360363"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lumMod val="75000"/>
                    <a:lumOff val="25000"/>
                  </a:srgbClr>
                </a:solidFill>
                <a:effectLst/>
                <a:uLnTx/>
                <a:uFillTx/>
                <a:latin typeface="Marianne"/>
                <a:ea typeface="+mn-ea"/>
                <a:cs typeface="+mn-cs"/>
              </a:rPr>
              <a:t>Eléments de précision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a:ln>
                <a:noFill/>
              </a:ln>
              <a:solidFill>
                <a:srgbClr val="000000">
                  <a:lumMod val="75000"/>
                  <a:lumOff val="25000"/>
                </a:srgbClr>
              </a:solidFill>
              <a:effectLst/>
              <a:uLnTx/>
              <a:uFillTx/>
              <a:latin typeface="Marianne"/>
              <a:ea typeface="+mn-ea"/>
              <a:cs typeface="+mn-cs"/>
            </a:endParaRPr>
          </a:p>
        </p:txBody>
      </p:sp>
      <p:pic>
        <p:nvPicPr>
          <p:cNvPr id="22" name="Image 21">
            <a:extLst>
              <a:ext uri="{FF2B5EF4-FFF2-40B4-BE49-F238E27FC236}">
                <a16:creationId xmlns:a16="http://schemas.microsoft.com/office/drawing/2014/main" id="{BD5E0A03-0202-4545-AFFF-7A291D3749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50" y="1382449"/>
            <a:ext cx="331200" cy="331200"/>
          </a:xfrm>
          <a:prstGeom prst="rect">
            <a:avLst/>
          </a:prstGeom>
        </p:spPr>
      </p:pic>
      <p:sp>
        <p:nvSpPr>
          <p:cNvPr id="24" name="Rectangle 23">
            <a:extLst>
              <a:ext uri="{FF2B5EF4-FFF2-40B4-BE49-F238E27FC236}">
                <a16:creationId xmlns:a16="http://schemas.microsoft.com/office/drawing/2014/main" id="{A46DEC87-23FD-4265-97BC-C1C570F31D5B}"/>
              </a:ext>
            </a:extLst>
          </p:cNvPr>
          <p:cNvSpPr/>
          <p:nvPr/>
        </p:nvSpPr>
        <p:spPr>
          <a:xfrm>
            <a:off x="341745" y="3415031"/>
            <a:ext cx="11165214" cy="1439431"/>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Facteurs clés de succès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Varier les moyens de recueil des besoins des étudiants du fait de leur faible taux de réponse à ce type de démarche : penser à solliciter des associations, élus, agents, enseignants, etc.</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Recueil qualitatif et quantitatif des informations pour s’assurer de la profondeur de compréhension des réponses</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La démarche doit prendre en compte les spécificités des composantes et les profils types des étudiants qui y étudient</a:t>
            </a:r>
          </a:p>
        </p:txBody>
      </p:sp>
      <p:pic>
        <p:nvPicPr>
          <p:cNvPr id="25" name="Image 24">
            <a:extLst>
              <a:ext uri="{FF2B5EF4-FFF2-40B4-BE49-F238E27FC236}">
                <a16:creationId xmlns:a16="http://schemas.microsoft.com/office/drawing/2014/main" id="{C76C122D-BDBB-4FC7-928B-CCDB1E4257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1050" y="3494716"/>
            <a:ext cx="252000" cy="252000"/>
          </a:xfrm>
          <a:prstGeom prst="rect">
            <a:avLst/>
          </a:prstGeom>
          <a:ln w="9525">
            <a:noFill/>
            <a:prstDash val="dash"/>
          </a:ln>
        </p:spPr>
      </p:pic>
      <p:sp>
        <p:nvSpPr>
          <p:cNvPr id="36" name="Rectangle 35">
            <a:extLst>
              <a:ext uri="{FF2B5EF4-FFF2-40B4-BE49-F238E27FC236}">
                <a16:creationId xmlns:a16="http://schemas.microsoft.com/office/drawing/2014/main" id="{002616D0-7983-455B-9676-415FE5487810}"/>
              </a:ext>
            </a:extLst>
          </p:cNvPr>
          <p:cNvSpPr/>
          <p:nvPr/>
        </p:nvSpPr>
        <p:spPr>
          <a:xfrm>
            <a:off x="341745" y="5040405"/>
            <a:ext cx="5472000"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Autres projets en adhérence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La nouvelle répartition des compétences entre Services Transverses et Composantes, via l’utilisation de contrats d’objectifs et de moyens, est un facteur à prendre en compte dans la mise en place du tableau de bord.</a:t>
            </a: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p:txBody>
      </p:sp>
      <p:pic>
        <p:nvPicPr>
          <p:cNvPr id="38" name="Image 37">
            <a:extLst>
              <a:ext uri="{FF2B5EF4-FFF2-40B4-BE49-F238E27FC236}">
                <a16:creationId xmlns:a16="http://schemas.microsoft.com/office/drawing/2014/main" id="{D0B8EEB0-D5DE-4D2A-8EC4-95EA0E1D2613}"/>
              </a:ext>
            </a:extLst>
          </p:cNvPr>
          <p:cNvPicPr preferRelativeResize="0">
            <a:picLocks/>
          </p:cNvPicPr>
          <p:nvPr/>
        </p:nvPicPr>
        <p:blipFill>
          <a:blip r:embed="rId5" cstate="email">
            <a:extLst>
              <a:ext uri="{28A0092B-C50C-407E-A947-70E740481C1C}">
                <a14:useLocalDpi xmlns:a14="http://schemas.microsoft.com/office/drawing/2010/main"/>
              </a:ext>
            </a:extLst>
          </a:blip>
          <a:srcRect/>
          <a:stretch/>
        </p:blipFill>
        <p:spPr>
          <a:xfrm>
            <a:off x="401050" y="5082877"/>
            <a:ext cx="252000" cy="252000"/>
          </a:xfrm>
          <a:prstGeom prst="rect">
            <a:avLst/>
          </a:prstGeom>
          <a:ln w="9525">
            <a:noFill/>
            <a:prstDash val="dash"/>
          </a:ln>
        </p:spPr>
      </p:pic>
      <p:sp>
        <p:nvSpPr>
          <p:cNvPr id="40" name="Rectangle 39">
            <a:extLst>
              <a:ext uri="{FF2B5EF4-FFF2-40B4-BE49-F238E27FC236}">
                <a16:creationId xmlns:a16="http://schemas.microsoft.com/office/drawing/2014/main" id="{CAA29C03-C646-4499-BD8C-B84C55C81DA9}"/>
              </a:ext>
            </a:extLst>
          </p:cNvPr>
          <p:cNvSpPr/>
          <p:nvPr/>
        </p:nvSpPr>
        <p:spPr>
          <a:xfrm>
            <a:off x="5930537" y="5038427"/>
            <a:ext cx="5576422" cy="1265669"/>
          </a:xfrm>
          <a:prstGeom prst="rect">
            <a:avLst/>
          </a:prstGeom>
          <a:solidFill>
            <a:schemeClr val="bg1"/>
          </a:solidFill>
          <a:ln w="9525">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0" marR="0" lvl="0" indent="268288"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a:ln>
                  <a:noFill/>
                </a:ln>
                <a:solidFill>
                  <a:srgbClr val="000000"/>
                </a:solidFill>
                <a:effectLst/>
                <a:uLnTx/>
                <a:uFillTx/>
                <a:latin typeface="Marianne"/>
                <a:ea typeface="+mn-ea"/>
                <a:cs typeface="+mn-cs"/>
              </a:rPr>
              <a:t>Ressources documentaires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900" b="0" i="0" u="none" strike="noStrike" kern="1200" cap="none" spc="0" normalizeH="0" baseline="0" noProof="0">
              <a:ln>
                <a:noFill/>
              </a:ln>
              <a:solidFill>
                <a:srgbClr val="000000"/>
              </a:solidFill>
              <a:effectLst/>
              <a:uLnTx/>
              <a:uFillTx/>
              <a:latin typeface="Marianne"/>
              <a:ea typeface="+mn-ea"/>
              <a:cs typeface="+mn-cs"/>
            </a:endParaRP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Kit Pilotage</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Compte-rendu des ateliers et des COPIL</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Résultat de l’enquête de février 2024</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Travaux de l’ODIF</a:t>
            </a:r>
            <a:endParaRPr kumimoji="0" lang="fr-FR" sz="900" b="0" i="0" u="none" strike="noStrike" kern="1200" cap="none" spc="0" normalizeH="0" baseline="0" noProof="0">
              <a:ln>
                <a:noFill/>
              </a:ln>
              <a:solidFill>
                <a:srgbClr val="000000"/>
              </a:solidFill>
              <a:effectLst/>
              <a:uLnTx/>
              <a:uFillTx/>
              <a:latin typeface="Marianne"/>
              <a:ea typeface="+mn-ea"/>
              <a:cs typeface="+mn-cs"/>
            </a:endParaRPr>
          </a:p>
        </p:txBody>
      </p:sp>
      <p:pic>
        <p:nvPicPr>
          <p:cNvPr id="42" name="Image 41">
            <a:extLst>
              <a:ext uri="{FF2B5EF4-FFF2-40B4-BE49-F238E27FC236}">
                <a16:creationId xmlns:a16="http://schemas.microsoft.com/office/drawing/2014/main" id="{74A79427-B0D5-4381-B6ED-066D7F68A94E}"/>
              </a:ext>
            </a:extLst>
          </p:cNvPr>
          <p:cNvPicPr preferRelativeResize="0">
            <a:picLocks/>
          </p:cNvPicPr>
          <p:nvPr/>
        </p:nvPicPr>
        <p:blipFill>
          <a:blip r:embed="rId6" cstate="email">
            <a:extLst>
              <a:ext uri="{28A0092B-C50C-407E-A947-70E740481C1C}">
                <a14:useLocalDpi xmlns:a14="http://schemas.microsoft.com/office/drawing/2010/main"/>
              </a:ext>
            </a:extLst>
          </a:blip>
          <a:srcRect/>
          <a:stretch/>
        </p:blipFill>
        <p:spPr>
          <a:xfrm>
            <a:off x="5970000" y="5085264"/>
            <a:ext cx="252000" cy="252000"/>
          </a:xfrm>
          <a:prstGeom prst="rect">
            <a:avLst/>
          </a:prstGeom>
          <a:ln w="9525">
            <a:noFill/>
            <a:prstDash val="dash"/>
          </a:ln>
        </p:spPr>
      </p:pic>
      <p:cxnSp>
        <p:nvCxnSpPr>
          <p:cNvPr id="44" name="Connecteur droit 43">
            <a:extLst>
              <a:ext uri="{FF2B5EF4-FFF2-40B4-BE49-F238E27FC236}">
                <a16:creationId xmlns:a16="http://schemas.microsoft.com/office/drawing/2014/main" id="{CE9B28FA-0C21-40A7-B237-98EDA04C93DF}"/>
              </a:ext>
            </a:extLst>
          </p:cNvPr>
          <p:cNvCxnSpPr>
            <a:cxnSpLocks/>
          </p:cNvCxnSpPr>
          <p:nvPr/>
        </p:nvCxnSpPr>
        <p:spPr>
          <a:xfrm>
            <a:off x="2789382" y="1548049"/>
            <a:ext cx="8717577" cy="0"/>
          </a:xfrm>
          <a:prstGeom prst="line">
            <a:avLst/>
          </a:prstGeom>
          <a:ln w="1270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aphicFrame>
        <p:nvGraphicFramePr>
          <p:cNvPr id="4" name="Tableau 4">
            <a:extLst>
              <a:ext uri="{FF2B5EF4-FFF2-40B4-BE49-F238E27FC236}">
                <a16:creationId xmlns:a16="http://schemas.microsoft.com/office/drawing/2014/main" id="{07A4EBC7-B056-4FF0-BC11-86A76C6A8BE5}"/>
              </a:ext>
            </a:extLst>
          </p:cNvPr>
          <p:cNvGraphicFramePr>
            <a:graphicFrameLocks noGrp="1"/>
          </p:cNvGraphicFramePr>
          <p:nvPr>
            <p:extLst>
              <p:ext uri="{D42A27DB-BD31-4B8C-83A1-F6EECF244321}">
                <p14:modId xmlns:p14="http://schemas.microsoft.com/office/powerpoint/2010/main" val="1891418225"/>
              </p:ext>
            </p:extLst>
          </p:nvPr>
        </p:nvGraphicFramePr>
        <p:xfrm>
          <a:off x="341745" y="1809030"/>
          <a:ext cx="11165213" cy="1486210"/>
        </p:xfrm>
        <a:graphic>
          <a:graphicData uri="http://schemas.openxmlformats.org/drawingml/2006/table">
            <a:tbl>
              <a:tblPr firstRow="1" bandRow="1">
                <a:tableStyleId>{5C22544A-7EE6-4342-B048-85BDC9FD1C3A}</a:tableStyleId>
              </a:tblPr>
              <a:tblGrid>
                <a:gridCol w="3490026">
                  <a:extLst>
                    <a:ext uri="{9D8B030D-6E8A-4147-A177-3AD203B41FA5}">
                      <a16:colId xmlns:a16="http://schemas.microsoft.com/office/drawing/2014/main" val="1538524178"/>
                    </a:ext>
                  </a:extLst>
                </a:gridCol>
                <a:gridCol w="7675187">
                  <a:extLst>
                    <a:ext uri="{9D8B030D-6E8A-4147-A177-3AD203B41FA5}">
                      <a16:colId xmlns:a16="http://schemas.microsoft.com/office/drawing/2014/main" val="3287571174"/>
                    </a:ext>
                  </a:extLst>
                </a:gridCol>
              </a:tblGrid>
              <a:tr h="363642">
                <a:tc>
                  <a:txBody>
                    <a:bodyPr/>
                    <a:lstStyle/>
                    <a:p>
                      <a:r>
                        <a:rPr lang="fr-FR" sz="1200"/>
                        <a:t>Risque identifié</a:t>
                      </a:r>
                    </a:p>
                  </a:txBody>
                  <a:tcPr>
                    <a:solidFill>
                      <a:schemeClr val="tx1">
                        <a:lumMod val="65000"/>
                        <a:lumOff val="35000"/>
                      </a:schemeClr>
                    </a:solidFill>
                  </a:tcPr>
                </a:tc>
                <a:tc>
                  <a:txBody>
                    <a:bodyPr/>
                    <a:lstStyle/>
                    <a:p>
                      <a:r>
                        <a:rPr lang="fr-FR" sz="1200"/>
                        <a:t>Mitigation envisagée</a:t>
                      </a:r>
                    </a:p>
                  </a:txBody>
                  <a:tcPr>
                    <a:solidFill>
                      <a:schemeClr val="tx1">
                        <a:lumMod val="65000"/>
                        <a:lumOff val="35000"/>
                      </a:schemeClr>
                    </a:solidFill>
                  </a:tcPr>
                </a:tc>
                <a:extLst>
                  <a:ext uri="{0D108BD9-81ED-4DB2-BD59-A6C34878D82A}">
                    <a16:rowId xmlns:a16="http://schemas.microsoft.com/office/drawing/2014/main" val="4046516569"/>
                  </a:ext>
                </a:extLst>
              </a:tr>
              <a:tr h="330088">
                <a:tc>
                  <a:txBody>
                    <a:bodyPr/>
                    <a:lstStyle/>
                    <a:p>
                      <a:r>
                        <a:rPr lang="fr-FR" sz="1000"/>
                        <a:t>Niveau hétérogène des composantes en matière de processus d’amélioration continue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Pour chaque indicateur définir, proposer des standards différents en fonction de l’avancement de chaque composante sur la thématique évaluée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1055872275"/>
                  </a:ext>
                </a:extLst>
              </a:tr>
              <a:tr h="330088">
                <a:tc>
                  <a:txBody>
                    <a:bodyPr/>
                    <a:lstStyle/>
                    <a:p>
                      <a:r>
                        <a:rPr lang="fr-FR" sz="1000"/>
                        <a:t>Manque de représentativité de la base des répondants du baromètre</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indent="-171450">
                        <a:buFont typeface="Arial" panose="020B0604020202020204" pitchFamily="34" charset="0"/>
                        <a:buChar char="•"/>
                      </a:pPr>
                      <a:r>
                        <a:rPr lang="fr-FR" sz="1000"/>
                        <a:t>Intégrer au baromètre une identification du profil de l’étudiant</a:t>
                      </a:r>
                    </a:p>
                    <a:p>
                      <a:pPr marL="171450" indent="-171450">
                        <a:buFont typeface="Arial" panose="020B0604020202020204" pitchFamily="34" charset="0"/>
                        <a:buChar char="•"/>
                      </a:pPr>
                      <a:r>
                        <a:rPr lang="fr-FR" sz="1000"/>
                        <a:t>Confronter les résultats en focus groups étudiants et en s’assurant d’une meilleure représentativité </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810891978"/>
                  </a:ext>
                </a:extLst>
              </a:tr>
              <a:tr h="330088">
                <a:tc>
                  <a:txBody>
                    <a:bodyPr/>
                    <a:lstStyle/>
                    <a:p>
                      <a:r>
                        <a:rPr lang="fr-FR" sz="1000"/>
                        <a:t>Difficulté de recrutement des étudiants </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tc>
                  <a:txBody>
                    <a:bodyPr/>
                    <a:lstStyle/>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000"/>
                        <a:t>Solliciter des sources indirectes comme les parents d’étudiants, les enseignants, les associations d’étudiants </a:t>
                      </a:r>
                    </a:p>
                  </a:txBody>
                  <a:tcPr anchor="ctr">
                    <a:lnL w="9525" cap="flat" cmpd="sng" algn="ctr">
                      <a:solidFill>
                        <a:schemeClr val="tx1">
                          <a:lumMod val="85000"/>
                          <a:lumOff val="15000"/>
                        </a:schemeClr>
                      </a:solidFill>
                      <a:prstDash val="dash"/>
                      <a:round/>
                      <a:headEnd type="none" w="med" len="med"/>
                      <a:tailEnd type="none" w="med" len="med"/>
                    </a:lnL>
                    <a:lnR w="9525" cap="flat" cmpd="sng" algn="ctr">
                      <a:solidFill>
                        <a:schemeClr val="tx1">
                          <a:lumMod val="85000"/>
                          <a:lumOff val="15000"/>
                        </a:schemeClr>
                      </a:solidFill>
                      <a:prstDash val="dash"/>
                      <a:round/>
                      <a:headEnd type="none" w="med" len="med"/>
                      <a:tailEnd type="none" w="med" len="med"/>
                    </a:lnR>
                    <a:lnT w="9525" cap="flat" cmpd="sng" algn="ctr">
                      <a:solidFill>
                        <a:schemeClr val="tx1">
                          <a:lumMod val="85000"/>
                          <a:lumOff val="15000"/>
                        </a:schemeClr>
                      </a:solidFill>
                      <a:prstDash val="dash"/>
                      <a:round/>
                      <a:headEnd type="none" w="med" len="med"/>
                      <a:tailEnd type="none" w="med" len="med"/>
                    </a:lnT>
                    <a:lnB w="9525" cap="flat" cmpd="sng" algn="ctr">
                      <a:solidFill>
                        <a:schemeClr val="tx1">
                          <a:lumMod val="85000"/>
                          <a:lumOff val="15000"/>
                        </a:schemeClr>
                      </a:solidFill>
                      <a:prstDash val="dash"/>
                      <a:round/>
                      <a:headEnd type="none" w="med" len="med"/>
                      <a:tailEnd type="none" w="med" len="med"/>
                    </a:lnB>
                    <a:noFill/>
                  </a:tcPr>
                </a:tc>
                <a:extLst>
                  <a:ext uri="{0D108BD9-81ED-4DB2-BD59-A6C34878D82A}">
                    <a16:rowId xmlns:a16="http://schemas.microsoft.com/office/drawing/2014/main" val="3034697873"/>
                  </a:ext>
                </a:extLst>
              </a:tr>
            </a:tbl>
          </a:graphicData>
        </a:graphic>
      </p:graphicFrame>
      <p:sp>
        <p:nvSpPr>
          <p:cNvPr id="13" name="Rectangle 12">
            <a:extLst>
              <a:ext uri="{FF2B5EF4-FFF2-40B4-BE49-F238E27FC236}">
                <a16:creationId xmlns:a16="http://schemas.microsoft.com/office/drawing/2014/main" id="{E99B2DE8-CB65-45AB-8323-CF2A65D1EA13}"/>
              </a:ext>
            </a:extLst>
          </p:cNvPr>
          <p:cNvSpPr/>
          <p:nvPr/>
        </p:nvSpPr>
        <p:spPr>
          <a:xfrm>
            <a:off x="1882775" y="-12923"/>
            <a:ext cx="10309224" cy="1127408"/>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FFFFFF"/>
                </a:solidFill>
                <a:effectLst/>
                <a:uLnTx/>
                <a:uFillTx/>
                <a:latin typeface="Marianne"/>
                <a:ea typeface="+mn-ea"/>
                <a:cs typeface="+mn-cs"/>
              </a:rPr>
              <a:t>	CLUB AMÉLIORATION CONTINUE</a:t>
            </a:r>
          </a:p>
        </p:txBody>
      </p:sp>
      <p:pic>
        <p:nvPicPr>
          <p:cNvPr id="14" name="Image 13">
            <a:extLst>
              <a:ext uri="{FF2B5EF4-FFF2-40B4-BE49-F238E27FC236}">
                <a16:creationId xmlns:a16="http://schemas.microsoft.com/office/drawing/2014/main" id="{C4FD75DD-CBF2-4D56-BD01-D03A3EFDE5A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740375" y="148606"/>
            <a:ext cx="766584" cy="772627"/>
          </a:xfrm>
          <a:prstGeom prst="rect">
            <a:avLst/>
          </a:prstGeom>
        </p:spPr>
      </p:pic>
    </p:spTree>
    <p:extLst>
      <p:ext uri="{BB962C8B-B14F-4D97-AF65-F5344CB8AC3E}">
        <p14:creationId xmlns:p14="http://schemas.microsoft.com/office/powerpoint/2010/main" val="367103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CDAB6F-2047-1A5B-5A79-13423BED38A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3216" y="3299129"/>
            <a:ext cx="2286819" cy="1286336"/>
          </a:xfrm>
          <a:prstGeom prst="rect">
            <a:avLst/>
          </a:prstGeom>
        </p:spPr>
      </p:pic>
      <p:sp>
        <p:nvSpPr>
          <p:cNvPr id="2" name="Slide Number Placeholder 1">
            <a:extLst>
              <a:ext uri="{FF2B5EF4-FFF2-40B4-BE49-F238E27FC236}">
                <a16:creationId xmlns:a16="http://schemas.microsoft.com/office/drawing/2014/main" id="{E3B751FA-87E5-A409-128D-AD8CF8CE4D16}"/>
              </a:ext>
            </a:extLst>
          </p:cNvPr>
          <p:cNvSpPr>
            <a:spLocks noGrp="1"/>
          </p:cNvSpPr>
          <p:nvPr>
            <p:ph type="sldNum" sz="quarter" idx="12"/>
          </p:nvPr>
        </p:nvSpPr>
        <p:spPr/>
        <p:txBody>
          <a:bodyPr/>
          <a:lstStyle/>
          <a:p>
            <a:fld id="{733122C9-A0B9-462F-8757-0847AD287B63}" type="slidenum">
              <a:rPr lang="fr-FR" smtClean="0">
                <a:solidFill>
                  <a:srgbClr val="000000"/>
                </a:solidFill>
              </a:rPr>
              <a:pPr/>
              <a:t>3</a:t>
            </a:fld>
            <a:endParaRPr lang="fr-FR">
              <a:solidFill>
                <a:srgbClr val="000000"/>
              </a:solidFill>
            </a:endParaRPr>
          </a:p>
        </p:txBody>
      </p:sp>
      <p:sp>
        <p:nvSpPr>
          <p:cNvPr id="4" name="Title 3">
            <a:extLst>
              <a:ext uri="{FF2B5EF4-FFF2-40B4-BE49-F238E27FC236}">
                <a16:creationId xmlns:a16="http://schemas.microsoft.com/office/drawing/2014/main" id="{0BD6D803-AC5B-D844-5835-4721EA7A7C7E}"/>
              </a:ext>
            </a:extLst>
          </p:cNvPr>
          <p:cNvSpPr>
            <a:spLocks noGrp="1"/>
          </p:cNvSpPr>
          <p:nvPr>
            <p:ph type="title"/>
          </p:nvPr>
        </p:nvSpPr>
        <p:spPr>
          <a:xfrm>
            <a:off x="431801" y="756588"/>
            <a:ext cx="11233151" cy="719988"/>
          </a:xfrm>
        </p:spPr>
        <p:txBody>
          <a:bodyPr>
            <a:normAutofit/>
          </a:bodyPr>
          <a:lstStyle/>
          <a:p>
            <a:r>
              <a:rPr lang="fr-FR" sz="2600" dirty="0">
                <a:solidFill>
                  <a:schemeClr val="tx2"/>
                </a:solidFill>
              </a:rPr>
              <a:t>Comment est construit le kit du Référent de club Services Publics+ ?</a:t>
            </a:r>
          </a:p>
        </p:txBody>
      </p:sp>
      <p:sp>
        <p:nvSpPr>
          <p:cNvPr id="5" name="Text Placeholder 4">
            <a:extLst>
              <a:ext uri="{FF2B5EF4-FFF2-40B4-BE49-F238E27FC236}">
                <a16:creationId xmlns:a16="http://schemas.microsoft.com/office/drawing/2014/main" id="{4E65F98C-64F7-F512-9120-A065B206CC22}"/>
              </a:ext>
            </a:extLst>
          </p:cNvPr>
          <p:cNvSpPr>
            <a:spLocks noGrp="1"/>
          </p:cNvSpPr>
          <p:nvPr>
            <p:ph type="body" sz="quarter" idx="14"/>
          </p:nvPr>
        </p:nvSpPr>
        <p:spPr>
          <a:xfrm>
            <a:off x="431800" y="1583547"/>
            <a:ext cx="11232445" cy="480000"/>
          </a:xfrm>
        </p:spPr>
        <p:txBody>
          <a:bodyPr/>
          <a:lstStyle/>
          <a:p>
            <a:r>
              <a:rPr lang="fr-FR" dirty="0"/>
              <a:t>Ce kit est composé de </a:t>
            </a:r>
            <a:r>
              <a:rPr lang="fr-FR" b="1" dirty="0"/>
              <a:t>3 principaux types </a:t>
            </a:r>
            <a:r>
              <a:rPr lang="fr-FR" dirty="0"/>
              <a:t>de documents, répartis par dossiers dans le dossier partagé dédié :</a:t>
            </a:r>
          </a:p>
        </p:txBody>
      </p:sp>
      <p:sp>
        <p:nvSpPr>
          <p:cNvPr id="8" name="Text Placeholder 4">
            <a:extLst>
              <a:ext uri="{FF2B5EF4-FFF2-40B4-BE49-F238E27FC236}">
                <a16:creationId xmlns:a16="http://schemas.microsoft.com/office/drawing/2014/main" id="{D1188A73-D798-84DD-1221-9335D46D69ED}"/>
              </a:ext>
            </a:extLst>
          </p:cNvPr>
          <p:cNvSpPr txBox="1">
            <a:spLocks/>
          </p:cNvSpPr>
          <p:nvPr/>
        </p:nvSpPr>
        <p:spPr bwMode="gray">
          <a:xfrm>
            <a:off x="431801" y="2225892"/>
            <a:ext cx="4401456" cy="480000"/>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408514" indent="-285750">
              <a:buFont typeface="Arial" panose="020B0604020202020204" pitchFamily="34" charset="0"/>
              <a:buChar char="•"/>
            </a:pPr>
            <a:r>
              <a:rPr lang="fr-FR" sz="1400" dirty="0"/>
              <a:t>Un </a:t>
            </a:r>
            <a:r>
              <a:rPr lang="fr-FR" sz="1400" b="1" dirty="0">
                <a:solidFill>
                  <a:schemeClr val="tx2">
                    <a:lumMod val="60000"/>
                    <a:lumOff val="40000"/>
                  </a:schemeClr>
                </a:solidFill>
              </a:rPr>
              <a:t>guide méthodologique </a:t>
            </a:r>
            <a:r>
              <a:rPr lang="fr-FR" sz="1400" dirty="0"/>
              <a:t>(le présent document), qui rappelle les grands principes, l’organisation et le fonctionnement du programme d’amélioration continue Services Publics+</a:t>
            </a:r>
          </a:p>
        </p:txBody>
      </p:sp>
      <p:pic>
        <p:nvPicPr>
          <p:cNvPr id="9" name="Picture 8">
            <a:extLst>
              <a:ext uri="{FF2B5EF4-FFF2-40B4-BE49-F238E27FC236}">
                <a16:creationId xmlns:a16="http://schemas.microsoft.com/office/drawing/2014/main" id="{ED4B7D93-5819-57C2-754D-E5F91E8503F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1643" y="4290828"/>
            <a:ext cx="2286821" cy="1286337"/>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E1B9E897-EFF0-15A5-7553-1770E16A69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1616" y="5158893"/>
            <a:ext cx="2286819" cy="1286337"/>
          </a:xfrm>
          <a:prstGeom prst="rect">
            <a:avLst/>
          </a:prstGeom>
          <a:effectLst>
            <a:outerShdw blurRad="50800" dist="38100" dir="2700000" algn="tl" rotWithShape="0">
              <a:prstClr val="black">
                <a:alpha val="40000"/>
              </a:prstClr>
            </a:outerShdw>
          </a:effectLst>
        </p:spPr>
      </p:pic>
      <p:sp>
        <p:nvSpPr>
          <p:cNvPr id="11" name="Text Placeholder 4">
            <a:extLst>
              <a:ext uri="{FF2B5EF4-FFF2-40B4-BE49-F238E27FC236}">
                <a16:creationId xmlns:a16="http://schemas.microsoft.com/office/drawing/2014/main" id="{4805A289-E7BE-73B9-DBDA-DC41CB5B4FE7}"/>
              </a:ext>
            </a:extLst>
          </p:cNvPr>
          <p:cNvSpPr txBox="1">
            <a:spLocks/>
          </p:cNvSpPr>
          <p:nvPr/>
        </p:nvSpPr>
        <p:spPr bwMode="gray">
          <a:xfrm>
            <a:off x="4833257" y="2225892"/>
            <a:ext cx="3407229" cy="480000"/>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408514" indent="-285750">
              <a:buFont typeface="Arial" panose="020B0604020202020204" pitchFamily="34" charset="0"/>
              <a:buChar char="•"/>
            </a:pPr>
            <a:r>
              <a:rPr lang="fr-FR" sz="1400"/>
              <a:t>Des </a:t>
            </a:r>
            <a:r>
              <a:rPr lang="fr-FR" sz="1400" b="1">
                <a:solidFill>
                  <a:schemeClr val="tx2">
                    <a:lumMod val="60000"/>
                    <a:lumOff val="40000"/>
                  </a:schemeClr>
                </a:solidFill>
              </a:rPr>
              <a:t>annexes transverses </a:t>
            </a:r>
            <a:r>
              <a:rPr lang="fr-FR" sz="1400"/>
              <a:t>correspondant à des fiches méthodologiques, supports types ou tout autre document utile pour la conduite de vos travaux, communs à l’ensemble des clubs</a:t>
            </a:r>
          </a:p>
        </p:txBody>
      </p:sp>
      <p:sp>
        <p:nvSpPr>
          <p:cNvPr id="12" name="Text Placeholder 4">
            <a:extLst>
              <a:ext uri="{FF2B5EF4-FFF2-40B4-BE49-F238E27FC236}">
                <a16:creationId xmlns:a16="http://schemas.microsoft.com/office/drawing/2014/main" id="{A9BA81BD-62C2-5B22-605A-CFE7A8FE9A97}"/>
              </a:ext>
            </a:extLst>
          </p:cNvPr>
          <p:cNvSpPr txBox="1">
            <a:spLocks/>
          </p:cNvSpPr>
          <p:nvPr/>
        </p:nvSpPr>
        <p:spPr bwMode="gray">
          <a:xfrm>
            <a:off x="8458200" y="2225892"/>
            <a:ext cx="3407229" cy="1148678"/>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408514" indent="-285750">
              <a:buFont typeface="Arial" panose="020B0604020202020204" pitchFamily="34" charset="0"/>
              <a:buChar char="•"/>
            </a:pPr>
            <a:r>
              <a:rPr lang="fr-FR" sz="1400"/>
              <a:t>Des </a:t>
            </a:r>
            <a:r>
              <a:rPr lang="fr-FR" sz="1400" b="1">
                <a:solidFill>
                  <a:schemeClr val="tx2">
                    <a:lumMod val="60000"/>
                    <a:lumOff val="40000"/>
                  </a:schemeClr>
                </a:solidFill>
              </a:rPr>
              <a:t>annexes spécifiques aux clubs</a:t>
            </a:r>
            <a:r>
              <a:rPr lang="fr-FR" sz="1400"/>
              <a:t>, correspondant à des documents utiles pour le club concerné (comptes-rendus d’ateliers, cartographie de processus, …)</a:t>
            </a:r>
          </a:p>
        </p:txBody>
      </p:sp>
      <p:pic>
        <p:nvPicPr>
          <p:cNvPr id="13" name="Picture 12">
            <a:extLst>
              <a:ext uri="{FF2B5EF4-FFF2-40B4-BE49-F238E27FC236}">
                <a16:creationId xmlns:a16="http://schemas.microsoft.com/office/drawing/2014/main" id="{6EBE7C16-7343-88A4-C7E4-5AFC6DD4A16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16928" y="3817442"/>
            <a:ext cx="2286821" cy="1286337"/>
          </a:xfrm>
          <a:prstGeom prst="rect">
            <a:avLst/>
          </a:prstGeom>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21E0A33D-EB5B-0CFB-6909-19F10AC3E04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62827" y="5245980"/>
            <a:ext cx="2286821" cy="1286337"/>
          </a:xfrm>
          <a:prstGeom prst="rect">
            <a:avLst/>
          </a:prstGeom>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68073D1E-9693-76EA-1B79-EE8209C7708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804088" y="3393455"/>
            <a:ext cx="2715451" cy="1529704"/>
          </a:xfrm>
          <a:prstGeom prst="rect">
            <a:avLst/>
          </a:prstGeom>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6924DD6F-D882-D229-637D-D4E24E91AA1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79261" y="3597643"/>
            <a:ext cx="1219465" cy="1725936"/>
          </a:xfrm>
          <a:prstGeom prst="rect">
            <a:avLst/>
          </a:prstGeom>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EF138608-F0B2-425E-2664-7CEBFB5742E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337491" y="4626136"/>
            <a:ext cx="2715451" cy="15274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6837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4523B32-188B-4F5E-BEB5-49EB6FC80B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10" name="Titre 3">
            <a:extLst>
              <a:ext uri="{FF2B5EF4-FFF2-40B4-BE49-F238E27FC236}">
                <a16:creationId xmlns:a16="http://schemas.microsoft.com/office/drawing/2014/main" id="{1A4F95EF-27BE-45E4-8771-A03A057DB89B}"/>
              </a:ext>
            </a:extLst>
          </p:cNvPr>
          <p:cNvSpPr txBox="1">
            <a:spLocks/>
          </p:cNvSpPr>
          <p:nvPr/>
        </p:nvSpPr>
        <p:spPr>
          <a:xfrm>
            <a:off x="1558926" y="191074"/>
            <a:ext cx="10105320" cy="719988"/>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pPr marL="19050" marR="0" lvl="0" indent="0" algn="l" defTabSz="1219170" rtl="0" eaLnBrk="1" fontAlgn="auto" latinLnBrk="0" hangingPunct="1">
              <a:lnSpc>
                <a:spcPct val="90000"/>
              </a:lnSpc>
              <a:spcBef>
                <a:spcPct val="0"/>
              </a:spcBef>
              <a:spcAft>
                <a:spcPts val="0"/>
              </a:spcAft>
              <a:buClrTx/>
              <a:buSzTx/>
              <a:buFontTx/>
              <a:buNone/>
              <a:tabLst/>
              <a:defRPr/>
            </a:pPr>
            <a:r>
              <a:rPr kumimoji="0" lang="fr-FR" sz="2600" b="1" i="0" u="none" strike="noStrike" kern="1200" cap="none" spc="0" normalizeH="0" baseline="0" noProof="0">
                <a:ln>
                  <a:noFill/>
                </a:ln>
                <a:solidFill>
                  <a:schemeClr val="tx2"/>
                </a:solidFill>
                <a:effectLst/>
                <a:uLnTx/>
                <a:uFillTx/>
                <a:latin typeface="Marianne" panose="02000000000000000000" pitchFamily="2" charset="0"/>
                <a:ea typeface="+mj-ea"/>
                <a:cs typeface="+mj-cs"/>
              </a:rPr>
              <a:t>Des prochains </a:t>
            </a:r>
            <a:r>
              <a:rPr lang="fr-FR" sz="2600">
                <a:solidFill>
                  <a:schemeClr val="tx2"/>
                </a:solidFill>
              </a:rPr>
              <a:t>clubs</a:t>
            </a:r>
            <a:r>
              <a:rPr kumimoji="0" lang="fr-FR" sz="2600" b="1" i="0" u="none" strike="noStrike" kern="1200" cap="none" spc="0" normalizeH="0" baseline="0" noProof="0">
                <a:ln>
                  <a:noFill/>
                </a:ln>
                <a:solidFill>
                  <a:schemeClr val="tx2"/>
                </a:solidFill>
                <a:effectLst/>
                <a:uLnTx/>
                <a:uFillTx/>
                <a:latin typeface="Marianne" panose="02000000000000000000" pitchFamily="2" charset="0"/>
                <a:ea typeface="+mj-ea"/>
                <a:cs typeface="+mj-cs"/>
              </a:rPr>
              <a:t> pourront être ouverts,</a:t>
            </a:r>
            <a:br>
              <a:rPr kumimoji="0" lang="fr-FR" sz="2600" b="1" i="0" u="none" strike="noStrike" kern="1200" cap="none" spc="0" normalizeH="0" baseline="0" noProof="0">
                <a:ln>
                  <a:noFill/>
                </a:ln>
                <a:solidFill>
                  <a:schemeClr val="tx2"/>
                </a:solidFill>
                <a:effectLst/>
                <a:uLnTx/>
                <a:uFillTx/>
                <a:latin typeface="Marianne" panose="02000000000000000000" pitchFamily="2" charset="0"/>
                <a:ea typeface="+mj-ea"/>
                <a:cs typeface="+mj-cs"/>
              </a:rPr>
            </a:br>
            <a:r>
              <a:rPr kumimoji="0" lang="fr-FR" sz="2600" b="1" i="0" u="none" strike="noStrike" kern="1200" cap="none" spc="0" normalizeH="0" baseline="0" noProof="0">
                <a:ln>
                  <a:noFill/>
                </a:ln>
                <a:solidFill>
                  <a:schemeClr val="tx2"/>
                </a:solidFill>
                <a:effectLst/>
                <a:uLnTx/>
                <a:uFillTx/>
                <a:latin typeface="Marianne" panose="02000000000000000000" pitchFamily="2" charset="0"/>
                <a:ea typeface="+mj-ea"/>
                <a:cs typeface="+mj-cs"/>
              </a:rPr>
              <a:t>selon les besoins d’adresser de nouveaux sujets</a:t>
            </a:r>
          </a:p>
        </p:txBody>
      </p:sp>
      <p:sp>
        <p:nvSpPr>
          <p:cNvPr id="11" name="Rectangle : coins arrondis 10">
            <a:extLst>
              <a:ext uri="{FF2B5EF4-FFF2-40B4-BE49-F238E27FC236}">
                <a16:creationId xmlns:a16="http://schemas.microsoft.com/office/drawing/2014/main" id="{F1CBC899-B816-4FE3-8D78-F1AD81F1FAFC}"/>
              </a:ext>
            </a:extLst>
          </p:cNvPr>
          <p:cNvSpPr/>
          <p:nvPr/>
        </p:nvSpPr>
        <p:spPr>
          <a:xfrm>
            <a:off x="574695" y="3452975"/>
            <a:ext cx="3486942" cy="2057398"/>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srgbClr val="000091">
                  <a:lumMod val="75000"/>
                </a:srgbClr>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91">
                    <a:lumMod val="75000"/>
                  </a:srgbClr>
                </a:solidFill>
                <a:effectLst/>
                <a:uLnTx/>
                <a:uFillTx/>
                <a:latin typeface="Marianne"/>
                <a:ea typeface="+mn-ea"/>
                <a:cs typeface="+mn-cs"/>
              </a:rPr>
              <a:t>Besoins issus de </a:t>
            </a:r>
            <a:r>
              <a:rPr kumimoji="0" lang="fr-FR" sz="1600" b="1" i="0" u="none" strike="noStrike" kern="1200" cap="none" spc="0" normalizeH="0" baseline="0" noProof="0" dirty="0">
                <a:ln>
                  <a:noFill/>
                </a:ln>
                <a:solidFill>
                  <a:srgbClr val="000091">
                    <a:lumMod val="75000"/>
                  </a:srgbClr>
                </a:solidFill>
                <a:effectLst/>
                <a:uLnTx/>
                <a:uFillTx/>
                <a:latin typeface="Marianne"/>
                <a:ea typeface="+mn-ea"/>
                <a:cs typeface="+mn-cs"/>
              </a:rPr>
              <a:t>l’enquête annuelle sur la qualité des services aux étudiants </a:t>
            </a:r>
          </a:p>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fr-FR" sz="1400" b="0" i="1" u="none" strike="noStrike" kern="1200" cap="none" spc="0" normalizeH="0" baseline="0" noProof="0" dirty="0">
                <a:ln>
                  <a:noFill/>
                </a:ln>
                <a:solidFill>
                  <a:srgbClr val="000091">
                    <a:lumMod val="75000"/>
                  </a:srgbClr>
                </a:solidFill>
                <a:effectLst/>
                <a:uLnTx/>
                <a:uFillTx/>
                <a:latin typeface="Marianne"/>
                <a:ea typeface="+mn-ea"/>
                <a:cs typeface="+mn-cs"/>
              </a:rPr>
              <a:t>(Baromètre annuel et panels d’étudiants, enseignants et agents ; auto-évaluation Services Publics+)</a:t>
            </a:r>
            <a:endParaRPr kumimoji="0" lang="fr-FR" sz="1000" b="0" i="1" u="none" strike="noStrike" kern="1200" cap="none" spc="0" normalizeH="0" baseline="0" noProof="0" dirty="0">
              <a:ln>
                <a:noFill/>
              </a:ln>
              <a:solidFill>
                <a:srgbClr val="000091">
                  <a:lumMod val="75000"/>
                </a:srgbClr>
              </a:solidFill>
              <a:effectLst/>
              <a:uLnTx/>
              <a:uFillTx/>
              <a:latin typeface="Marianne"/>
              <a:ea typeface="+mn-ea"/>
              <a:cs typeface="+mn-cs"/>
            </a:endParaRPr>
          </a:p>
        </p:txBody>
      </p:sp>
      <p:sp>
        <p:nvSpPr>
          <p:cNvPr id="12" name="Rectangle : coins arrondis 11">
            <a:extLst>
              <a:ext uri="{FF2B5EF4-FFF2-40B4-BE49-F238E27FC236}">
                <a16:creationId xmlns:a16="http://schemas.microsoft.com/office/drawing/2014/main" id="{621E4322-CBCA-4CE4-BAA1-9DB175EE88E4}"/>
              </a:ext>
            </a:extLst>
          </p:cNvPr>
          <p:cNvSpPr/>
          <p:nvPr/>
        </p:nvSpPr>
        <p:spPr>
          <a:xfrm>
            <a:off x="4352529" y="3452975"/>
            <a:ext cx="3486942" cy="205739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91">
                    <a:lumMod val="75000"/>
                  </a:srgbClr>
                </a:solidFill>
                <a:effectLst/>
                <a:uLnTx/>
                <a:uFillTx/>
                <a:latin typeface="Marianne"/>
                <a:ea typeface="+mn-ea"/>
                <a:cs typeface="+mn-cs"/>
              </a:rPr>
              <a:t>Actions identifiées par les </a:t>
            </a:r>
            <a:r>
              <a:rPr kumimoji="0" lang="fr-FR" sz="1600" b="1" i="0" u="none" strike="noStrike" kern="1200" cap="none" spc="0" normalizeH="0" baseline="0" noProof="0">
                <a:ln>
                  <a:noFill/>
                </a:ln>
                <a:solidFill>
                  <a:srgbClr val="000091">
                    <a:lumMod val="75000"/>
                  </a:srgbClr>
                </a:solidFill>
                <a:effectLst/>
                <a:uLnTx/>
                <a:uFillTx/>
                <a:latin typeface="Marianne"/>
                <a:ea typeface="+mn-ea"/>
                <a:cs typeface="+mn-cs"/>
              </a:rPr>
              <a:t>clubs existants, </a:t>
            </a:r>
            <a:r>
              <a:rPr kumimoji="0" lang="fr-FR" sz="1600" b="0" i="0" u="none" strike="noStrike" kern="1200" cap="none" spc="0" normalizeH="0" baseline="0" noProof="0">
                <a:ln>
                  <a:noFill/>
                </a:ln>
                <a:solidFill>
                  <a:srgbClr val="000091">
                    <a:lumMod val="75000"/>
                  </a:srgbClr>
                </a:solidFill>
                <a:effectLst/>
                <a:uLnTx/>
                <a:uFillTx/>
                <a:latin typeface="Marianne"/>
                <a:ea typeface="+mn-ea"/>
                <a:cs typeface="+mn-cs"/>
              </a:rPr>
              <a:t>pour leur propre feuille de route ou pour un autre club</a:t>
            </a:r>
          </a:p>
        </p:txBody>
      </p:sp>
      <p:sp>
        <p:nvSpPr>
          <p:cNvPr id="13" name="Rectangle : coins arrondis 12">
            <a:extLst>
              <a:ext uri="{FF2B5EF4-FFF2-40B4-BE49-F238E27FC236}">
                <a16:creationId xmlns:a16="http://schemas.microsoft.com/office/drawing/2014/main" id="{117C3FAC-05EF-4647-9F0E-B0BA83D54D1D}"/>
              </a:ext>
            </a:extLst>
          </p:cNvPr>
          <p:cNvSpPr/>
          <p:nvPr/>
        </p:nvSpPr>
        <p:spPr>
          <a:xfrm>
            <a:off x="8130363" y="3452975"/>
            <a:ext cx="3486942" cy="2057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Marianne"/>
                <a:ea typeface="+mn-ea"/>
                <a:cs typeface="+mn-cs"/>
              </a:rPr>
              <a:t>Actions proposées par </a:t>
            </a:r>
            <a:r>
              <a:rPr kumimoji="0" lang="fr-FR" sz="1600" b="1" i="0" u="none" strike="noStrike" kern="1200" cap="none" spc="0" normalizeH="0" baseline="0" noProof="0">
                <a:ln>
                  <a:noFill/>
                </a:ln>
                <a:solidFill>
                  <a:srgbClr val="000000"/>
                </a:solidFill>
                <a:effectLst/>
                <a:uLnTx/>
                <a:uFillTx/>
                <a:latin typeface="Marianne"/>
                <a:ea typeface="+mn-ea"/>
                <a:cs typeface="+mn-cs"/>
              </a:rPr>
              <a:t>la Présidence de l’Université et la Direction générale des Services, </a:t>
            </a:r>
            <a:r>
              <a:rPr kumimoji="0" lang="fr-FR" sz="1600" b="0" i="0" u="none" strike="noStrike" kern="1200" cap="none" spc="0" normalizeH="0" baseline="0" noProof="0">
                <a:ln>
                  <a:noFill/>
                </a:ln>
                <a:solidFill>
                  <a:srgbClr val="000000"/>
                </a:solidFill>
                <a:effectLst/>
                <a:uLnTx/>
                <a:uFillTx/>
                <a:latin typeface="Marianne"/>
                <a:ea typeface="+mn-ea"/>
                <a:cs typeface="+mn-cs"/>
              </a:rPr>
              <a:t>en instance de pilotage</a:t>
            </a:r>
            <a:endParaRPr kumimoji="0" lang="fr-FR" sz="1050" b="0" i="1" u="none" strike="noStrike" kern="1200" cap="none" spc="0" normalizeH="0" baseline="0" noProof="0">
              <a:ln>
                <a:noFill/>
              </a:ln>
              <a:solidFill>
                <a:srgbClr val="000000"/>
              </a:solidFill>
              <a:effectLst/>
              <a:uLnTx/>
              <a:uFillTx/>
              <a:latin typeface="Marianne"/>
              <a:ea typeface="+mn-ea"/>
              <a:cs typeface="+mn-cs"/>
            </a:endParaRPr>
          </a:p>
        </p:txBody>
      </p:sp>
      <p:sp>
        <p:nvSpPr>
          <p:cNvPr id="14" name="ZoneTexte 13">
            <a:extLst>
              <a:ext uri="{FF2B5EF4-FFF2-40B4-BE49-F238E27FC236}">
                <a16:creationId xmlns:a16="http://schemas.microsoft.com/office/drawing/2014/main" id="{63C9D160-5358-4BA2-A29F-6F357103C5C7}"/>
              </a:ext>
            </a:extLst>
          </p:cNvPr>
          <p:cNvSpPr txBox="1"/>
          <p:nvPr/>
        </p:nvSpPr>
        <p:spPr>
          <a:xfrm>
            <a:off x="570253" y="1219142"/>
            <a:ext cx="1104261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L’objectif de Services Publics+ est de </a:t>
            </a:r>
            <a:r>
              <a:rPr kumimoji="0" lang="fr-FR" sz="1600" b="1" i="0" u="none" strike="noStrike" kern="1200" cap="none" spc="0" normalizeH="0" baseline="0" noProof="0" dirty="0">
                <a:ln>
                  <a:noFill/>
                </a:ln>
                <a:solidFill>
                  <a:srgbClr val="000000"/>
                </a:solidFill>
                <a:effectLst/>
                <a:uLnTx/>
                <a:uFillTx/>
                <a:latin typeface="Marianne"/>
                <a:ea typeface="+mn-ea"/>
                <a:cs typeface="+mn-cs"/>
              </a:rPr>
              <a:t>maintenir une dynamique d’amélioration continue dans la durée</a:t>
            </a:r>
            <a:r>
              <a:rPr kumimoji="0" lang="fr-FR" sz="1600" b="0" i="0" u="none" strike="noStrike" kern="1200" cap="none" spc="0" normalizeH="0" baseline="0" noProof="0" dirty="0">
                <a:ln>
                  <a:noFill/>
                </a:ln>
                <a:solidFill>
                  <a:srgbClr val="000000"/>
                </a:solidFill>
                <a:effectLst/>
                <a:uLnTx/>
                <a:uFillTx/>
                <a:latin typeface="Marianne"/>
                <a:ea typeface="+mn-ea"/>
                <a:cs typeface="+mn-cs"/>
              </a:rPr>
              <a:t>. De nouvelles actions pourront être proposées pour nourrir la feuille de route des clubs thématiques, ou conduire à la création d’un nouveau club.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srgbClr val="000000"/>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Les prochains besoins et pistes d’amélioration pourront être identifiées à trois niveaux de l’Université :</a:t>
            </a:r>
          </a:p>
        </p:txBody>
      </p:sp>
      <p:sp>
        <p:nvSpPr>
          <p:cNvPr id="15" name="Ellipse 14">
            <a:extLst>
              <a:ext uri="{FF2B5EF4-FFF2-40B4-BE49-F238E27FC236}">
                <a16:creationId xmlns:a16="http://schemas.microsoft.com/office/drawing/2014/main" id="{BE9CFC95-4EC9-464C-B831-B1B5CB5DAE09}"/>
              </a:ext>
            </a:extLst>
          </p:cNvPr>
          <p:cNvSpPr/>
          <p:nvPr/>
        </p:nvSpPr>
        <p:spPr>
          <a:xfrm>
            <a:off x="1855923" y="2850662"/>
            <a:ext cx="924487" cy="92448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6" name="Ellipse 15">
            <a:extLst>
              <a:ext uri="{FF2B5EF4-FFF2-40B4-BE49-F238E27FC236}">
                <a16:creationId xmlns:a16="http://schemas.microsoft.com/office/drawing/2014/main" id="{0F6499FC-CB52-4D4C-B065-D904C2804AE6}"/>
              </a:ext>
            </a:extLst>
          </p:cNvPr>
          <p:cNvSpPr/>
          <p:nvPr/>
        </p:nvSpPr>
        <p:spPr>
          <a:xfrm>
            <a:off x="5633756" y="2929062"/>
            <a:ext cx="924487" cy="92448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7" name="Ellipse 16">
            <a:extLst>
              <a:ext uri="{FF2B5EF4-FFF2-40B4-BE49-F238E27FC236}">
                <a16:creationId xmlns:a16="http://schemas.microsoft.com/office/drawing/2014/main" id="{C64AFE37-5845-4B6B-BA8A-ACCC2BE1A793}"/>
              </a:ext>
            </a:extLst>
          </p:cNvPr>
          <p:cNvSpPr/>
          <p:nvPr/>
        </p:nvSpPr>
        <p:spPr>
          <a:xfrm>
            <a:off x="9402707" y="2929061"/>
            <a:ext cx="924487" cy="92448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18" name="Image 17">
            <a:extLst>
              <a:ext uri="{FF2B5EF4-FFF2-40B4-BE49-F238E27FC236}">
                <a16:creationId xmlns:a16="http://schemas.microsoft.com/office/drawing/2014/main" id="{8F97C434-BEDF-4101-8BEF-6C7900541FA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790327" y="3090073"/>
            <a:ext cx="602462" cy="602462"/>
          </a:xfrm>
          <a:prstGeom prst="rect">
            <a:avLst/>
          </a:prstGeom>
        </p:spPr>
      </p:pic>
      <p:pic>
        <p:nvPicPr>
          <p:cNvPr id="20" name="Image 19">
            <a:extLst>
              <a:ext uri="{FF2B5EF4-FFF2-40B4-BE49-F238E27FC236}">
                <a16:creationId xmlns:a16="http://schemas.microsoft.com/office/drawing/2014/main" id="{F09D3634-7A01-4F1E-95A8-BB9DE7AA56D0}"/>
              </a:ext>
            </a:extLst>
          </p:cNvPr>
          <p:cNvPicPr>
            <a:picLocks noChangeAspect="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1975296" y="2992881"/>
            <a:ext cx="694624" cy="694624"/>
          </a:xfrm>
          <a:prstGeom prst="rect">
            <a:avLst/>
          </a:prstGeom>
        </p:spPr>
      </p:pic>
      <p:pic>
        <p:nvPicPr>
          <p:cNvPr id="22" name="Image 21">
            <a:extLst>
              <a:ext uri="{FF2B5EF4-FFF2-40B4-BE49-F238E27FC236}">
                <a16:creationId xmlns:a16="http://schemas.microsoft.com/office/drawing/2014/main" id="{1682763F-5A68-486C-A28F-119AD876121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9549485" y="3056574"/>
            <a:ext cx="630931" cy="630931"/>
          </a:xfrm>
          <a:prstGeom prst="rect">
            <a:avLst/>
          </a:prstGeom>
        </p:spPr>
      </p:pic>
      <p:sp>
        <p:nvSpPr>
          <p:cNvPr id="23" name="ZoneTexte 22">
            <a:extLst>
              <a:ext uri="{FF2B5EF4-FFF2-40B4-BE49-F238E27FC236}">
                <a16:creationId xmlns:a16="http://schemas.microsoft.com/office/drawing/2014/main" id="{A7D1D53D-918A-4969-94C4-20EF7165F13F}"/>
              </a:ext>
            </a:extLst>
          </p:cNvPr>
          <p:cNvSpPr txBox="1"/>
          <p:nvPr/>
        </p:nvSpPr>
        <p:spPr>
          <a:xfrm>
            <a:off x="574695" y="5721719"/>
            <a:ext cx="1104261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Le </a:t>
            </a:r>
            <a:r>
              <a:rPr kumimoji="0" lang="fr-FR" sz="1600" b="1" i="0" u="none" strike="noStrike" kern="1200" cap="none" spc="0" normalizeH="0" baseline="0" noProof="0" dirty="0">
                <a:ln>
                  <a:noFill/>
                </a:ln>
                <a:solidFill>
                  <a:srgbClr val="000000"/>
                </a:solidFill>
                <a:effectLst/>
                <a:uLnTx/>
                <a:uFillTx/>
                <a:latin typeface="Marianne"/>
                <a:ea typeface="+mn-ea"/>
                <a:cs typeface="+mn-cs"/>
              </a:rPr>
              <a:t>Comité opérationnel Services Publics+, </a:t>
            </a:r>
            <a:r>
              <a:rPr kumimoji="0" lang="fr-FR" sz="1600" b="0" i="0" u="none" strike="noStrike" kern="1200" cap="none" spc="0" normalizeH="0" baseline="0" noProof="0" dirty="0">
                <a:ln>
                  <a:noFill/>
                </a:ln>
                <a:solidFill>
                  <a:srgbClr val="000000"/>
                </a:solidFill>
                <a:effectLst/>
                <a:uLnTx/>
                <a:uFillTx/>
                <a:latin typeface="Marianne"/>
                <a:ea typeface="+mn-ea"/>
                <a:cs typeface="+mn-cs"/>
              </a:rPr>
              <a:t>animé par son référent, aura pour responsabilité de valider les nouvelles actions à mener, ainsi que la création et suppression des clubs. </a:t>
            </a:r>
          </a:p>
        </p:txBody>
      </p:sp>
    </p:spTree>
    <p:extLst>
      <p:ext uri="{BB962C8B-B14F-4D97-AF65-F5344CB8AC3E}">
        <p14:creationId xmlns:p14="http://schemas.microsoft.com/office/powerpoint/2010/main" val="2444623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E98BB-D3E0-4F99-886E-630F99E966C4}"/>
              </a:ext>
            </a:extLst>
          </p:cNvPr>
          <p:cNvSpPr/>
          <p:nvPr/>
        </p:nvSpPr>
        <p:spPr>
          <a:xfrm>
            <a:off x="6388101" y="1854200"/>
            <a:ext cx="4997281" cy="4269668"/>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En collaboration avec la référente Services Publics+, la composante </a:t>
            </a:r>
            <a:r>
              <a:rPr kumimoji="0" lang="fr-FR" sz="1400" b="1" i="0" u="none" strike="noStrike" kern="1200" cap="none" spc="0" normalizeH="0" baseline="0" noProof="0" dirty="0">
                <a:ln>
                  <a:noFill/>
                </a:ln>
                <a:solidFill>
                  <a:srgbClr val="000000"/>
                </a:solidFill>
                <a:effectLst/>
                <a:uLnTx/>
                <a:uFillTx/>
                <a:latin typeface="Marianne"/>
                <a:ea typeface="+mn-ea"/>
                <a:cs typeface="+mn-cs"/>
              </a:rPr>
              <a:t>définit les priorités </a:t>
            </a:r>
            <a:r>
              <a:rPr kumimoji="0" lang="fr-FR" sz="1400" b="0" i="0" u="none" strike="noStrike" kern="1200" cap="none" spc="0" normalizeH="0" baseline="0" noProof="0" dirty="0">
                <a:ln>
                  <a:noFill/>
                </a:ln>
                <a:solidFill>
                  <a:srgbClr val="000000"/>
                </a:solidFill>
                <a:effectLst/>
                <a:uLnTx/>
                <a:uFillTx/>
                <a:latin typeface="Marianne"/>
                <a:ea typeface="+mn-ea"/>
                <a:cs typeface="+mn-cs"/>
              </a:rPr>
              <a:t>en fonction des besoins exprimés et des ressources disponibles</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En fonction de ces priorités définies, la composante </a:t>
            </a:r>
            <a:r>
              <a:rPr kumimoji="0" lang="fr-FR" sz="1400" b="1" i="0" u="none" strike="noStrike" kern="1200" cap="none" spc="0" normalizeH="0" baseline="0" noProof="0" dirty="0">
                <a:ln>
                  <a:noFill/>
                </a:ln>
                <a:solidFill>
                  <a:srgbClr val="000000"/>
                </a:solidFill>
                <a:effectLst/>
                <a:uLnTx/>
                <a:uFillTx/>
                <a:latin typeface="Marianne"/>
                <a:ea typeface="+mn-ea"/>
                <a:cs typeface="+mn-cs"/>
              </a:rPr>
              <a:t>choisit les clubs de travail pertinents parmi ceux existants </a:t>
            </a:r>
            <a:r>
              <a:rPr kumimoji="0" lang="fr-FR" sz="1400" b="0" i="0" u="none" strike="noStrike" kern="1200" cap="none" spc="0" normalizeH="0" baseline="0" noProof="0" dirty="0">
                <a:ln>
                  <a:noFill/>
                </a:ln>
                <a:solidFill>
                  <a:srgbClr val="000000"/>
                </a:solidFill>
                <a:effectLst/>
                <a:uLnTx/>
                <a:uFillTx/>
                <a:latin typeface="Marianne"/>
                <a:ea typeface="+mn-ea"/>
                <a:cs typeface="+mn-cs"/>
              </a:rPr>
              <a:t>et s’y inscrit, </a:t>
            </a:r>
            <a:r>
              <a:rPr kumimoji="0" lang="fr-FR" sz="1400" b="1" i="0" u="none" strike="noStrike" kern="1200" cap="none" spc="0" normalizeH="0" baseline="0" noProof="0" dirty="0">
                <a:ln>
                  <a:noFill/>
                </a:ln>
                <a:solidFill>
                  <a:srgbClr val="000000"/>
                </a:solidFill>
                <a:effectLst/>
                <a:uLnTx/>
                <a:uFillTx/>
                <a:latin typeface="Marianne"/>
                <a:ea typeface="+mn-ea"/>
                <a:cs typeface="+mn-cs"/>
              </a:rPr>
              <a:t>ou crée un nouveau club </a:t>
            </a:r>
            <a:r>
              <a:rPr kumimoji="0" lang="fr-FR" sz="1400" b="0" i="0" u="none" strike="noStrike" kern="1200" cap="none" spc="0" normalizeH="0" baseline="0" noProof="0" dirty="0">
                <a:ln>
                  <a:noFill/>
                </a:ln>
                <a:solidFill>
                  <a:srgbClr val="000000"/>
                </a:solidFill>
                <a:effectLst/>
                <a:uLnTx/>
                <a:uFillTx/>
                <a:latin typeface="Marianne"/>
                <a:ea typeface="+mn-ea"/>
                <a:cs typeface="+mn-cs"/>
              </a:rPr>
              <a:t>avec l’aide de la référente Services Publics+</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Des </a:t>
            </a:r>
            <a:r>
              <a:rPr kumimoji="0" lang="fr-FR" sz="1400" b="1" i="0" u="none" strike="noStrike" kern="1200" cap="none" spc="0" normalizeH="0" baseline="0" noProof="0" dirty="0">
                <a:ln>
                  <a:noFill/>
                </a:ln>
                <a:solidFill>
                  <a:srgbClr val="000000"/>
                </a:solidFill>
                <a:effectLst/>
                <a:uLnTx/>
                <a:uFillTx/>
                <a:latin typeface="Marianne"/>
                <a:ea typeface="+mn-ea"/>
                <a:cs typeface="+mn-cs"/>
              </a:rPr>
              <a:t>indicateurs de résultats </a:t>
            </a:r>
            <a:r>
              <a:rPr kumimoji="0" lang="fr-FR" sz="1400" b="0" i="0" u="none" strike="noStrike" kern="1200" cap="none" spc="0" normalizeH="0" baseline="0" noProof="0" dirty="0">
                <a:ln>
                  <a:noFill/>
                </a:ln>
                <a:solidFill>
                  <a:srgbClr val="000000"/>
                </a:solidFill>
                <a:effectLst/>
                <a:uLnTx/>
                <a:uFillTx/>
                <a:latin typeface="Marianne"/>
                <a:ea typeface="+mn-ea"/>
                <a:cs typeface="+mn-cs"/>
              </a:rPr>
              <a:t>sont produits pour mesurer l’avancée des travaux, adaptés à la composante</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12" name="Rectangle 11">
            <a:extLst>
              <a:ext uri="{FF2B5EF4-FFF2-40B4-BE49-F238E27FC236}">
                <a16:creationId xmlns:a16="http://schemas.microsoft.com/office/drawing/2014/main" id="{3C966944-FBA0-461B-BE1C-D2D4CC8131FF}"/>
              </a:ext>
            </a:extLst>
          </p:cNvPr>
          <p:cNvSpPr/>
          <p:nvPr/>
        </p:nvSpPr>
        <p:spPr>
          <a:xfrm>
            <a:off x="823749" y="1854200"/>
            <a:ext cx="4997281" cy="42418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La composante intéressée par le programme Services Publics+ </a:t>
            </a:r>
            <a:r>
              <a:rPr kumimoji="0" lang="fr-FR" sz="1400" b="1" i="0" u="none" strike="noStrike" kern="1200" cap="none" spc="0" normalizeH="0" baseline="0" noProof="0" dirty="0">
                <a:ln>
                  <a:noFill/>
                </a:ln>
                <a:solidFill>
                  <a:srgbClr val="000000"/>
                </a:solidFill>
                <a:effectLst/>
                <a:uLnTx/>
                <a:uFillTx/>
                <a:latin typeface="Marianne"/>
                <a:ea typeface="+mn-ea"/>
                <a:cs typeface="+mn-cs"/>
              </a:rPr>
              <a:t>sollicite la référente Services Publics+ </a:t>
            </a:r>
            <a:r>
              <a:rPr kumimoji="0" lang="fr-FR" sz="1400" b="0" i="0" u="none" strike="noStrike" kern="1200" cap="none" spc="0" normalizeH="0" baseline="0" noProof="0" dirty="0">
                <a:ln>
                  <a:noFill/>
                </a:ln>
                <a:solidFill>
                  <a:srgbClr val="000000"/>
                </a:solidFill>
                <a:effectLst/>
                <a:uLnTx/>
                <a:uFillTx/>
                <a:latin typeface="Marianne"/>
                <a:ea typeface="+mn-ea"/>
                <a:cs typeface="+mn-cs"/>
              </a:rPr>
              <a:t>au sein de l’</a:t>
            </a:r>
            <a:r>
              <a:rPr lang="fr-FR" sz="1400" dirty="0" err="1">
                <a:solidFill>
                  <a:srgbClr val="000000"/>
                </a:solidFill>
                <a:latin typeface="Marianne"/>
              </a:rPr>
              <a:t>Ét</a:t>
            </a:r>
            <a:r>
              <a:rPr kumimoji="0" lang="fr-FR" sz="1400" b="0" i="0" u="none" strike="noStrike" kern="1200" cap="none" spc="0" normalizeH="0" baseline="0" noProof="0" dirty="0" err="1">
                <a:ln>
                  <a:noFill/>
                </a:ln>
                <a:solidFill>
                  <a:srgbClr val="000000"/>
                </a:solidFill>
                <a:effectLst/>
                <a:uLnTx/>
                <a:uFillTx/>
                <a:latin typeface="Marianne"/>
                <a:ea typeface="+mn-ea"/>
                <a:cs typeface="+mn-cs"/>
              </a:rPr>
              <a:t>ablissement</a:t>
            </a: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Accompagnée de la référente Services Publics+, la composante </a:t>
            </a:r>
            <a:r>
              <a:rPr kumimoji="0" lang="fr-FR" sz="1400" b="1" i="0" u="none" strike="noStrike" kern="1200" cap="none" spc="0" normalizeH="0" baseline="0" noProof="0" dirty="0">
                <a:ln>
                  <a:noFill/>
                </a:ln>
                <a:solidFill>
                  <a:srgbClr val="000000"/>
                </a:solidFill>
                <a:effectLst/>
                <a:uLnTx/>
                <a:uFillTx/>
                <a:latin typeface="Marianne"/>
                <a:ea typeface="+mn-ea"/>
                <a:cs typeface="+mn-cs"/>
              </a:rPr>
              <a:t>administre les questionnaires d’autodiagnostic Services Publics+</a:t>
            </a:r>
            <a:r>
              <a:rPr kumimoji="0" lang="fr-FR" sz="1400" b="0" i="0" u="none" strike="noStrike" kern="1200" cap="none" spc="0" normalizeH="0" baseline="0" noProof="0" dirty="0">
                <a:ln>
                  <a:noFill/>
                </a:ln>
                <a:solidFill>
                  <a:srgbClr val="000000"/>
                </a:solidFill>
                <a:effectLst/>
                <a:uLnTx/>
                <a:uFillTx/>
                <a:latin typeface="Marianne"/>
                <a:ea typeface="+mn-ea"/>
                <a:cs typeface="+mn-cs"/>
              </a:rPr>
              <a:t>, 1) auprès des étudiants de sa composante et 2) auprès de ses agents</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Afin d’approfondir les résultats, la composante et la référente Services Publics+ </a:t>
            </a:r>
            <a:r>
              <a:rPr kumimoji="0" lang="fr-FR" sz="1400" b="1" i="0" u="none" strike="noStrike" kern="1200" cap="none" spc="0" normalizeH="0" baseline="0" noProof="0" dirty="0">
                <a:ln>
                  <a:noFill/>
                </a:ln>
                <a:solidFill>
                  <a:srgbClr val="000000"/>
                </a:solidFill>
                <a:effectLst/>
                <a:uLnTx/>
                <a:uFillTx/>
                <a:latin typeface="Marianne"/>
                <a:ea typeface="+mn-ea"/>
                <a:cs typeface="+mn-cs"/>
              </a:rPr>
              <a:t>organisent des focus groups auprès d’étudiants et d’enseignants </a:t>
            </a:r>
            <a:r>
              <a:rPr kumimoji="0" lang="fr-FR" sz="1400" b="0" i="0" u="none" strike="noStrike" kern="1200" cap="none" spc="0" normalizeH="0" baseline="0" noProof="0" dirty="0">
                <a:ln>
                  <a:noFill/>
                </a:ln>
                <a:solidFill>
                  <a:srgbClr val="000000"/>
                </a:solidFill>
                <a:effectLst/>
                <a:uLnTx/>
                <a:uFillTx/>
                <a:latin typeface="Marianne"/>
                <a:ea typeface="+mn-ea"/>
                <a:cs typeface="+mn-cs"/>
              </a:rPr>
              <a:t>de la composante</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solidFill>
                <a:effectLst/>
                <a:uLnTx/>
                <a:uFillTx/>
                <a:latin typeface="Marianne"/>
                <a:ea typeface="+mn-ea"/>
                <a:cs typeface="+mn-cs"/>
              </a:rPr>
              <a:t>Les </a:t>
            </a:r>
            <a:r>
              <a:rPr kumimoji="0" lang="fr-FR" sz="1400" b="1" i="0" u="none" strike="noStrike" kern="1200" cap="none" spc="0" normalizeH="0" baseline="0" noProof="0" dirty="0">
                <a:ln>
                  <a:noFill/>
                </a:ln>
                <a:solidFill>
                  <a:srgbClr val="000000"/>
                </a:solidFill>
                <a:effectLst/>
                <a:uLnTx/>
                <a:uFillTx/>
                <a:latin typeface="Marianne"/>
                <a:ea typeface="+mn-ea"/>
                <a:cs typeface="+mn-cs"/>
              </a:rPr>
              <a:t>données collectées sont synthétisées </a:t>
            </a:r>
            <a:r>
              <a:rPr kumimoji="0" lang="fr-FR" sz="1400" b="0" i="0" u="none" strike="noStrike" kern="1200" cap="none" spc="0" normalizeH="0" baseline="0" noProof="0" dirty="0">
                <a:ln>
                  <a:noFill/>
                </a:ln>
                <a:solidFill>
                  <a:srgbClr val="000000"/>
                </a:solidFill>
                <a:effectLst/>
                <a:uLnTx/>
                <a:uFillTx/>
                <a:latin typeface="Marianne"/>
                <a:ea typeface="+mn-ea"/>
                <a:cs typeface="+mn-cs"/>
              </a:rPr>
              <a:t>pour dégager les principaux sujets et priorités</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fr-FR" sz="1400" b="0" i="0" u="none" strike="noStrike" kern="1200" cap="none" spc="0" normalizeH="0" baseline="0" noProof="0" dirty="0">
              <a:ln>
                <a:noFill/>
              </a:ln>
              <a:solidFill>
                <a:srgbClr val="000000"/>
              </a:solidFill>
              <a:effectLst/>
              <a:uLnTx/>
              <a:uFillTx/>
              <a:latin typeface="Marianne"/>
              <a:ea typeface="+mn-ea"/>
              <a:cs typeface="+mn-cs"/>
            </a:endParaRPr>
          </a:p>
        </p:txBody>
      </p:sp>
      <p:sp>
        <p:nvSpPr>
          <p:cNvPr id="2" name="Espace réservé du numéro de diapositive 1">
            <a:extLst>
              <a:ext uri="{FF2B5EF4-FFF2-40B4-BE49-F238E27FC236}">
                <a16:creationId xmlns:a16="http://schemas.microsoft.com/office/drawing/2014/main" id="{5B2C302F-DB09-4CB3-B0BD-BC74CEB20D2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6" name="Titre 3">
            <a:extLst>
              <a:ext uri="{FF2B5EF4-FFF2-40B4-BE49-F238E27FC236}">
                <a16:creationId xmlns:a16="http://schemas.microsoft.com/office/drawing/2014/main" id="{88DA65F4-A2AC-4A09-AB9D-29A9C6C756C2}"/>
              </a:ext>
            </a:extLst>
          </p:cNvPr>
          <p:cNvSpPr>
            <a:spLocks noGrp="1"/>
          </p:cNvSpPr>
          <p:nvPr>
            <p:ph type="title"/>
          </p:nvPr>
        </p:nvSpPr>
        <p:spPr>
          <a:xfrm>
            <a:off x="1558924" y="208921"/>
            <a:ext cx="10271125" cy="719988"/>
          </a:xfrm>
        </p:spPr>
        <p:txBody>
          <a:bodyPr vert="horz" lIns="91440" tIns="45720" rIns="91440" bIns="45720" rtlCol="0" anchor="ctr">
            <a:noAutofit/>
          </a:bodyPr>
          <a:lstStyle/>
          <a:p>
            <a:r>
              <a:rPr lang="fr-FR"/>
              <a:t>Le plan d’amélioration continue pourra s’étendre à d’autres composantes, en commençant par un autodiagnostic de la qualité des services</a:t>
            </a:r>
          </a:p>
        </p:txBody>
      </p:sp>
      <p:sp>
        <p:nvSpPr>
          <p:cNvPr id="8" name="Rectangle : coins arrondis 7">
            <a:extLst>
              <a:ext uri="{FF2B5EF4-FFF2-40B4-BE49-F238E27FC236}">
                <a16:creationId xmlns:a16="http://schemas.microsoft.com/office/drawing/2014/main" id="{55BE9950-6912-4958-9561-440AE364AAA0}"/>
              </a:ext>
            </a:extLst>
          </p:cNvPr>
          <p:cNvSpPr/>
          <p:nvPr/>
        </p:nvSpPr>
        <p:spPr>
          <a:xfrm>
            <a:off x="823749" y="1493057"/>
            <a:ext cx="4997281" cy="99342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21215A"/>
                </a:solidFill>
                <a:effectLst/>
                <a:uLnTx/>
                <a:uFillTx/>
                <a:latin typeface="Marianne"/>
                <a:ea typeface="+mn-ea"/>
                <a:cs typeface="+mn-cs"/>
              </a:rPr>
              <a:t>Autodiagnostic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21215A"/>
                </a:solidFill>
                <a:effectLst/>
                <a:uLnTx/>
                <a:uFillTx/>
                <a:latin typeface="Marianne"/>
                <a:ea typeface="+mn-ea"/>
                <a:cs typeface="+mn-cs"/>
              </a:rPr>
              <a:t>Services Publics+</a:t>
            </a:r>
          </a:p>
        </p:txBody>
      </p:sp>
      <p:sp>
        <p:nvSpPr>
          <p:cNvPr id="9" name="Rectangle : avec coins arrondis en diagonale 8">
            <a:extLst>
              <a:ext uri="{FF2B5EF4-FFF2-40B4-BE49-F238E27FC236}">
                <a16:creationId xmlns:a16="http://schemas.microsoft.com/office/drawing/2014/main" id="{35CDCAAC-4BD4-48EA-9D17-19C4CB0EEBDD}"/>
              </a:ext>
            </a:extLst>
          </p:cNvPr>
          <p:cNvSpPr/>
          <p:nvPr/>
        </p:nvSpPr>
        <p:spPr>
          <a:xfrm>
            <a:off x="1136252" y="1365991"/>
            <a:ext cx="1188709" cy="254132"/>
          </a:xfrm>
          <a:prstGeom prst="round2DiagRect">
            <a:avLst>
              <a:gd name="adj1" fmla="val 47358"/>
              <a:gd name="adj2" fmla="val 477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FFFFF"/>
                </a:solidFill>
                <a:effectLst/>
                <a:uLnTx/>
                <a:uFillTx/>
                <a:latin typeface="Marianne"/>
                <a:ea typeface="+mn-ea"/>
                <a:cs typeface="+mn-cs"/>
              </a:rPr>
              <a:t>ÉTAPE 1</a:t>
            </a:r>
          </a:p>
        </p:txBody>
      </p:sp>
      <p:sp>
        <p:nvSpPr>
          <p:cNvPr id="10" name="Rectangle : coins arrondis 9">
            <a:extLst>
              <a:ext uri="{FF2B5EF4-FFF2-40B4-BE49-F238E27FC236}">
                <a16:creationId xmlns:a16="http://schemas.microsoft.com/office/drawing/2014/main" id="{154EFAF8-0F41-4843-9423-F13D25BD8723}"/>
              </a:ext>
            </a:extLst>
          </p:cNvPr>
          <p:cNvSpPr/>
          <p:nvPr/>
        </p:nvSpPr>
        <p:spPr>
          <a:xfrm>
            <a:off x="6388100" y="1493057"/>
            <a:ext cx="4997282" cy="99342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96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21215A"/>
                </a:solidFill>
                <a:effectLst/>
                <a:uLnTx/>
                <a:uFillTx/>
                <a:latin typeface="Marianne"/>
                <a:ea typeface="+mn-ea"/>
                <a:cs typeface="+mn-cs"/>
              </a:rPr>
              <a:t>Intégration dans le plan d’amélioration continue</a:t>
            </a:r>
          </a:p>
        </p:txBody>
      </p:sp>
      <p:sp>
        <p:nvSpPr>
          <p:cNvPr id="11" name="Rectangle : avec coins arrondis en diagonale 10">
            <a:extLst>
              <a:ext uri="{FF2B5EF4-FFF2-40B4-BE49-F238E27FC236}">
                <a16:creationId xmlns:a16="http://schemas.microsoft.com/office/drawing/2014/main" id="{7D875CA6-F448-4140-AFC9-736E1D59E2CA}"/>
              </a:ext>
            </a:extLst>
          </p:cNvPr>
          <p:cNvSpPr/>
          <p:nvPr/>
        </p:nvSpPr>
        <p:spPr>
          <a:xfrm>
            <a:off x="6714845" y="1365991"/>
            <a:ext cx="1188709" cy="254132"/>
          </a:xfrm>
          <a:prstGeom prst="round2DiagRect">
            <a:avLst>
              <a:gd name="adj1" fmla="val 47358"/>
              <a:gd name="adj2" fmla="val 477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FFFFF"/>
                </a:solidFill>
                <a:effectLst/>
                <a:uLnTx/>
                <a:uFillTx/>
                <a:latin typeface="Marianne"/>
                <a:ea typeface="+mn-ea"/>
                <a:cs typeface="+mn-cs"/>
              </a:rPr>
              <a:t>ÉTAPE 2</a:t>
            </a:r>
          </a:p>
        </p:txBody>
      </p:sp>
      <p:pic>
        <p:nvPicPr>
          <p:cNvPr id="16" name="Image 15">
            <a:extLst>
              <a:ext uri="{FF2B5EF4-FFF2-40B4-BE49-F238E27FC236}">
                <a16:creationId xmlns:a16="http://schemas.microsoft.com/office/drawing/2014/main" id="{02E25543-614B-4183-93F2-55EA7FD809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41659" y="1749393"/>
            <a:ext cx="577893" cy="577893"/>
          </a:xfrm>
          <a:prstGeom prst="rect">
            <a:avLst/>
          </a:prstGeom>
        </p:spPr>
      </p:pic>
      <p:pic>
        <p:nvPicPr>
          <p:cNvPr id="18" name="Image 17">
            <a:extLst>
              <a:ext uri="{FF2B5EF4-FFF2-40B4-BE49-F238E27FC236}">
                <a16:creationId xmlns:a16="http://schemas.microsoft.com/office/drawing/2014/main" id="{A80A54CA-7623-438F-AA51-D686D75E9E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7141" y="1667861"/>
            <a:ext cx="740959" cy="740959"/>
          </a:xfrm>
          <a:prstGeom prst="rect">
            <a:avLst/>
          </a:prstGeom>
        </p:spPr>
      </p:pic>
    </p:spTree>
    <p:extLst>
      <p:ext uri="{BB962C8B-B14F-4D97-AF65-F5344CB8AC3E}">
        <p14:creationId xmlns:p14="http://schemas.microsoft.com/office/powerpoint/2010/main" val="22889047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92BF23C-4C7F-4911-B466-FD668924ACD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0" name="Espace réservé du texte 2">
            <a:extLst>
              <a:ext uri="{FF2B5EF4-FFF2-40B4-BE49-F238E27FC236}">
                <a16:creationId xmlns:a16="http://schemas.microsoft.com/office/drawing/2014/main" id="{D3F200D8-DB42-44B2-A31D-46F58C8D12D9}"/>
              </a:ext>
            </a:extLst>
          </p:cNvPr>
          <p:cNvSpPr>
            <a:spLocks noGrp="1"/>
          </p:cNvSpPr>
          <p:nvPr>
            <p:ph type="body" sz="quarter" idx="13"/>
          </p:nvPr>
        </p:nvSpPr>
        <p:spPr>
          <a:xfrm>
            <a:off x="1624231" y="2715335"/>
            <a:ext cx="8943539" cy="1080000"/>
          </a:xfrm>
          <a:prstGeom prst="roundRect">
            <a:avLst/>
          </a:prstGeom>
          <a:noFill/>
        </p:spPr>
        <p:txBody>
          <a:bodyPr anchor="ctr"/>
          <a:lstStyle/>
          <a:p>
            <a:pPr marL="1074738" indent="6350">
              <a:spcAft>
                <a:spcPts val="0"/>
              </a:spcAft>
              <a:buNone/>
            </a:pPr>
            <a:r>
              <a:rPr lang="fr-FR" sz="4400">
                <a:solidFill>
                  <a:schemeClr val="bg1"/>
                </a:solidFill>
              </a:rPr>
              <a:t>Boîte à outils </a:t>
            </a:r>
          </a:p>
          <a:p>
            <a:pPr marL="1074738" indent="6350">
              <a:spcAft>
                <a:spcPts val="0"/>
              </a:spcAft>
              <a:buNone/>
            </a:pPr>
            <a:r>
              <a:rPr lang="fr-FR" sz="4400">
                <a:solidFill>
                  <a:schemeClr val="bg1"/>
                </a:solidFill>
              </a:rPr>
              <a:t>du Référent de club</a:t>
            </a:r>
          </a:p>
        </p:txBody>
      </p:sp>
      <p:pic>
        <p:nvPicPr>
          <p:cNvPr id="26" name="Image 25">
            <a:extLst>
              <a:ext uri="{FF2B5EF4-FFF2-40B4-BE49-F238E27FC236}">
                <a16:creationId xmlns:a16="http://schemas.microsoft.com/office/drawing/2014/main" id="{EEE3F1BE-78ED-4FF3-A24A-CE26AF4262B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384085" y="2715335"/>
            <a:ext cx="1080000" cy="1080000"/>
          </a:xfrm>
          <a:prstGeom prst="rect">
            <a:avLst/>
          </a:prstGeom>
        </p:spPr>
      </p:pic>
      <p:sp>
        <p:nvSpPr>
          <p:cNvPr id="6" name="Rectangle 5">
            <a:extLst>
              <a:ext uri="{FF2B5EF4-FFF2-40B4-BE49-F238E27FC236}">
                <a16:creationId xmlns:a16="http://schemas.microsoft.com/office/drawing/2014/main" id="{FA0634D3-3C7D-4A83-B3C2-7E4B438D5FF3}"/>
              </a:ext>
            </a:extLst>
          </p:cNvPr>
          <p:cNvSpPr/>
          <p:nvPr/>
        </p:nvSpPr>
        <p:spPr>
          <a:xfrm>
            <a:off x="36945" y="54582"/>
            <a:ext cx="2427140" cy="803564"/>
          </a:xfrm>
          <a:prstGeom prst="rect">
            <a:avLst/>
          </a:prstGeom>
          <a:solidFill>
            <a:srgbClr val="B6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1" name="Ellipse 10">
            <a:extLst>
              <a:ext uri="{FF2B5EF4-FFF2-40B4-BE49-F238E27FC236}">
                <a16:creationId xmlns:a16="http://schemas.microsoft.com/office/drawing/2014/main" id="{F12817E0-5B94-4C7B-95A8-B636190E5A70}"/>
              </a:ext>
            </a:extLst>
          </p:cNvPr>
          <p:cNvSpPr/>
          <p:nvPr/>
        </p:nvSpPr>
        <p:spPr>
          <a:xfrm rot="575306">
            <a:off x="9707840" y="574276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2" name="Ellipse 11">
            <a:extLst>
              <a:ext uri="{FF2B5EF4-FFF2-40B4-BE49-F238E27FC236}">
                <a16:creationId xmlns:a16="http://schemas.microsoft.com/office/drawing/2014/main" id="{512AD453-FCA1-411D-970A-D6784B1B5959}"/>
              </a:ext>
            </a:extLst>
          </p:cNvPr>
          <p:cNvSpPr/>
          <p:nvPr/>
        </p:nvSpPr>
        <p:spPr>
          <a:xfrm rot="21362759">
            <a:off x="-1523728" y="-65934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14" name="Image 13">
            <a:extLst>
              <a:ext uri="{FF2B5EF4-FFF2-40B4-BE49-F238E27FC236}">
                <a16:creationId xmlns:a16="http://schemas.microsoft.com/office/drawing/2014/main" id="{0AD5E774-4AEC-420C-BC5F-48D9EAD4C37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10084606" y="6100013"/>
            <a:ext cx="1950376" cy="579524"/>
          </a:xfrm>
          <a:prstGeom prst="rect">
            <a:avLst/>
          </a:prstGeom>
        </p:spPr>
      </p:pic>
      <p:pic>
        <p:nvPicPr>
          <p:cNvPr id="10" name="Image 9">
            <a:extLst>
              <a:ext uri="{FF2B5EF4-FFF2-40B4-BE49-F238E27FC236}">
                <a16:creationId xmlns:a16="http://schemas.microsoft.com/office/drawing/2014/main" id="{0E9760EF-9D2B-4868-9A64-F745F717E7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29107875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 coins arrondis 32">
            <a:extLst>
              <a:ext uri="{FF2B5EF4-FFF2-40B4-BE49-F238E27FC236}">
                <a16:creationId xmlns:a16="http://schemas.microsoft.com/office/drawing/2014/main" id="{F25F8F20-5AF3-6D41-4BA0-70ED37E66E03}"/>
              </a:ext>
            </a:extLst>
          </p:cNvPr>
          <p:cNvSpPr/>
          <p:nvPr/>
        </p:nvSpPr>
        <p:spPr>
          <a:xfrm>
            <a:off x="1769138" y="3271238"/>
            <a:ext cx="1029193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a:ln>
                <a:noFill/>
              </a:ln>
              <a:solidFill>
                <a:srgbClr val="8E8ED5"/>
              </a:solidFill>
              <a:effectLst/>
              <a:uLnTx/>
              <a:uFillTx/>
              <a:latin typeface="Marianne"/>
              <a:ea typeface="+mn-ea"/>
              <a:cs typeface="+mn-cs"/>
            </a:endParaRPr>
          </a:p>
        </p:txBody>
      </p:sp>
      <p:sp>
        <p:nvSpPr>
          <p:cNvPr id="50" name="Rectangle : coins arrondis 32">
            <a:extLst>
              <a:ext uri="{FF2B5EF4-FFF2-40B4-BE49-F238E27FC236}">
                <a16:creationId xmlns:a16="http://schemas.microsoft.com/office/drawing/2014/main" id="{BDDDCF5B-3576-595B-4E33-97B94EE1B79E}"/>
              </a:ext>
            </a:extLst>
          </p:cNvPr>
          <p:cNvSpPr/>
          <p:nvPr/>
        </p:nvSpPr>
        <p:spPr>
          <a:xfrm>
            <a:off x="1769138" y="3927773"/>
            <a:ext cx="1029193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a:ln>
                <a:noFill/>
              </a:ln>
              <a:solidFill>
                <a:srgbClr val="8E8ED5"/>
              </a:solidFill>
              <a:effectLst/>
              <a:uLnTx/>
              <a:uFillTx/>
              <a:latin typeface="Marianne"/>
              <a:ea typeface="+mn-ea"/>
              <a:cs typeface="+mn-cs"/>
            </a:endParaRPr>
          </a:p>
        </p:txBody>
      </p:sp>
      <p:sp>
        <p:nvSpPr>
          <p:cNvPr id="51" name="Rectangle : coins arrondis 32">
            <a:extLst>
              <a:ext uri="{FF2B5EF4-FFF2-40B4-BE49-F238E27FC236}">
                <a16:creationId xmlns:a16="http://schemas.microsoft.com/office/drawing/2014/main" id="{3B99354C-35B4-D6B7-3724-B9C83A3F2C0D}"/>
              </a:ext>
            </a:extLst>
          </p:cNvPr>
          <p:cNvSpPr/>
          <p:nvPr/>
        </p:nvSpPr>
        <p:spPr>
          <a:xfrm>
            <a:off x="2253343" y="4567704"/>
            <a:ext cx="9807731"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marR="0" lvl="0" indent="-171450" fontAlgn="auto">
              <a:lnSpc>
                <a:spcPct val="100000"/>
              </a:lnSpc>
              <a:spcBef>
                <a:spcPts val="0"/>
              </a:spcBef>
              <a:spcAft>
                <a:spcPts val="0"/>
              </a:spcAft>
              <a:buClrTx/>
              <a:buSzTx/>
              <a:buFont typeface="Arial" panose="020B0604020202020204" pitchFamily="34" charset="0"/>
              <a:buChar char="•"/>
              <a:tabLst/>
              <a:defRPr/>
            </a:pPr>
            <a:endParaRPr lang="fr-FR" sz="1200" dirty="0">
              <a:solidFill>
                <a:schemeClr val="tx1"/>
              </a:solidFill>
            </a:endParaRPr>
          </a:p>
        </p:txBody>
      </p:sp>
      <p:sp>
        <p:nvSpPr>
          <p:cNvPr id="52" name="Rectangle : coins arrondis 32">
            <a:extLst>
              <a:ext uri="{FF2B5EF4-FFF2-40B4-BE49-F238E27FC236}">
                <a16:creationId xmlns:a16="http://schemas.microsoft.com/office/drawing/2014/main" id="{F722C7DD-B4CD-2D53-2D80-4D5DDA97EA8C}"/>
              </a:ext>
            </a:extLst>
          </p:cNvPr>
          <p:cNvSpPr/>
          <p:nvPr/>
        </p:nvSpPr>
        <p:spPr>
          <a:xfrm>
            <a:off x="1769138" y="5249752"/>
            <a:ext cx="1029193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a:ln>
                <a:noFill/>
              </a:ln>
              <a:solidFill>
                <a:srgbClr val="8E8ED5"/>
              </a:solidFill>
              <a:effectLst/>
              <a:uLnTx/>
              <a:uFillTx/>
              <a:latin typeface="Marianne"/>
              <a:ea typeface="+mn-ea"/>
              <a:cs typeface="+mn-cs"/>
            </a:endParaRPr>
          </a:p>
        </p:txBody>
      </p:sp>
      <p:sp>
        <p:nvSpPr>
          <p:cNvPr id="53" name="Rectangle : coins arrondis 32">
            <a:extLst>
              <a:ext uri="{FF2B5EF4-FFF2-40B4-BE49-F238E27FC236}">
                <a16:creationId xmlns:a16="http://schemas.microsoft.com/office/drawing/2014/main" id="{C0371CA4-41F6-29DB-3679-8A2C1D3A69E0}"/>
              </a:ext>
            </a:extLst>
          </p:cNvPr>
          <p:cNvSpPr/>
          <p:nvPr/>
        </p:nvSpPr>
        <p:spPr>
          <a:xfrm>
            <a:off x="1769138" y="5901969"/>
            <a:ext cx="1029193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a:ln>
                <a:noFill/>
              </a:ln>
              <a:solidFill>
                <a:srgbClr val="8E8ED5"/>
              </a:solidFill>
              <a:effectLst/>
              <a:uLnTx/>
              <a:uFillTx/>
              <a:latin typeface="Marianne"/>
              <a:ea typeface="+mn-ea"/>
              <a:cs typeface="+mn-cs"/>
            </a:endParaRPr>
          </a:p>
        </p:txBody>
      </p:sp>
      <p:sp>
        <p:nvSpPr>
          <p:cNvPr id="2" name="Slide Number Placeholder 1">
            <a:extLst>
              <a:ext uri="{FF2B5EF4-FFF2-40B4-BE49-F238E27FC236}">
                <a16:creationId xmlns:a16="http://schemas.microsoft.com/office/drawing/2014/main" id="{07CE748A-7976-8613-83DA-32D58C46AEF1}"/>
              </a:ext>
            </a:extLst>
          </p:cNvPr>
          <p:cNvSpPr>
            <a:spLocks noGrp="1"/>
          </p:cNvSpPr>
          <p:nvPr>
            <p:ph type="sldNum" sz="quarter" idx="12"/>
          </p:nvPr>
        </p:nvSpPr>
        <p:spPr/>
        <p:txBody>
          <a:bodyPr/>
          <a:lstStyle/>
          <a:p>
            <a:fld id="{733122C9-A0B9-462F-8757-0847AD287B63}" type="slidenum">
              <a:rPr lang="fr-FR" smtClean="0"/>
              <a:pPr/>
              <a:t>33</a:t>
            </a:fld>
            <a:endParaRPr lang="fr-FR"/>
          </a:p>
        </p:txBody>
      </p:sp>
      <p:sp>
        <p:nvSpPr>
          <p:cNvPr id="9" name="Rectangle: Rounded Corners 8">
            <a:extLst>
              <a:ext uri="{FF2B5EF4-FFF2-40B4-BE49-F238E27FC236}">
                <a16:creationId xmlns:a16="http://schemas.microsoft.com/office/drawing/2014/main" id="{156C5DDD-2056-E8E8-0B33-768A1C90DF4B}"/>
              </a:ext>
            </a:extLst>
          </p:cNvPr>
          <p:cNvSpPr/>
          <p:nvPr/>
        </p:nvSpPr>
        <p:spPr>
          <a:xfrm>
            <a:off x="2395352" y="917371"/>
            <a:ext cx="3062126"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Piloter un projet</a:t>
            </a:r>
          </a:p>
        </p:txBody>
      </p:sp>
      <p:sp>
        <p:nvSpPr>
          <p:cNvPr id="10" name="Rectangle: Rounded Corners 9">
            <a:extLst>
              <a:ext uri="{FF2B5EF4-FFF2-40B4-BE49-F238E27FC236}">
                <a16:creationId xmlns:a16="http://schemas.microsoft.com/office/drawing/2014/main" id="{1507E800-8CE1-57F1-8039-871988E1D542}"/>
              </a:ext>
            </a:extLst>
          </p:cNvPr>
          <p:cNvSpPr/>
          <p:nvPr/>
        </p:nvSpPr>
        <p:spPr>
          <a:xfrm>
            <a:off x="5690689" y="917371"/>
            <a:ext cx="3075049"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Animer les groupes de travail</a:t>
            </a:r>
          </a:p>
        </p:txBody>
      </p:sp>
      <p:sp>
        <p:nvSpPr>
          <p:cNvPr id="11" name="Rectangle: Rounded Corners 10">
            <a:extLst>
              <a:ext uri="{FF2B5EF4-FFF2-40B4-BE49-F238E27FC236}">
                <a16:creationId xmlns:a16="http://schemas.microsoft.com/office/drawing/2014/main" id="{3E7FC504-30A5-4404-FED4-4D8B53917138}"/>
              </a:ext>
            </a:extLst>
          </p:cNvPr>
          <p:cNvSpPr/>
          <p:nvPr/>
        </p:nvSpPr>
        <p:spPr>
          <a:xfrm>
            <a:off x="8998948" y="917371"/>
            <a:ext cx="3075050"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Conduire le changement</a:t>
            </a:r>
          </a:p>
        </p:txBody>
      </p:sp>
      <p:sp>
        <p:nvSpPr>
          <p:cNvPr id="14" name="Rectangle: Rounded Corners 13">
            <a:extLst>
              <a:ext uri="{FF2B5EF4-FFF2-40B4-BE49-F238E27FC236}">
                <a16:creationId xmlns:a16="http://schemas.microsoft.com/office/drawing/2014/main" id="{C5C18807-4667-B68C-3AB7-C6F75BF02754}"/>
              </a:ext>
            </a:extLst>
          </p:cNvPr>
          <p:cNvSpPr/>
          <p:nvPr/>
        </p:nvSpPr>
        <p:spPr>
          <a:xfrm>
            <a:off x="206828" y="1551709"/>
            <a:ext cx="11867170" cy="1222811"/>
          </a:xfrm>
          <a:prstGeom prst="roundRect">
            <a:avLst>
              <a:gd name="adj" fmla="val 12070"/>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tx2"/>
                </a:solidFill>
                <a:effectLst/>
                <a:uLnTx/>
                <a:uFillTx/>
                <a:latin typeface="Marianne"/>
                <a:ea typeface="+mn-ea"/>
                <a:cs typeface="+mn-cs"/>
              </a:rPr>
              <a:t>ANNEXES</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tx2"/>
                </a:solidFill>
                <a:effectLst/>
                <a:uLnTx/>
                <a:uFillTx/>
                <a:latin typeface="Marianne"/>
                <a:ea typeface="+mn-ea"/>
                <a:cs typeface="+mn-cs"/>
              </a:rPr>
              <a:t>TRANSVERSES</a:t>
            </a:r>
          </a:p>
        </p:txBody>
      </p:sp>
      <p:sp>
        <p:nvSpPr>
          <p:cNvPr id="15" name="Rectangle : coins arrondis 32">
            <a:extLst>
              <a:ext uri="{FF2B5EF4-FFF2-40B4-BE49-F238E27FC236}">
                <a16:creationId xmlns:a16="http://schemas.microsoft.com/office/drawing/2014/main" id="{C6DDF3C9-D046-0DED-176F-96C466B8C6BD}"/>
              </a:ext>
            </a:extLst>
          </p:cNvPr>
          <p:cNvSpPr/>
          <p:nvPr/>
        </p:nvSpPr>
        <p:spPr>
          <a:xfrm>
            <a:off x="626762" y="3271238"/>
            <a:ext cx="175838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E8ED5"/>
                </a:solidFill>
                <a:effectLst/>
                <a:uLnTx/>
                <a:uFillTx/>
                <a:latin typeface="Marianne"/>
                <a:ea typeface="+mn-ea"/>
                <a:cs typeface="+mn-cs"/>
              </a:rPr>
              <a:t>CLUB MAQUETTES</a:t>
            </a:r>
          </a:p>
        </p:txBody>
      </p:sp>
      <p:sp>
        <p:nvSpPr>
          <p:cNvPr id="16" name="Rectangle : coins arrondis 40">
            <a:extLst>
              <a:ext uri="{FF2B5EF4-FFF2-40B4-BE49-F238E27FC236}">
                <a16:creationId xmlns:a16="http://schemas.microsoft.com/office/drawing/2014/main" id="{48B2FBAB-46A4-68C4-1F3C-236D6E2C6EAE}"/>
              </a:ext>
            </a:extLst>
          </p:cNvPr>
          <p:cNvSpPr/>
          <p:nvPr/>
        </p:nvSpPr>
        <p:spPr>
          <a:xfrm>
            <a:off x="626762" y="3913039"/>
            <a:ext cx="175838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6D6DFF"/>
                </a:solidFill>
                <a:effectLst/>
                <a:uLnTx/>
                <a:uFillTx/>
                <a:latin typeface="Marianne"/>
                <a:ea typeface="+mn-ea"/>
                <a:cs typeface="+mn-cs"/>
              </a:rPr>
              <a:t>CLUB INFORMATIONS</a:t>
            </a:r>
          </a:p>
        </p:txBody>
      </p:sp>
      <p:sp>
        <p:nvSpPr>
          <p:cNvPr id="17" name="Rectangle : coins arrondis 42">
            <a:extLst>
              <a:ext uri="{FF2B5EF4-FFF2-40B4-BE49-F238E27FC236}">
                <a16:creationId xmlns:a16="http://schemas.microsoft.com/office/drawing/2014/main" id="{5FE690A1-4792-13CB-CEDF-7F13052844EB}"/>
              </a:ext>
            </a:extLst>
          </p:cNvPr>
          <p:cNvSpPr/>
          <p:nvPr/>
        </p:nvSpPr>
        <p:spPr>
          <a:xfrm>
            <a:off x="626762" y="4586973"/>
            <a:ext cx="175838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C28F"/>
                </a:solidFill>
                <a:effectLst/>
                <a:uLnTx/>
                <a:uFillTx/>
                <a:latin typeface="Marianne"/>
                <a:ea typeface="+mn-ea"/>
                <a:cs typeface="+mn-cs"/>
              </a:rPr>
              <a:t>CLUB DEMANDES</a:t>
            </a:r>
          </a:p>
        </p:txBody>
      </p:sp>
      <p:grpSp>
        <p:nvGrpSpPr>
          <p:cNvPr id="38" name="Group 37">
            <a:extLst>
              <a:ext uri="{FF2B5EF4-FFF2-40B4-BE49-F238E27FC236}">
                <a16:creationId xmlns:a16="http://schemas.microsoft.com/office/drawing/2014/main" id="{44C727B0-7B54-11E9-9595-27D7C1F63F03}"/>
              </a:ext>
            </a:extLst>
          </p:cNvPr>
          <p:cNvGrpSpPr/>
          <p:nvPr/>
        </p:nvGrpSpPr>
        <p:grpSpPr>
          <a:xfrm>
            <a:off x="210212" y="3298948"/>
            <a:ext cx="506550" cy="507923"/>
            <a:chOff x="1820109" y="4836625"/>
            <a:chExt cx="648000" cy="648000"/>
          </a:xfrm>
        </p:grpSpPr>
        <p:sp>
          <p:nvSpPr>
            <p:cNvPr id="20" name="Ellipse 5">
              <a:extLst>
                <a:ext uri="{FF2B5EF4-FFF2-40B4-BE49-F238E27FC236}">
                  <a16:creationId xmlns:a16="http://schemas.microsoft.com/office/drawing/2014/main" id="{B3F2AFF9-1599-1F18-DB18-0E309D6114F1}"/>
                </a:ext>
              </a:extLst>
            </p:cNvPr>
            <p:cNvSpPr/>
            <p:nvPr/>
          </p:nvSpPr>
          <p:spPr>
            <a:xfrm>
              <a:off x="1820109" y="4836625"/>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33" name="Image 71">
              <a:extLst>
                <a:ext uri="{FF2B5EF4-FFF2-40B4-BE49-F238E27FC236}">
                  <a16:creationId xmlns:a16="http://schemas.microsoft.com/office/drawing/2014/main" id="{2EA6E0F5-FFE1-CFEF-62BE-8C534C36C1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0109" y="4926625"/>
              <a:ext cx="468000" cy="468000"/>
            </a:xfrm>
            <a:prstGeom prst="rect">
              <a:avLst/>
            </a:prstGeom>
          </p:spPr>
        </p:pic>
      </p:grpSp>
      <p:grpSp>
        <p:nvGrpSpPr>
          <p:cNvPr id="39" name="Group 38">
            <a:extLst>
              <a:ext uri="{FF2B5EF4-FFF2-40B4-BE49-F238E27FC236}">
                <a16:creationId xmlns:a16="http://schemas.microsoft.com/office/drawing/2014/main" id="{DEF24E08-86F0-9C35-2B67-540EF104D6E0}"/>
              </a:ext>
            </a:extLst>
          </p:cNvPr>
          <p:cNvGrpSpPr/>
          <p:nvPr/>
        </p:nvGrpSpPr>
        <p:grpSpPr>
          <a:xfrm>
            <a:off x="209601" y="3936275"/>
            <a:ext cx="506550" cy="507923"/>
            <a:chOff x="5725531" y="4836625"/>
            <a:chExt cx="648000" cy="648000"/>
          </a:xfrm>
        </p:grpSpPr>
        <p:sp>
          <p:nvSpPr>
            <p:cNvPr id="21" name="Ellipse 56">
              <a:extLst>
                <a:ext uri="{FF2B5EF4-FFF2-40B4-BE49-F238E27FC236}">
                  <a16:creationId xmlns:a16="http://schemas.microsoft.com/office/drawing/2014/main" id="{FC2B0753-6EB1-D2D9-61C0-5A58EB0A75FF}"/>
                </a:ext>
              </a:extLst>
            </p:cNvPr>
            <p:cNvSpPr/>
            <p:nvPr/>
          </p:nvSpPr>
          <p:spPr>
            <a:xfrm>
              <a:off x="5725531" y="4836625"/>
              <a:ext cx="648000" cy="648000"/>
            </a:xfrm>
            <a:prstGeom prst="ellipse">
              <a:avLst/>
            </a:prstGeom>
            <a:solidFill>
              <a:srgbClr val="6D6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34" name="Image 72">
              <a:extLst>
                <a:ext uri="{FF2B5EF4-FFF2-40B4-BE49-F238E27FC236}">
                  <a16:creationId xmlns:a16="http://schemas.microsoft.com/office/drawing/2014/main" id="{6CE1319C-D241-4487-CDBB-3D52CC49D74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815531" y="4926625"/>
              <a:ext cx="468000" cy="468000"/>
            </a:xfrm>
            <a:prstGeom prst="rect">
              <a:avLst/>
            </a:prstGeom>
          </p:spPr>
        </p:pic>
      </p:grpSp>
      <p:grpSp>
        <p:nvGrpSpPr>
          <p:cNvPr id="40" name="Group 39">
            <a:extLst>
              <a:ext uri="{FF2B5EF4-FFF2-40B4-BE49-F238E27FC236}">
                <a16:creationId xmlns:a16="http://schemas.microsoft.com/office/drawing/2014/main" id="{9959A423-5C5B-7B74-0519-4933CB7AD99B}"/>
              </a:ext>
            </a:extLst>
          </p:cNvPr>
          <p:cNvGrpSpPr/>
          <p:nvPr/>
        </p:nvGrpSpPr>
        <p:grpSpPr>
          <a:xfrm>
            <a:off x="209600" y="4642443"/>
            <a:ext cx="506550" cy="507923"/>
            <a:chOff x="9619899" y="4836625"/>
            <a:chExt cx="648000" cy="648000"/>
          </a:xfrm>
        </p:grpSpPr>
        <p:sp>
          <p:nvSpPr>
            <p:cNvPr id="22" name="Ellipse 57">
              <a:extLst>
                <a:ext uri="{FF2B5EF4-FFF2-40B4-BE49-F238E27FC236}">
                  <a16:creationId xmlns:a16="http://schemas.microsoft.com/office/drawing/2014/main" id="{33AB3038-3645-4361-E714-70385D88C896}"/>
                </a:ext>
              </a:extLst>
            </p:cNvPr>
            <p:cNvSpPr/>
            <p:nvPr/>
          </p:nvSpPr>
          <p:spPr>
            <a:xfrm>
              <a:off x="9619899" y="4836625"/>
              <a:ext cx="648000" cy="648000"/>
            </a:xfrm>
            <a:prstGeom prst="ellipse">
              <a:avLst/>
            </a:prstGeom>
            <a:solidFill>
              <a:srgbClr val="00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35" name="Image 73">
              <a:extLst>
                <a:ext uri="{FF2B5EF4-FFF2-40B4-BE49-F238E27FC236}">
                  <a16:creationId xmlns:a16="http://schemas.microsoft.com/office/drawing/2014/main" id="{050ACBED-EE7E-3C0F-AA8F-C635B9697E9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9709899" y="4926625"/>
              <a:ext cx="468000" cy="468000"/>
            </a:xfrm>
            <a:prstGeom prst="rect">
              <a:avLst/>
            </a:prstGeom>
          </p:spPr>
        </p:pic>
      </p:grpSp>
      <p:sp>
        <p:nvSpPr>
          <p:cNvPr id="41" name="Titre 3">
            <a:extLst>
              <a:ext uri="{FF2B5EF4-FFF2-40B4-BE49-F238E27FC236}">
                <a16:creationId xmlns:a16="http://schemas.microsoft.com/office/drawing/2014/main" id="{84E32915-6392-9C1A-2534-EC243EC24C87}"/>
              </a:ext>
            </a:extLst>
          </p:cNvPr>
          <p:cNvSpPr txBox="1">
            <a:spLocks/>
          </p:cNvSpPr>
          <p:nvPr/>
        </p:nvSpPr>
        <p:spPr>
          <a:xfrm>
            <a:off x="1558926" y="191074"/>
            <a:ext cx="10105320" cy="719988"/>
          </a:xfrm>
          <a:prstGeom prst="rect">
            <a:avLst/>
          </a:prstGeom>
        </p:spPr>
        <p:txBody>
          <a:bodyPr vert="horz" lIns="91440" tIns="45720" rIns="91440" bIns="45720" rtlCol="0" anchor="ct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pPr marL="19050" marR="0" lvl="0" indent="0" algn="l" defTabSz="1219170" rtl="0" eaLnBrk="1" fontAlgn="auto" latinLnBrk="0" hangingPunct="1">
              <a:lnSpc>
                <a:spcPct val="90000"/>
              </a:lnSpc>
              <a:spcBef>
                <a:spcPct val="0"/>
              </a:spcBef>
              <a:spcAft>
                <a:spcPts val="0"/>
              </a:spcAft>
              <a:buClrTx/>
              <a:buSzTx/>
              <a:buFontTx/>
              <a:buNone/>
              <a:tabLst/>
              <a:defRPr/>
            </a:pPr>
            <a:r>
              <a:rPr kumimoji="0" lang="fr-FR" sz="2600" b="1" i="0" u="none" strike="noStrike" kern="1200" cap="none" spc="0" normalizeH="0" baseline="0" noProof="0">
                <a:ln>
                  <a:noFill/>
                </a:ln>
                <a:solidFill>
                  <a:schemeClr val="tx2"/>
                </a:solidFill>
                <a:effectLst/>
                <a:uLnTx/>
                <a:uFillTx/>
                <a:latin typeface="Marianne" panose="02000000000000000000" pitchFamily="2" charset="0"/>
                <a:ea typeface="+mj-ea"/>
                <a:cs typeface="+mj-cs"/>
              </a:rPr>
              <a:t>Vue d’ensemble de la boîte à outils du Référent de club</a:t>
            </a:r>
          </a:p>
        </p:txBody>
      </p:sp>
      <p:sp>
        <p:nvSpPr>
          <p:cNvPr id="44" name="Rectangle : coins arrondis 42">
            <a:extLst>
              <a:ext uri="{FF2B5EF4-FFF2-40B4-BE49-F238E27FC236}">
                <a16:creationId xmlns:a16="http://schemas.microsoft.com/office/drawing/2014/main" id="{1275C366-28BD-D0AF-9C65-54AD53375E12}"/>
              </a:ext>
            </a:extLst>
          </p:cNvPr>
          <p:cNvSpPr/>
          <p:nvPr/>
        </p:nvSpPr>
        <p:spPr>
          <a:xfrm>
            <a:off x="626762" y="5262038"/>
            <a:ext cx="175838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29885"/>
                </a:solidFill>
                <a:effectLst/>
                <a:uLnTx/>
                <a:uFillTx/>
                <a:latin typeface="Marianne"/>
                <a:ea typeface="+mn-ea"/>
                <a:cs typeface="+mn-cs"/>
              </a:rPr>
              <a:t>CLUB EXAMENS</a:t>
            </a:r>
          </a:p>
        </p:txBody>
      </p:sp>
      <p:sp>
        <p:nvSpPr>
          <p:cNvPr id="45" name="Rectangle : coins arrondis 42">
            <a:extLst>
              <a:ext uri="{FF2B5EF4-FFF2-40B4-BE49-F238E27FC236}">
                <a16:creationId xmlns:a16="http://schemas.microsoft.com/office/drawing/2014/main" id="{5A2614BB-69A6-4EA0-A3A7-A6011D08E753}"/>
              </a:ext>
            </a:extLst>
          </p:cNvPr>
          <p:cNvSpPr/>
          <p:nvPr/>
        </p:nvSpPr>
        <p:spPr>
          <a:xfrm>
            <a:off x="626762" y="5901969"/>
            <a:ext cx="1758386" cy="55439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400" b="1" i="0" u="none" strike="noStrike" kern="1200" cap="none" spc="0" normalizeH="0" baseline="0" noProof="0">
                <a:ln>
                  <a:noFill/>
                </a:ln>
                <a:solidFill>
                  <a:srgbClr val="D85D75"/>
                </a:solidFill>
                <a:effectLst/>
                <a:uLnTx/>
                <a:uFillTx/>
                <a:latin typeface="Marianne"/>
                <a:ea typeface="+mn-ea"/>
                <a:cs typeface="+mn-cs"/>
              </a:rPr>
              <a:t>CLUB AMÉLIORATION CONTINUE</a:t>
            </a:r>
          </a:p>
        </p:txBody>
      </p:sp>
      <p:sp>
        <p:nvSpPr>
          <p:cNvPr id="46" name="TextBox 45">
            <a:extLst>
              <a:ext uri="{FF2B5EF4-FFF2-40B4-BE49-F238E27FC236}">
                <a16:creationId xmlns:a16="http://schemas.microsoft.com/office/drawing/2014/main" id="{F4172E1D-134D-4799-C15E-59FE70081D45}"/>
              </a:ext>
            </a:extLst>
          </p:cNvPr>
          <p:cNvSpPr txBox="1"/>
          <p:nvPr/>
        </p:nvSpPr>
        <p:spPr>
          <a:xfrm>
            <a:off x="2395352" y="1652950"/>
            <a:ext cx="3062126" cy="1200329"/>
          </a:xfrm>
          <a:prstGeom prst="rect">
            <a:avLst/>
          </a:prstGeom>
          <a:noFill/>
        </p:spPr>
        <p:txBody>
          <a:bodyPr wrap="square">
            <a:spAutoFit/>
          </a:bodyPr>
          <a:lstStyle/>
          <a:p>
            <a:pPr marL="171450" indent="-171450">
              <a:buFont typeface="Arial" panose="020B0604020202020204" pitchFamily="34" charset="0"/>
              <a:buChar char="•"/>
            </a:pPr>
            <a:r>
              <a:rPr lang="fr-FR" sz="1200" dirty="0"/>
              <a:t>Mémo « Lancer un projet » (AT1)</a:t>
            </a:r>
          </a:p>
          <a:p>
            <a:pPr marL="171450" indent="-171450">
              <a:buFont typeface="Arial" panose="020B0604020202020204" pitchFamily="34" charset="0"/>
              <a:buChar char="•"/>
            </a:pPr>
            <a:r>
              <a:rPr lang="fr-FR" sz="1200" dirty="0"/>
              <a:t>Modèle de Flash Report (AT3)</a:t>
            </a:r>
          </a:p>
          <a:p>
            <a:pPr marL="171450" indent="-171450">
              <a:buFont typeface="Arial" panose="020B0604020202020204" pitchFamily="34" charset="0"/>
              <a:buChar char="•"/>
            </a:pPr>
            <a:r>
              <a:rPr lang="fr-FR" sz="1200" dirty="0"/>
              <a:t>Modèle de support de Comité Opérationnel Services Publics+ (AT4)</a:t>
            </a:r>
          </a:p>
          <a:p>
            <a:pPr marL="171450" indent="-171450">
              <a:buFont typeface="Arial" panose="020B0604020202020204" pitchFamily="34" charset="0"/>
              <a:buChar char="•"/>
            </a:pPr>
            <a:r>
              <a:rPr lang="fr-FR" sz="1200" dirty="0"/>
              <a:t>Outils graphiques (AT7)</a:t>
            </a:r>
          </a:p>
        </p:txBody>
      </p:sp>
      <p:sp>
        <p:nvSpPr>
          <p:cNvPr id="47" name="TextBox 46">
            <a:extLst>
              <a:ext uri="{FF2B5EF4-FFF2-40B4-BE49-F238E27FC236}">
                <a16:creationId xmlns:a16="http://schemas.microsoft.com/office/drawing/2014/main" id="{0FC1428A-FB6E-5351-59EC-CE4C7DD74F52}"/>
              </a:ext>
            </a:extLst>
          </p:cNvPr>
          <p:cNvSpPr txBox="1"/>
          <p:nvPr/>
        </p:nvSpPr>
        <p:spPr>
          <a:xfrm>
            <a:off x="8998948" y="1652950"/>
            <a:ext cx="3062126" cy="830997"/>
          </a:xfrm>
          <a:prstGeom prst="rect">
            <a:avLst/>
          </a:prstGeom>
          <a:noFill/>
        </p:spPr>
        <p:txBody>
          <a:bodyPr wrap="square">
            <a:spAutoFit/>
          </a:bodyPr>
          <a:lstStyle/>
          <a:p>
            <a:pPr marL="171450" indent="-171450">
              <a:buFont typeface="Arial" panose="020B0604020202020204" pitchFamily="34" charset="0"/>
              <a:buChar char="•"/>
            </a:pPr>
            <a:r>
              <a:rPr lang="fr-FR" sz="1200"/>
              <a:t>Mémo « Pour une communication projet réussie » (AT2)</a:t>
            </a:r>
          </a:p>
          <a:p>
            <a:pPr marL="171450" indent="-171450">
              <a:buFont typeface="Arial" panose="020B0604020202020204" pitchFamily="34" charset="0"/>
              <a:buChar char="•"/>
            </a:pPr>
            <a:r>
              <a:rPr lang="fr-FR" sz="1200"/>
              <a:t>Mémo « Conduire le changement » (AT6)</a:t>
            </a:r>
          </a:p>
        </p:txBody>
      </p:sp>
      <p:sp>
        <p:nvSpPr>
          <p:cNvPr id="48" name="TextBox 47">
            <a:extLst>
              <a:ext uri="{FF2B5EF4-FFF2-40B4-BE49-F238E27FC236}">
                <a16:creationId xmlns:a16="http://schemas.microsoft.com/office/drawing/2014/main" id="{362C6BF9-4CE5-B2E0-414B-86C483FEC188}"/>
              </a:ext>
            </a:extLst>
          </p:cNvPr>
          <p:cNvSpPr txBox="1"/>
          <p:nvPr/>
        </p:nvSpPr>
        <p:spPr>
          <a:xfrm>
            <a:off x="5690689" y="1652950"/>
            <a:ext cx="3062126" cy="461665"/>
          </a:xfrm>
          <a:prstGeom prst="rect">
            <a:avLst/>
          </a:prstGeom>
          <a:noFill/>
        </p:spPr>
        <p:txBody>
          <a:bodyPr wrap="square">
            <a:spAutoFit/>
          </a:bodyPr>
          <a:lstStyle/>
          <a:p>
            <a:pPr marL="171450" indent="-171450">
              <a:buFont typeface="Arial" panose="020B0604020202020204" pitchFamily="34" charset="0"/>
              <a:buChar char="•"/>
            </a:pPr>
            <a:r>
              <a:rPr lang="fr-FR" sz="1200"/>
              <a:t>Modèle de support d'atelier de travail (AT5)</a:t>
            </a:r>
          </a:p>
        </p:txBody>
      </p:sp>
      <p:sp>
        <p:nvSpPr>
          <p:cNvPr id="54" name="TextBox 53">
            <a:extLst>
              <a:ext uri="{FF2B5EF4-FFF2-40B4-BE49-F238E27FC236}">
                <a16:creationId xmlns:a16="http://schemas.microsoft.com/office/drawing/2014/main" id="{18DB8801-B96A-E10A-4033-C5AF00099CA8}"/>
              </a:ext>
            </a:extLst>
          </p:cNvPr>
          <p:cNvSpPr txBox="1"/>
          <p:nvPr/>
        </p:nvSpPr>
        <p:spPr>
          <a:xfrm>
            <a:off x="2605564" y="3331398"/>
            <a:ext cx="9665722" cy="461665"/>
          </a:xfrm>
          <a:prstGeom prst="rect">
            <a:avLst/>
          </a:prstGeom>
          <a:noFill/>
        </p:spPr>
        <p:txBody>
          <a:bodyPr wrap="square">
            <a:spAutoFit/>
          </a:bodyPr>
          <a:lstStyle/>
          <a:p>
            <a:pPr marL="171450" indent="-171450">
              <a:buFont typeface="Arial" panose="020B0604020202020204" pitchFamily="34" charset="0"/>
              <a:buChar char="•"/>
            </a:pPr>
            <a:r>
              <a:rPr lang="fr-FR" sz="1200"/>
              <a:t>Annexe 1 – CR Atelier 01 « Sécuriser la production des maquettes »</a:t>
            </a:r>
          </a:p>
          <a:p>
            <a:pPr marL="171450" indent="-171450">
              <a:buFont typeface="Arial" panose="020B0604020202020204" pitchFamily="34" charset="0"/>
              <a:buChar char="•"/>
            </a:pPr>
            <a:r>
              <a:rPr lang="fr-FR" sz="1200"/>
              <a:t>Annexe 2 - Processus de construction des maquettes</a:t>
            </a:r>
          </a:p>
        </p:txBody>
      </p:sp>
      <p:sp>
        <p:nvSpPr>
          <p:cNvPr id="55" name="TextBox 54">
            <a:extLst>
              <a:ext uri="{FF2B5EF4-FFF2-40B4-BE49-F238E27FC236}">
                <a16:creationId xmlns:a16="http://schemas.microsoft.com/office/drawing/2014/main" id="{30DE5074-0A54-B036-0C92-D6F5D696A7F2}"/>
              </a:ext>
            </a:extLst>
          </p:cNvPr>
          <p:cNvSpPr txBox="1"/>
          <p:nvPr/>
        </p:nvSpPr>
        <p:spPr>
          <a:xfrm>
            <a:off x="2605564" y="3963421"/>
            <a:ext cx="9665722" cy="461665"/>
          </a:xfrm>
          <a:prstGeom prst="rect">
            <a:avLst/>
          </a:prstGeom>
          <a:noFill/>
        </p:spPr>
        <p:txBody>
          <a:bodyPr wrap="square">
            <a:spAutoFit/>
          </a:bodyPr>
          <a:lstStyle/>
          <a:p>
            <a:pPr marL="171450" indent="-171450">
              <a:buFont typeface="Arial" panose="020B0604020202020204" pitchFamily="34" charset="0"/>
              <a:buChar char="•"/>
            </a:pPr>
            <a:r>
              <a:rPr lang="fr-FR" sz="1200" dirty="0"/>
              <a:t>Annexe 1 – Mémo « Lancer un cercle »</a:t>
            </a:r>
          </a:p>
          <a:p>
            <a:pPr marL="171450" indent="-171450">
              <a:buFont typeface="Arial" panose="020B0604020202020204" pitchFamily="34" charset="0"/>
              <a:buChar char="•"/>
            </a:pPr>
            <a:r>
              <a:rPr lang="fr-FR" sz="1200" dirty="0"/>
              <a:t>Annexe 2 – Fiche « Formaliser des réponses aux usagers »</a:t>
            </a:r>
          </a:p>
        </p:txBody>
      </p:sp>
      <p:sp>
        <p:nvSpPr>
          <p:cNvPr id="57" name="TextBox 56">
            <a:extLst>
              <a:ext uri="{FF2B5EF4-FFF2-40B4-BE49-F238E27FC236}">
                <a16:creationId xmlns:a16="http://schemas.microsoft.com/office/drawing/2014/main" id="{70446679-9B00-2173-963D-D34466C45811}"/>
              </a:ext>
            </a:extLst>
          </p:cNvPr>
          <p:cNvSpPr txBox="1"/>
          <p:nvPr/>
        </p:nvSpPr>
        <p:spPr>
          <a:xfrm>
            <a:off x="2605564" y="5256163"/>
            <a:ext cx="9455510" cy="461665"/>
          </a:xfrm>
          <a:prstGeom prst="rect">
            <a:avLst/>
          </a:prstGeom>
          <a:noFill/>
        </p:spPr>
        <p:txBody>
          <a:bodyPr wrap="square" numCol="2">
            <a:spAutoFit/>
          </a:bodyPr>
          <a:lstStyle/>
          <a:p>
            <a:pPr marL="88900" indent="-88900">
              <a:buFont typeface="Arial" panose="020B0604020202020204" pitchFamily="34" charset="0"/>
              <a:buChar char="•"/>
            </a:pPr>
            <a:r>
              <a:rPr lang="fr-FR" sz="1200" dirty="0"/>
              <a:t>Annexe 1 -  CR Atelier #1 « Simplifier l'organisation des examens »</a:t>
            </a:r>
          </a:p>
          <a:p>
            <a:pPr marL="88900" indent="-88900">
              <a:buFont typeface="Arial" panose="020B0604020202020204" pitchFamily="34" charset="0"/>
              <a:buChar char="•"/>
            </a:pPr>
            <a:r>
              <a:rPr lang="fr-FR" sz="1200" dirty="0"/>
              <a:t>Annexe 2 -  CR Atelier #2 « Simplifier l'organisation des examens »</a:t>
            </a:r>
          </a:p>
        </p:txBody>
      </p:sp>
      <p:grpSp>
        <p:nvGrpSpPr>
          <p:cNvPr id="59" name="Group 58">
            <a:extLst>
              <a:ext uri="{FF2B5EF4-FFF2-40B4-BE49-F238E27FC236}">
                <a16:creationId xmlns:a16="http://schemas.microsoft.com/office/drawing/2014/main" id="{AE2B1F21-FAE0-797E-E5E8-92F671FCE74D}"/>
              </a:ext>
            </a:extLst>
          </p:cNvPr>
          <p:cNvGrpSpPr/>
          <p:nvPr/>
        </p:nvGrpSpPr>
        <p:grpSpPr>
          <a:xfrm>
            <a:off x="210212" y="5262936"/>
            <a:ext cx="506550" cy="507923"/>
            <a:chOff x="3772820" y="6886048"/>
            <a:chExt cx="648000" cy="648000"/>
          </a:xfrm>
        </p:grpSpPr>
        <p:sp>
          <p:nvSpPr>
            <p:cNvPr id="60" name="Ellipse 58">
              <a:extLst>
                <a:ext uri="{FF2B5EF4-FFF2-40B4-BE49-F238E27FC236}">
                  <a16:creationId xmlns:a16="http://schemas.microsoft.com/office/drawing/2014/main" id="{298AFBF0-C7F9-C667-9FD5-25102EA5C3F2}"/>
                </a:ext>
              </a:extLst>
            </p:cNvPr>
            <p:cNvSpPr/>
            <p:nvPr/>
          </p:nvSpPr>
          <p:spPr>
            <a:xfrm>
              <a:off x="3772820" y="6886048"/>
              <a:ext cx="648000" cy="648000"/>
            </a:xfrm>
            <a:prstGeom prst="ellipse">
              <a:avLst/>
            </a:prstGeom>
            <a:solidFill>
              <a:srgbClr val="F29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61" name="Image 74">
              <a:extLst>
                <a:ext uri="{FF2B5EF4-FFF2-40B4-BE49-F238E27FC236}">
                  <a16:creationId xmlns:a16="http://schemas.microsoft.com/office/drawing/2014/main" id="{4746BC14-358D-CA43-37F8-0FACC69917D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27472" y="6976048"/>
              <a:ext cx="468000" cy="468000"/>
            </a:xfrm>
            <a:prstGeom prst="rect">
              <a:avLst/>
            </a:prstGeom>
          </p:spPr>
        </p:pic>
      </p:grpSp>
      <p:grpSp>
        <p:nvGrpSpPr>
          <p:cNvPr id="62" name="Group 61">
            <a:extLst>
              <a:ext uri="{FF2B5EF4-FFF2-40B4-BE49-F238E27FC236}">
                <a16:creationId xmlns:a16="http://schemas.microsoft.com/office/drawing/2014/main" id="{B8D8F738-1C67-8BF5-F79F-ACCD0317327A}"/>
              </a:ext>
            </a:extLst>
          </p:cNvPr>
          <p:cNvGrpSpPr/>
          <p:nvPr/>
        </p:nvGrpSpPr>
        <p:grpSpPr>
          <a:xfrm>
            <a:off x="206828" y="5928107"/>
            <a:ext cx="506550" cy="507923"/>
            <a:chOff x="7678242" y="6868746"/>
            <a:chExt cx="648000" cy="648000"/>
          </a:xfrm>
        </p:grpSpPr>
        <p:sp>
          <p:nvSpPr>
            <p:cNvPr id="63" name="Ellipse 59">
              <a:extLst>
                <a:ext uri="{FF2B5EF4-FFF2-40B4-BE49-F238E27FC236}">
                  <a16:creationId xmlns:a16="http://schemas.microsoft.com/office/drawing/2014/main" id="{A79E4F24-73C6-F88F-0FA7-60CF8E856FFE}"/>
                </a:ext>
              </a:extLst>
            </p:cNvPr>
            <p:cNvSpPr/>
            <p:nvPr/>
          </p:nvSpPr>
          <p:spPr>
            <a:xfrm>
              <a:off x="7678242" y="6868746"/>
              <a:ext cx="648000" cy="648000"/>
            </a:xfrm>
            <a:prstGeom prst="ellipse">
              <a:avLst/>
            </a:prstGeom>
            <a:solidFill>
              <a:srgbClr val="D85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64" name="Image 75">
              <a:extLst>
                <a:ext uri="{FF2B5EF4-FFF2-40B4-BE49-F238E27FC236}">
                  <a16:creationId xmlns:a16="http://schemas.microsoft.com/office/drawing/2014/main" id="{FBD27041-30AA-587C-708E-E383611861C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70072" y="6977218"/>
              <a:ext cx="464341" cy="468000"/>
            </a:xfrm>
            <a:prstGeom prst="rect">
              <a:avLst/>
            </a:prstGeom>
          </p:spPr>
        </p:pic>
      </p:grpSp>
      <p:sp>
        <p:nvSpPr>
          <p:cNvPr id="66" name="TextBox 65">
            <a:extLst>
              <a:ext uri="{FF2B5EF4-FFF2-40B4-BE49-F238E27FC236}">
                <a16:creationId xmlns:a16="http://schemas.microsoft.com/office/drawing/2014/main" id="{CE12CF11-8562-7CA1-8FD0-870670248371}"/>
              </a:ext>
            </a:extLst>
          </p:cNvPr>
          <p:cNvSpPr txBox="1"/>
          <p:nvPr/>
        </p:nvSpPr>
        <p:spPr>
          <a:xfrm>
            <a:off x="206828" y="2891689"/>
            <a:ext cx="6211388" cy="338554"/>
          </a:xfrm>
          <a:prstGeom prst="rect">
            <a:avLst/>
          </a:prstGeom>
          <a:noFill/>
        </p:spPr>
        <p:txBody>
          <a:bodyPr wrap="square">
            <a:spAutoFit/>
          </a:bodyPr>
          <a:lstStyle/>
          <a:p>
            <a:r>
              <a:rPr kumimoji="0" lang="fr-FR" sz="1600" b="1" i="0" u="none" strike="noStrike" kern="1200" cap="none" spc="0" normalizeH="0" baseline="0" noProof="0">
                <a:ln>
                  <a:noFill/>
                </a:ln>
                <a:solidFill>
                  <a:schemeClr val="tx2"/>
                </a:solidFill>
                <a:effectLst/>
                <a:uLnTx/>
                <a:uFillTx/>
                <a:latin typeface="Marianne"/>
                <a:ea typeface="+mn-ea"/>
                <a:cs typeface="+mn-cs"/>
              </a:rPr>
              <a:t>Annexes thématiques mises à disposition à date :</a:t>
            </a:r>
            <a:endParaRPr lang="fr-FR" sz="1600"/>
          </a:p>
        </p:txBody>
      </p:sp>
      <p:cxnSp>
        <p:nvCxnSpPr>
          <p:cNvPr id="68" name="Straight Connector 67">
            <a:extLst>
              <a:ext uri="{FF2B5EF4-FFF2-40B4-BE49-F238E27FC236}">
                <a16:creationId xmlns:a16="http://schemas.microsoft.com/office/drawing/2014/main" id="{8E7E2F3A-9CC1-BA81-3832-CB661FDFE0F4}"/>
              </a:ext>
            </a:extLst>
          </p:cNvPr>
          <p:cNvCxnSpPr>
            <a:cxnSpLocks/>
          </p:cNvCxnSpPr>
          <p:nvPr/>
        </p:nvCxnSpPr>
        <p:spPr>
          <a:xfrm>
            <a:off x="5564777" y="1652950"/>
            <a:ext cx="0" cy="101566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24224E3A-A43B-2D95-9C3E-0B2096BB4A25}"/>
              </a:ext>
            </a:extLst>
          </p:cNvPr>
          <p:cNvCxnSpPr>
            <a:cxnSpLocks/>
          </p:cNvCxnSpPr>
          <p:nvPr/>
        </p:nvCxnSpPr>
        <p:spPr>
          <a:xfrm>
            <a:off x="8870241" y="1652950"/>
            <a:ext cx="0" cy="101566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24E3910-BAC6-B1B8-4AB5-71D1660E224C}"/>
              </a:ext>
            </a:extLst>
          </p:cNvPr>
          <p:cNvSpPr txBox="1"/>
          <p:nvPr/>
        </p:nvSpPr>
        <p:spPr>
          <a:xfrm>
            <a:off x="2605564" y="4616232"/>
            <a:ext cx="9665722" cy="276999"/>
          </a:xfrm>
          <a:prstGeom prst="rect">
            <a:avLst/>
          </a:prstGeom>
          <a:noFill/>
        </p:spPr>
        <p:txBody>
          <a:bodyPr wrap="square">
            <a:spAutoFit/>
          </a:bodyPr>
          <a:lstStyle/>
          <a:p>
            <a:pPr marL="171450" indent="-171450">
              <a:buFont typeface="Arial" panose="020B0604020202020204" pitchFamily="34" charset="0"/>
              <a:buChar char="•"/>
            </a:pPr>
            <a:r>
              <a:rPr lang="fr-FR" sz="1200" dirty="0">
                <a:solidFill>
                  <a:schemeClr val="tx1"/>
                </a:solidFill>
              </a:rPr>
              <a:t>Annexe 1 – CR Atelier #1 « Outiller la gestion et le suivi des demandes étudiantes »</a:t>
            </a:r>
          </a:p>
        </p:txBody>
      </p:sp>
      <p:sp>
        <p:nvSpPr>
          <p:cNvPr id="5" name="TextBox 4">
            <a:extLst>
              <a:ext uri="{FF2B5EF4-FFF2-40B4-BE49-F238E27FC236}">
                <a16:creationId xmlns:a16="http://schemas.microsoft.com/office/drawing/2014/main" id="{21068C07-672D-1F0D-066A-EA627C9E661E}"/>
              </a:ext>
            </a:extLst>
          </p:cNvPr>
          <p:cNvSpPr txBox="1"/>
          <p:nvPr/>
        </p:nvSpPr>
        <p:spPr>
          <a:xfrm>
            <a:off x="7228213" y="5658850"/>
            <a:ext cx="4889661" cy="461665"/>
          </a:xfrm>
          <a:prstGeom prst="rect">
            <a:avLst/>
          </a:prstGeom>
          <a:noFill/>
        </p:spPr>
        <p:txBody>
          <a:bodyPr wrap="square">
            <a:spAutoFit/>
          </a:bodyPr>
          <a:lstStyle/>
          <a:p>
            <a:pPr marL="88900" indent="-88900">
              <a:buFont typeface="Arial" panose="020B0604020202020204" pitchFamily="34" charset="0"/>
              <a:buChar char="•"/>
            </a:pPr>
            <a:r>
              <a:rPr lang="fr-FR" sz="1200" dirty="0"/>
              <a:t>Annexe 3 - Modélisation des processus organisation examens</a:t>
            </a:r>
          </a:p>
          <a:p>
            <a:pPr marL="88900" indent="-88900">
              <a:buFont typeface="Arial" panose="020B0604020202020204" pitchFamily="34" charset="0"/>
              <a:buChar char="•"/>
            </a:pPr>
            <a:r>
              <a:rPr lang="fr-FR" sz="1200" dirty="0"/>
              <a:t>Annexe 4 – Guide ESH Cité Scientifique</a:t>
            </a:r>
          </a:p>
        </p:txBody>
      </p:sp>
    </p:spTree>
    <p:extLst>
      <p:ext uri="{BB962C8B-B14F-4D97-AF65-F5344CB8AC3E}">
        <p14:creationId xmlns:p14="http://schemas.microsoft.com/office/powerpoint/2010/main" val="8860054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B09FBB-9717-D5F1-0BAA-1BC30C5E0626}"/>
              </a:ext>
            </a:extLst>
          </p:cNvPr>
          <p:cNvSpPr>
            <a:spLocks noGrp="1"/>
          </p:cNvSpPr>
          <p:nvPr>
            <p:ph type="sldNum" sz="quarter" idx="12"/>
          </p:nvPr>
        </p:nvSpPr>
        <p:spPr/>
        <p:txBody>
          <a:bodyPr/>
          <a:lstStyle/>
          <a:p>
            <a:fld id="{733122C9-A0B9-462F-8757-0847AD287B63}" type="slidenum">
              <a:rPr lang="fr-FR" smtClean="0"/>
              <a:pPr/>
              <a:t>34</a:t>
            </a:fld>
            <a:endParaRPr lang="fr-FR"/>
          </a:p>
        </p:txBody>
      </p:sp>
      <p:sp>
        <p:nvSpPr>
          <p:cNvPr id="6" name="Title 5">
            <a:extLst>
              <a:ext uri="{FF2B5EF4-FFF2-40B4-BE49-F238E27FC236}">
                <a16:creationId xmlns:a16="http://schemas.microsoft.com/office/drawing/2014/main" id="{6D484895-E989-D381-AACB-08579932F234}"/>
              </a:ext>
            </a:extLst>
          </p:cNvPr>
          <p:cNvSpPr>
            <a:spLocks noGrp="1"/>
          </p:cNvSpPr>
          <p:nvPr>
            <p:ph type="title"/>
          </p:nvPr>
        </p:nvSpPr>
        <p:spPr>
          <a:xfrm>
            <a:off x="431801" y="768497"/>
            <a:ext cx="11233151" cy="719988"/>
          </a:xfrm>
        </p:spPr>
        <p:txBody>
          <a:bodyPr>
            <a:normAutofit/>
          </a:bodyPr>
          <a:lstStyle/>
          <a:p>
            <a:r>
              <a:rPr lang="fr-FR" sz="2600">
                <a:solidFill>
                  <a:schemeClr val="tx2"/>
                </a:solidFill>
              </a:rPr>
              <a:t>Focus sur : les annexes transverses mises à disposition</a:t>
            </a:r>
          </a:p>
        </p:txBody>
      </p:sp>
      <p:sp>
        <p:nvSpPr>
          <p:cNvPr id="7" name="Rectangle: Rounded Corners 6">
            <a:extLst>
              <a:ext uri="{FF2B5EF4-FFF2-40B4-BE49-F238E27FC236}">
                <a16:creationId xmlns:a16="http://schemas.microsoft.com/office/drawing/2014/main" id="{F118208C-677D-F765-3215-28754B7F3D2C}"/>
              </a:ext>
            </a:extLst>
          </p:cNvPr>
          <p:cNvSpPr/>
          <p:nvPr/>
        </p:nvSpPr>
        <p:spPr>
          <a:xfrm>
            <a:off x="2233749" y="1571851"/>
            <a:ext cx="3733675"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Piloter un projet</a:t>
            </a:r>
          </a:p>
        </p:txBody>
      </p:sp>
      <p:sp>
        <p:nvSpPr>
          <p:cNvPr id="8" name="Rectangle: Rounded Corners 7">
            <a:extLst>
              <a:ext uri="{FF2B5EF4-FFF2-40B4-BE49-F238E27FC236}">
                <a16:creationId xmlns:a16="http://schemas.microsoft.com/office/drawing/2014/main" id="{1CCBEC54-7FD6-E53A-41ED-9F25C55C12FE}"/>
              </a:ext>
            </a:extLst>
          </p:cNvPr>
          <p:cNvSpPr/>
          <p:nvPr/>
        </p:nvSpPr>
        <p:spPr>
          <a:xfrm>
            <a:off x="6191794" y="1571851"/>
            <a:ext cx="2573944"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Animer les groupes de travail</a:t>
            </a:r>
          </a:p>
        </p:txBody>
      </p:sp>
      <p:sp>
        <p:nvSpPr>
          <p:cNvPr id="9" name="Rectangle: Rounded Corners 8">
            <a:extLst>
              <a:ext uri="{FF2B5EF4-FFF2-40B4-BE49-F238E27FC236}">
                <a16:creationId xmlns:a16="http://schemas.microsoft.com/office/drawing/2014/main" id="{F58C8FBB-6E47-4464-EE7A-D3F17C62A1FF}"/>
              </a:ext>
            </a:extLst>
          </p:cNvPr>
          <p:cNvSpPr/>
          <p:nvPr/>
        </p:nvSpPr>
        <p:spPr>
          <a:xfrm>
            <a:off x="8998948" y="1571851"/>
            <a:ext cx="3075050" cy="490409"/>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FFFFF"/>
                </a:solidFill>
                <a:effectLst/>
                <a:uLnTx/>
                <a:uFillTx/>
                <a:latin typeface="Marianne"/>
                <a:ea typeface="+mn-ea"/>
                <a:cs typeface="+mn-cs"/>
              </a:rPr>
              <a:t>Conduire le changement</a:t>
            </a:r>
          </a:p>
        </p:txBody>
      </p:sp>
      <p:sp>
        <p:nvSpPr>
          <p:cNvPr id="10" name="Rectangle: Rounded Corners 9">
            <a:extLst>
              <a:ext uri="{FF2B5EF4-FFF2-40B4-BE49-F238E27FC236}">
                <a16:creationId xmlns:a16="http://schemas.microsoft.com/office/drawing/2014/main" id="{B22CC985-159A-369C-A3AB-79C1DB0705C2}"/>
              </a:ext>
            </a:extLst>
          </p:cNvPr>
          <p:cNvSpPr/>
          <p:nvPr/>
        </p:nvSpPr>
        <p:spPr>
          <a:xfrm>
            <a:off x="206828" y="2127811"/>
            <a:ext cx="11867170" cy="4440891"/>
          </a:xfrm>
          <a:prstGeom prst="roundRect">
            <a:avLst>
              <a:gd name="adj" fmla="val 7364"/>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tx2"/>
                </a:solidFill>
                <a:effectLst/>
                <a:uLnTx/>
                <a:uFillTx/>
                <a:latin typeface="Marianne"/>
                <a:ea typeface="+mn-ea"/>
                <a:cs typeface="+mn-cs"/>
              </a:rPr>
              <a:t>ANNEXES</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tx2"/>
                </a:solidFill>
                <a:effectLst/>
                <a:uLnTx/>
                <a:uFillTx/>
                <a:latin typeface="Marianne"/>
                <a:ea typeface="+mn-ea"/>
                <a:cs typeface="+mn-cs"/>
              </a:rPr>
              <a:t>TRANSVERSES</a:t>
            </a:r>
          </a:p>
        </p:txBody>
      </p:sp>
      <p:sp>
        <p:nvSpPr>
          <p:cNvPr id="11" name="TextBox 10">
            <a:extLst>
              <a:ext uri="{FF2B5EF4-FFF2-40B4-BE49-F238E27FC236}">
                <a16:creationId xmlns:a16="http://schemas.microsoft.com/office/drawing/2014/main" id="{8DAB0A76-AFF3-4C1E-94E3-84BA27B5A2A9}"/>
              </a:ext>
            </a:extLst>
          </p:cNvPr>
          <p:cNvSpPr txBox="1"/>
          <p:nvPr/>
        </p:nvSpPr>
        <p:spPr>
          <a:xfrm>
            <a:off x="2233749" y="2229052"/>
            <a:ext cx="3875313" cy="4524315"/>
          </a:xfrm>
          <a:prstGeom prst="rect">
            <a:avLst/>
          </a:prstGeom>
          <a:noFill/>
        </p:spPr>
        <p:txBody>
          <a:bodyPr wrap="square">
            <a:spAutoFit/>
          </a:bodyPr>
          <a:lstStyle/>
          <a:p>
            <a:pPr marL="171450" indent="-171450">
              <a:buFont typeface="Arial" panose="020B0604020202020204" pitchFamily="34" charset="0"/>
              <a:buChar char="•"/>
            </a:pPr>
            <a:r>
              <a:rPr lang="fr-FR" sz="1200" b="1" dirty="0"/>
              <a:t>Mémo « Lancer un projet (AT1) </a:t>
            </a:r>
            <a:r>
              <a:rPr lang="fr-FR" sz="1200" dirty="0"/>
              <a:t>: </a:t>
            </a:r>
            <a:r>
              <a:rPr lang="fr-FR" sz="1200" dirty="0">
                <a:solidFill>
                  <a:srgbClr val="000000"/>
                </a:solidFill>
                <a:latin typeface="Marianne"/>
              </a:rPr>
              <a:t>c</a:t>
            </a:r>
            <a:r>
              <a:rPr kumimoji="0" lang="fr-FR" sz="1200" b="0" i="0" u="none" strike="noStrike" kern="1200" cap="none" spc="0" normalizeH="0" baseline="0" noProof="0" dirty="0">
                <a:ln>
                  <a:noFill/>
                </a:ln>
                <a:solidFill>
                  <a:srgbClr val="000000"/>
                </a:solidFill>
                <a:effectLst/>
                <a:uLnTx/>
                <a:uFillTx/>
                <a:latin typeface="Marianne"/>
                <a:ea typeface="+mn-ea"/>
                <a:cs typeface="+mn-cs"/>
              </a:rPr>
              <a:t>e support donne des conseils pour assurer de la réussite du lancement de votre club et de vos premiers ateliers de travail</a:t>
            </a:r>
          </a:p>
          <a:p>
            <a:pPr marL="171450" indent="-171450">
              <a:buFont typeface="Arial" panose="020B0604020202020204" pitchFamily="34" charset="0"/>
              <a:buChar char="•"/>
            </a:pPr>
            <a:endParaRPr lang="fr-FR" sz="1200" dirty="0"/>
          </a:p>
          <a:p>
            <a:pPr marL="171450" indent="-171450">
              <a:buFont typeface="Arial" panose="020B0604020202020204" pitchFamily="34" charset="0"/>
              <a:buChar char="•"/>
            </a:pPr>
            <a:r>
              <a:rPr lang="fr-FR" sz="1200" b="1" dirty="0"/>
              <a:t>Modèle de Flash Report (AT3</a:t>
            </a:r>
            <a:r>
              <a:rPr lang="fr-FR" sz="1200" dirty="0"/>
              <a:t>)</a:t>
            </a:r>
            <a:r>
              <a:rPr lang="fr-FR" sz="1200" b="1" dirty="0"/>
              <a:t> : </a:t>
            </a:r>
            <a:r>
              <a:rPr kumimoji="0" lang="fr-FR" sz="1200" b="0" i="0" u="none" strike="noStrike" kern="1200" cap="none" spc="0" normalizeH="0" baseline="0" noProof="0" dirty="0">
                <a:ln>
                  <a:noFill/>
                </a:ln>
                <a:solidFill>
                  <a:srgbClr val="000000"/>
                </a:solidFill>
                <a:effectLst/>
                <a:uLnTx/>
                <a:uFillTx/>
                <a:latin typeface="Marianne"/>
                <a:ea typeface="+mn-ea"/>
                <a:cs typeface="+mn-cs"/>
              </a:rPr>
              <a:t>ce document explique ce qu’est le Flash report et comment l’utiliser. Vous y trouverez un modèle type à utiliser pour communiquer rapidement votre avancement au Référent </a:t>
            </a:r>
            <a:r>
              <a:rPr kumimoji="0" lang="fr-FR" sz="1200" i="0" u="none" strike="noStrike" kern="1200" cap="none" spc="0" normalizeH="0" baseline="0" noProof="0" dirty="0">
                <a:ln>
                  <a:noFill/>
                </a:ln>
                <a:solidFill>
                  <a:srgbClr val="000000"/>
                </a:solidFill>
                <a:effectLst/>
                <a:uLnTx/>
                <a:uFillTx/>
                <a:latin typeface="Marianne"/>
                <a:ea typeface="+mn-ea"/>
                <a:cs typeface="+mn-cs"/>
              </a:rPr>
              <a:t>Services Publics+, ou dans le cadre des instances Services Publics+</a:t>
            </a:r>
            <a:r>
              <a:rPr lang="fr-FR" sz="1200" dirty="0">
                <a:solidFill>
                  <a:srgbClr val="000000"/>
                </a:solidFill>
                <a:latin typeface="Marianne"/>
              </a:rPr>
              <a:t>.</a:t>
            </a:r>
            <a:r>
              <a:rPr kumimoji="0" lang="fr-FR" sz="1200" i="0" u="none" strike="noStrike" kern="1200" cap="none" spc="0" normalizeH="0" baseline="0" noProof="0" dirty="0">
                <a:ln>
                  <a:noFill/>
                </a:ln>
                <a:solidFill>
                  <a:srgbClr val="000000"/>
                </a:solidFill>
                <a:effectLst/>
                <a:uLnTx/>
                <a:uFillTx/>
                <a:latin typeface="Marianne"/>
                <a:ea typeface="+mn-ea"/>
                <a:cs typeface="+mn-cs"/>
              </a:rPr>
              <a:t>  </a:t>
            </a:r>
          </a:p>
          <a:p>
            <a:pPr marL="171450" indent="-171450">
              <a:buFont typeface="Arial" panose="020B0604020202020204" pitchFamily="34" charset="0"/>
              <a:buChar char="•"/>
            </a:pPr>
            <a:endParaRPr lang="fr-FR" sz="1200" dirty="0"/>
          </a:p>
          <a:p>
            <a:pPr marL="171450" indent="-171450">
              <a:buFont typeface="Arial" panose="020B0604020202020204" pitchFamily="34" charset="0"/>
              <a:buChar char="•"/>
            </a:pPr>
            <a:r>
              <a:rPr lang="fr-FR" sz="1200" b="1" dirty="0"/>
              <a:t>Modèle de support de Comité Opérationnel Services Publics+ (AT4) : </a:t>
            </a:r>
            <a:r>
              <a:rPr kumimoji="0" lang="fr-FR" sz="1200" b="0" i="0" u="none" strike="noStrike" kern="1200" cap="none" spc="0" normalizeH="0" baseline="0" noProof="0" dirty="0">
                <a:ln>
                  <a:noFill/>
                </a:ln>
                <a:solidFill>
                  <a:srgbClr val="000000"/>
                </a:solidFill>
                <a:effectLst/>
                <a:uLnTx/>
                <a:uFillTx/>
                <a:latin typeface="Marianne"/>
                <a:ea typeface="+mn-ea"/>
                <a:cs typeface="+mn-cs"/>
              </a:rPr>
              <a:t>cette annexe présente rapidement les grandes étapes d’un Comité Opérationnel </a:t>
            </a:r>
            <a:r>
              <a:rPr kumimoji="0" lang="fr-FR" sz="1200" i="0" u="none" strike="noStrike" kern="1200" cap="none" spc="0" normalizeH="0" baseline="0" noProof="0" dirty="0">
                <a:ln>
                  <a:noFill/>
                </a:ln>
                <a:solidFill>
                  <a:srgbClr val="000000"/>
                </a:solidFill>
                <a:effectLst/>
                <a:uLnTx/>
                <a:uFillTx/>
                <a:latin typeface="Marianne"/>
                <a:ea typeface="+mn-ea"/>
                <a:cs typeface="+mn-cs"/>
              </a:rPr>
              <a:t>Services Publics+</a:t>
            </a:r>
            <a:r>
              <a:rPr kumimoji="0" lang="fr-FR" sz="1200" b="0" i="0" u="none" strike="noStrike" kern="1200" cap="none" spc="0" normalizeH="0" baseline="0" noProof="0" dirty="0">
                <a:ln>
                  <a:noFill/>
                </a:ln>
                <a:solidFill>
                  <a:srgbClr val="000000"/>
                </a:solidFill>
                <a:effectLst/>
                <a:uLnTx/>
                <a:uFillTx/>
                <a:latin typeface="Marianne"/>
                <a:ea typeface="+mn-ea"/>
                <a:cs typeface="+mn-cs"/>
              </a:rPr>
              <a:t> et comporte un modèle de support pour vous aider à préparer les Comités Opérationnels </a:t>
            </a:r>
            <a:r>
              <a:rPr kumimoji="0" lang="fr-FR" sz="1200" i="0" u="none" strike="noStrike" kern="1200" cap="none" spc="0" normalizeH="0" baseline="0" noProof="0" dirty="0">
                <a:ln>
                  <a:noFill/>
                </a:ln>
                <a:solidFill>
                  <a:srgbClr val="000000"/>
                </a:solidFill>
                <a:effectLst/>
                <a:uLnTx/>
                <a:uFillTx/>
                <a:latin typeface="Marianne"/>
                <a:ea typeface="+mn-ea"/>
                <a:cs typeface="+mn-cs"/>
              </a:rPr>
              <a:t>Services Publics+</a:t>
            </a:r>
            <a:r>
              <a:rPr kumimoji="0" lang="fr-FR" sz="1200" b="0" i="0" u="none" strike="noStrike" kern="1200" cap="none" spc="0" normalizeH="0" baseline="0" noProof="0" dirty="0">
                <a:ln>
                  <a:noFill/>
                </a:ln>
                <a:solidFill>
                  <a:srgbClr val="000000"/>
                </a:solidFill>
                <a:effectLst/>
                <a:uLnTx/>
                <a:uFillTx/>
                <a:latin typeface="Marianne"/>
                <a:ea typeface="+mn-ea"/>
                <a:cs typeface="+mn-cs"/>
              </a:rPr>
              <a:t>, en lien avec le Référent </a:t>
            </a:r>
            <a:r>
              <a:rPr kumimoji="0" lang="fr-FR" sz="1200" i="0" u="none" strike="noStrike" kern="1200" cap="none" spc="0" normalizeH="0" baseline="0" noProof="0" dirty="0">
                <a:ln>
                  <a:noFill/>
                </a:ln>
                <a:solidFill>
                  <a:srgbClr val="000000"/>
                </a:solidFill>
                <a:effectLst/>
                <a:uLnTx/>
                <a:uFillTx/>
                <a:latin typeface="Marianne"/>
                <a:ea typeface="+mn-ea"/>
                <a:cs typeface="+mn-cs"/>
              </a:rPr>
              <a:t>Services Publics+.</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171450" indent="-171450">
              <a:buFont typeface="Arial" panose="020B0604020202020204" pitchFamily="34" charset="0"/>
              <a:buChar char="•"/>
            </a:pPr>
            <a:endParaRPr lang="fr-FR" sz="1200" dirty="0"/>
          </a:p>
          <a:p>
            <a:pPr marL="171450" indent="-171450">
              <a:buFont typeface="Arial" panose="020B0604020202020204" pitchFamily="34" charset="0"/>
              <a:buChar char="•"/>
            </a:pPr>
            <a:r>
              <a:rPr lang="fr-FR" sz="1200" b="1" dirty="0"/>
              <a:t>Outils graphiques (AT7) </a:t>
            </a:r>
            <a:r>
              <a:rPr lang="fr-FR" sz="1200" dirty="0"/>
              <a:t>: des slides où retrouver les logos et identités visuelles fréquemment utilisés dans le cadre du programme.</a:t>
            </a:r>
          </a:p>
        </p:txBody>
      </p:sp>
      <p:sp>
        <p:nvSpPr>
          <p:cNvPr id="12" name="TextBox 11">
            <a:extLst>
              <a:ext uri="{FF2B5EF4-FFF2-40B4-BE49-F238E27FC236}">
                <a16:creationId xmlns:a16="http://schemas.microsoft.com/office/drawing/2014/main" id="{9B0F0CCE-4D97-9B55-4B5C-83B1C906A1D9}"/>
              </a:ext>
            </a:extLst>
          </p:cNvPr>
          <p:cNvSpPr txBox="1"/>
          <p:nvPr/>
        </p:nvSpPr>
        <p:spPr>
          <a:xfrm>
            <a:off x="8998948" y="2229052"/>
            <a:ext cx="3062126" cy="2677656"/>
          </a:xfrm>
          <a:prstGeom prst="rect">
            <a:avLst/>
          </a:prstGeom>
          <a:noFill/>
        </p:spPr>
        <p:txBody>
          <a:bodyPr wrap="square">
            <a:spAutoFit/>
          </a:bodyPr>
          <a:lstStyle/>
          <a:p>
            <a:pPr marL="171450" indent="-171450">
              <a:buFont typeface="Arial" panose="020B0604020202020204" pitchFamily="34" charset="0"/>
              <a:buChar char="•"/>
            </a:pPr>
            <a:r>
              <a:rPr lang="fr-FR" sz="1200" b="1"/>
              <a:t>Mémo « Pour une communication projet réussie » (AT2) : </a:t>
            </a:r>
            <a:r>
              <a:rPr lang="fr-FR" sz="1200"/>
              <a:t>ce support vous donne des conseils pour communiquer efficacement autour de votre club</a:t>
            </a:r>
          </a:p>
          <a:p>
            <a:pPr marL="171450" indent="-171450">
              <a:buFont typeface="Arial" panose="020B0604020202020204" pitchFamily="34" charset="0"/>
              <a:buChar char="•"/>
            </a:pPr>
            <a:endParaRPr lang="fr-FR" sz="1200"/>
          </a:p>
          <a:p>
            <a:pPr marL="171450" indent="-171450">
              <a:buFont typeface="Arial" panose="020B0604020202020204" pitchFamily="34" charset="0"/>
              <a:buChar char="•"/>
            </a:pPr>
            <a:r>
              <a:rPr lang="fr-FR" sz="1200" b="1"/>
              <a:t>Mémo « Conduire le changement » (AT6) : </a:t>
            </a:r>
            <a:r>
              <a:rPr lang="fr-FR" sz="1200"/>
              <a:t>cette annexe compile plusieurs éléments de méthodologie pour vous aider à mieux anticiper les grandes phases d’accompagnement au changement dans le cadre d’un projet et les attitudes à adopter.</a:t>
            </a:r>
          </a:p>
          <a:p>
            <a:pPr marL="171450" indent="-171450">
              <a:buFont typeface="Arial" panose="020B0604020202020204" pitchFamily="34" charset="0"/>
              <a:buChar char="•"/>
            </a:pPr>
            <a:endParaRPr lang="fr-FR" sz="1200"/>
          </a:p>
        </p:txBody>
      </p:sp>
      <p:sp>
        <p:nvSpPr>
          <p:cNvPr id="13" name="TextBox 12">
            <a:extLst>
              <a:ext uri="{FF2B5EF4-FFF2-40B4-BE49-F238E27FC236}">
                <a16:creationId xmlns:a16="http://schemas.microsoft.com/office/drawing/2014/main" id="{607D6AD9-92A2-83BB-197C-3FE2BBED396F}"/>
              </a:ext>
            </a:extLst>
          </p:cNvPr>
          <p:cNvSpPr txBox="1"/>
          <p:nvPr/>
        </p:nvSpPr>
        <p:spPr>
          <a:xfrm>
            <a:off x="6189687" y="2229052"/>
            <a:ext cx="2563127" cy="2492990"/>
          </a:xfrm>
          <a:prstGeom prst="rect">
            <a:avLst/>
          </a:prstGeom>
          <a:noFill/>
        </p:spPr>
        <p:txBody>
          <a:bodyPr wrap="square">
            <a:spAutoFit/>
          </a:bodyPr>
          <a:lstStyle/>
          <a:p>
            <a:pPr marL="171450" indent="-171450">
              <a:buFont typeface="Arial" panose="020B0604020202020204" pitchFamily="34" charset="0"/>
              <a:buChar char="•"/>
            </a:pPr>
            <a:r>
              <a:rPr lang="fr-FR" sz="1200" b="1" dirty="0"/>
              <a:t>Modèle de support d'atelier de travail (AT5) </a:t>
            </a:r>
            <a:r>
              <a:rPr lang="fr-FR" sz="1200" dirty="0"/>
              <a:t>: ce document </a:t>
            </a:r>
            <a:r>
              <a:rPr kumimoji="0" lang="fr-FR" sz="1200" b="0" i="0" u="none" strike="noStrike" kern="1200" cap="none" spc="0" normalizeH="0" baseline="0" noProof="0" dirty="0">
                <a:ln>
                  <a:noFill/>
                </a:ln>
                <a:solidFill>
                  <a:srgbClr val="000000"/>
                </a:solidFill>
                <a:effectLst/>
                <a:uLnTx/>
                <a:uFillTx/>
                <a:latin typeface="Marianne"/>
                <a:ea typeface="+mn-ea"/>
                <a:cs typeface="+mn-cs"/>
              </a:rPr>
              <a:t>présente les grandes étapes d’un atelier de travail type, comme vous serez amené à en organiser dans le cadre de votre club. Il contient également un exemple de support d’atelier compilant des slides utilisées lors de précédents groupes de travail </a:t>
            </a:r>
            <a:r>
              <a:rPr kumimoji="0" lang="fr-FR" sz="1200" i="0" u="none" strike="noStrike" kern="1200" cap="none" spc="0" normalizeH="0" baseline="0" noProof="0" dirty="0">
                <a:ln>
                  <a:noFill/>
                </a:ln>
                <a:solidFill>
                  <a:srgbClr val="000000"/>
                </a:solidFill>
                <a:effectLst/>
                <a:uLnTx/>
                <a:uFillTx/>
                <a:latin typeface="Marianne"/>
                <a:ea typeface="+mn-ea"/>
                <a:cs typeface="+mn-cs"/>
              </a:rPr>
              <a:t>Services Publics+.</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171450" indent="-171450">
              <a:buFont typeface="Arial" panose="020B0604020202020204" pitchFamily="34" charset="0"/>
              <a:buChar char="•"/>
            </a:pPr>
            <a:endParaRPr lang="fr-FR" sz="1200" dirty="0"/>
          </a:p>
        </p:txBody>
      </p:sp>
      <p:cxnSp>
        <p:nvCxnSpPr>
          <p:cNvPr id="14" name="Straight Connector 13">
            <a:extLst>
              <a:ext uri="{FF2B5EF4-FFF2-40B4-BE49-F238E27FC236}">
                <a16:creationId xmlns:a16="http://schemas.microsoft.com/office/drawing/2014/main" id="{521D19CE-CA85-1669-0FB4-6C83860967BB}"/>
              </a:ext>
            </a:extLst>
          </p:cNvPr>
          <p:cNvCxnSpPr>
            <a:cxnSpLocks/>
          </p:cNvCxnSpPr>
          <p:nvPr/>
        </p:nvCxnSpPr>
        <p:spPr>
          <a:xfrm>
            <a:off x="6109063" y="2307430"/>
            <a:ext cx="0" cy="380598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DB4A45A-75C7-9632-D187-5A49D7F577A0}"/>
              </a:ext>
            </a:extLst>
          </p:cNvPr>
          <p:cNvCxnSpPr>
            <a:cxnSpLocks/>
          </p:cNvCxnSpPr>
          <p:nvPr/>
        </p:nvCxnSpPr>
        <p:spPr>
          <a:xfrm>
            <a:off x="8894444" y="2307430"/>
            <a:ext cx="0" cy="380598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9892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542823-0201-1416-9C8D-E3D79848E74B}"/>
              </a:ext>
            </a:extLst>
          </p:cNvPr>
          <p:cNvSpPr>
            <a:spLocks noGrp="1"/>
          </p:cNvSpPr>
          <p:nvPr>
            <p:ph type="sldNum" sz="quarter" idx="12"/>
          </p:nvPr>
        </p:nvSpPr>
        <p:spPr/>
        <p:txBody>
          <a:bodyPr/>
          <a:lstStyle/>
          <a:p>
            <a:fld id="{733122C9-A0B9-462F-8757-0847AD287B63}" type="slidenum">
              <a:rPr lang="fr-FR" smtClean="0"/>
              <a:pPr/>
              <a:t>35</a:t>
            </a:fld>
            <a:endParaRPr lang="fr-FR"/>
          </a:p>
        </p:txBody>
      </p:sp>
      <p:sp>
        <p:nvSpPr>
          <p:cNvPr id="3" name="Text Placeholder 2">
            <a:extLst>
              <a:ext uri="{FF2B5EF4-FFF2-40B4-BE49-F238E27FC236}">
                <a16:creationId xmlns:a16="http://schemas.microsoft.com/office/drawing/2014/main" id="{90D91300-8321-0757-3AA2-F23185209D01}"/>
              </a:ext>
            </a:extLst>
          </p:cNvPr>
          <p:cNvSpPr>
            <a:spLocks noGrp="1"/>
          </p:cNvSpPr>
          <p:nvPr>
            <p:ph type="body" sz="quarter" idx="13"/>
          </p:nvPr>
        </p:nvSpPr>
        <p:spPr>
          <a:xfrm>
            <a:off x="3078628" y="2886891"/>
            <a:ext cx="6034743" cy="2973072"/>
          </a:xfrm>
          <a:prstGeom prst="roundRect">
            <a:avLst/>
          </a:prstGeom>
          <a:solidFill>
            <a:srgbClr val="FFF7CC">
              <a:alpha val="58039"/>
            </a:srgbClr>
          </a:solidFill>
          <a:ln w="38100">
            <a:solidFill>
              <a:schemeClr val="accent3"/>
            </a:solidFill>
          </a:ln>
        </p:spPr>
        <p:txBody>
          <a:bodyPr anchor="ctr"/>
          <a:lstStyle/>
          <a:p>
            <a:pPr marL="0" indent="0" algn="ctr">
              <a:spcBef>
                <a:spcPts val="0"/>
              </a:spcBef>
              <a:spcAft>
                <a:spcPts val="200"/>
              </a:spcAft>
              <a:buNone/>
            </a:pPr>
            <a:r>
              <a:rPr lang="fr-FR" dirty="0">
                <a:solidFill>
                  <a:schemeClr val="accent3"/>
                </a:solidFill>
              </a:rPr>
              <a:t>Rendez-vous sur le dossier partagé dédié </a:t>
            </a:r>
          </a:p>
          <a:p>
            <a:pPr marL="0" indent="0" algn="ctr">
              <a:spcBef>
                <a:spcPts val="0"/>
              </a:spcBef>
              <a:buNone/>
            </a:pPr>
            <a:r>
              <a:rPr lang="fr-FR" dirty="0">
                <a:solidFill>
                  <a:schemeClr val="accent3"/>
                </a:solidFill>
              </a:rPr>
              <a:t>au Programme Services Publics+</a:t>
            </a:r>
          </a:p>
          <a:p>
            <a:pPr marL="0" indent="0" algn="ctr">
              <a:spcBef>
                <a:spcPts val="0"/>
              </a:spcBef>
              <a:buNone/>
            </a:pPr>
            <a:endParaRPr lang="fr-FR" dirty="0">
              <a:solidFill>
                <a:schemeClr val="accent3"/>
              </a:solidFill>
            </a:endParaRPr>
          </a:p>
          <a:p>
            <a:pPr marL="342900" indent="-342900" algn="ctr">
              <a:spcBef>
                <a:spcPts val="0"/>
              </a:spcBef>
              <a:buFont typeface="Wingdings" panose="05000000000000000000" pitchFamily="2" charset="2"/>
              <a:buChar char="à"/>
            </a:pPr>
            <a:r>
              <a:rPr lang="fr-FR" dirty="0"/>
              <a:t>dossier « Kit du Référent de club Services Publics+ »</a:t>
            </a:r>
          </a:p>
          <a:p>
            <a:pPr marL="342900" indent="-342900" algn="ctr">
              <a:spcBef>
                <a:spcPts val="0"/>
              </a:spcBef>
              <a:buFont typeface="Wingdings" panose="05000000000000000000" pitchFamily="2" charset="2"/>
              <a:buChar char="à"/>
            </a:pPr>
            <a:r>
              <a:rPr lang="fr-FR" dirty="0"/>
              <a:t>puis dans les dossiers « Annexes »</a:t>
            </a:r>
          </a:p>
        </p:txBody>
      </p:sp>
      <p:sp>
        <p:nvSpPr>
          <p:cNvPr id="6" name="Title 5">
            <a:extLst>
              <a:ext uri="{FF2B5EF4-FFF2-40B4-BE49-F238E27FC236}">
                <a16:creationId xmlns:a16="http://schemas.microsoft.com/office/drawing/2014/main" id="{2106CB6B-1ACF-F5AE-AEC4-736B45D57712}"/>
              </a:ext>
            </a:extLst>
          </p:cNvPr>
          <p:cNvSpPr>
            <a:spLocks noGrp="1"/>
          </p:cNvSpPr>
          <p:nvPr>
            <p:ph type="title"/>
          </p:nvPr>
        </p:nvSpPr>
        <p:spPr/>
        <p:txBody>
          <a:bodyPr>
            <a:normAutofit/>
          </a:bodyPr>
          <a:lstStyle/>
          <a:p>
            <a:r>
              <a:rPr lang="fr-FR" sz="2600">
                <a:solidFill>
                  <a:schemeClr val="tx2"/>
                </a:solidFill>
              </a:rPr>
              <a:t>Où retrouver les annexes du kit ?</a:t>
            </a:r>
          </a:p>
        </p:txBody>
      </p:sp>
      <p:pic>
        <p:nvPicPr>
          <p:cNvPr id="7" name="Picture 6" descr="toolbox">
            <a:extLst>
              <a:ext uri="{FF2B5EF4-FFF2-40B4-BE49-F238E27FC236}">
                <a16:creationId xmlns:a16="http://schemas.microsoft.com/office/drawing/2014/main" id="{7038DAF6-6B0D-8CA3-3059-E3003B37E74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8" name="ZoneTexte 5">
            <a:extLst>
              <a:ext uri="{FF2B5EF4-FFF2-40B4-BE49-F238E27FC236}">
                <a16:creationId xmlns:a16="http://schemas.microsoft.com/office/drawing/2014/main" id="{EF384727-D882-8253-EF38-66CD3DBAE59E}"/>
              </a:ext>
            </a:extLst>
          </p:cNvPr>
          <p:cNvSpPr txBox="1"/>
          <p:nvPr/>
        </p:nvSpPr>
        <p:spPr>
          <a:xfrm>
            <a:off x="9378012" y="502911"/>
            <a:ext cx="1518165" cy="584775"/>
          </a:xfrm>
          <a:prstGeom prst="rect">
            <a:avLst/>
          </a:prstGeom>
          <a:noFill/>
        </p:spPr>
        <p:txBody>
          <a:bodyPr wrap="square">
            <a:spAutoFit/>
          </a:bodyPr>
          <a:lstStyle/>
          <a:p>
            <a:pPr algn="r"/>
            <a:r>
              <a:rPr lang="fr-FR" sz="1600">
                <a:solidFill>
                  <a:schemeClr val="accent2"/>
                </a:solidFill>
                <a:latin typeface="Marianne" panose="02000000000000000000"/>
                <a:cs typeface="Arial" panose="020B0604020202020204" pitchFamily="34" charset="0"/>
              </a:rPr>
              <a:t>Kit Référent de club</a:t>
            </a:r>
          </a:p>
        </p:txBody>
      </p:sp>
      <p:pic>
        <p:nvPicPr>
          <p:cNvPr id="10" name="Picture 9">
            <a:extLst>
              <a:ext uri="{FF2B5EF4-FFF2-40B4-BE49-F238E27FC236}">
                <a16:creationId xmlns:a16="http://schemas.microsoft.com/office/drawing/2014/main" id="{1828C972-942E-4172-0B06-C122C6533B7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53517" y="2096441"/>
            <a:ext cx="1992233" cy="1992233"/>
          </a:xfrm>
          <a:prstGeom prst="rect">
            <a:avLst/>
          </a:prstGeom>
        </p:spPr>
      </p:pic>
    </p:spTree>
    <p:extLst>
      <p:ext uri="{BB962C8B-B14F-4D97-AF65-F5344CB8AC3E}">
        <p14:creationId xmlns:p14="http://schemas.microsoft.com/office/powerpoint/2010/main" val="41296469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09C574B-C106-A742-A6F7-1B7EBDA499C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33" b="1" i="0" u="none" strike="noStrike" kern="1200" cap="none" spc="0" normalizeH="0" baseline="0" noProof="0" smtClean="0">
                <a:ln>
                  <a:noFill/>
                </a:ln>
                <a:solidFill>
                  <a:srgbClr val="000000">
                    <a:alpha val="0"/>
                  </a:srgbClr>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fr-FR" sz="133" b="1" i="0" u="none" strike="noStrike" kern="1200" cap="none" spc="0" normalizeH="0" baseline="0" noProof="0">
              <a:ln>
                <a:noFill/>
              </a:ln>
              <a:solidFill>
                <a:srgbClr val="000000">
                  <a:alpha val="0"/>
                </a:srgbClr>
              </a:solidFill>
              <a:effectLst/>
              <a:uLnTx/>
              <a:uFillTx/>
              <a:latin typeface="Marianne" panose="02000000000000000000" pitchFamily="2" charset="0"/>
              <a:ea typeface="+mn-ea"/>
              <a:cs typeface="+mn-cs"/>
            </a:endParaRPr>
          </a:p>
        </p:txBody>
      </p:sp>
      <p:sp>
        <p:nvSpPr>
          <p:cNvPr id="10" name="Titre 9">
            <a:extLst>
              <a:ext uri="{FF2B5EF4-FFF2-40B4-BE49-F238E27FC236}">
                <a16:creationId xmlns:a16="http://schemas.microsoft.com/office/drawing/2014/main" id="{3F687843-9CAA-4344-9ACB-74B175375C4E}"/>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1299898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0B9C3D-F233-5167-F60A-55507C6E29F1}"/>
              </a:ext>
            </a:extLst>
          </p:cNvPr>
          <p:cNvSpPr>
            <a:spLocks noGrp="1"/>
          </p:cNvSpPr>
          <p:nvPr>
            <p:ph type="sldNum" sz="quarter" idx="12"/>
          </p:nvPr>
        </p:nvSpPr>
        <p:spPr/>
        <p:txBody>
          <a:bodyPr/>
          <a:lstStyle/>
          <a:p>
            <a:fld id="{733122C9-A0B9-462F-8757-0847AD287B63}" type="slidenum">
              <a:rPr lang="fr-FR" smtClean="0">
                <a:solidFill>
                  <a:srgbClr val="000000"/>
                </a:solidFill>
              </a:rPr>
              <a:pPr/>
              <a:t>4</a:t>
            </a:fld>
            <a:endParaRPr lang="fr-FR">
              <a:solidFill>
                <a:srgbClr val="000000"/>
              </a:solidFill>
            </a:endParaRPr>
          </a:p>
        </p:txBody>
      </p:sp>
      <p:sp>
        <p:nvSpPr>
          <p:cNvPr id="4" name="Title 3">
            <a:extLst>
              <a:ext uri="{FF2B5EF4-FFF2-40B4-BE49-F238E27FC236}">
                <a16:creationId xmlns:a16="http://schemas.microsoft.com/office/drawing/2014/main" id="{8BDB99F8-80EF-AB78-2665-DAA7F5AE9E3A}"/>
              </a:ext>
            </a:extLst>
          </p:cNvPr>
          <p:cNvSpPr>
            <a:spLocks noGrp="1"/>
          </p:cNvSpPr>
          <p:nvPr>
            <p:ph type="title"/>
          </p:nvPr>
        </p:nvSpPr>
        <p:spPr/>
        <p:txBody>
          <a:bodyPr/>
          <a:lstStyle/>
          <a:p>
            <a:r>
              <a:rPr lang="fr-FR" dirty="0"/>
              <a:t>Sommaire du présent document</a:t>
            </a:r>
          </a:p>
        </p:txBody>
      </p:sp>
      <p:sp>
        <p:nvSpPr>
          <p:cNvPr id="6" name="Espace réservé du texte 3">
            <a:extLst>
              <a:ext uri="{FF2B5EF4-FFF2-40B4-BE49-F238E27FC236}">
                <a16:creationId xmlns:a16="http://schemas.microsoft.com/office/drawing/2014/main" id="{3FD54D4A-F54E-3D40-0F12-B5BCD8999FB7}"/>
              </a:ext>
            </a:extLst>
          </p:cNvPr>
          <p:cNvSpPr txBox="1">
            <a:spLocks/>
          </p:cNvSpPr>
          <p:nvPr/>
        </p:nvSpPr>
        <p:spPr bwMode="gray">
          <a:xfrm>
            <a:off x="4235381" y="1953608"/>
            <a:ext cx="3623393" cy="1080000"/>
          </a:xfrm>
          <a:prstGeom prst="roundRect">
            <a:avLst/>
          </a:prstGeom>
          <a:solidFill>
            <a:schemeClr val="tx2">
              <a:lumMod val="20000"/>
              <a:lumOff val="80000"/>
            </a:schemeClr>
          </a:solidFill>
          <a:ln>
            <a:solidFill>
              <a:schemeClr val="tx2"/>
            </a:solidFill>
          </a:ln>
        </p:spPr>
        <p:txBody>
          <a:bodyPr vert="horz" lIns="0" tIns="0" rIns="0" bIns="0" rtlCol="0" anchor="ctr"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1082675" indent="-1588"/>
            <a:r>
              <a:rPr lang="fr-FR" sz="1700" b="1">
                <a:solidFill>
                  <a:schemeClr val="tx2"/>
                </a:solidFill>
              </a:rPr>
              <a:t>2 - Fiches de cadrage des clubs</a:t>
            </a:r>
          </a:p>
        </p:txBody>
      </p:sp>
      <p:sp>
        <p:nvSpPr>
          <p:cNvPr id="7" name="Espace réservé du texte 4">
            <a:extLst>
              <a:ext uri="{FF2B5EF4-FFF2-40B4-BE49-F238E27FC236}">
                <a16:creationId xmlns:a16="http://schemas.microsoft.com/office/drawing/2014/main" id="{DDF6247F-B412-CA66-1C43-0983B7DB830A}"/>
              </a:ext>
            </a:extLst>
          </p:cNvPr>
          <p:cNvSpPr txBox="1">
            <a:spLocks/>
          </p:cNvSpPr>
          <p:nvPr/>
        </p:nvSpPr>
        <p:spPr>
          <a:xfrm>
            <a:off x="8039392" y="1953608"/>
            <a:ext cx="3623393" cy="1080000"/>
          </a:xfrm>
          <a:prstGeom prst="roundRect">
            <a:avLst/>
          </a:prstGeom>
          <a:solidFill>
            <a:schemeClr val="tx2">
              <a:lumMod val="20000"/>
              <a:lumOff val="80000"/>
            </a:schemeClr>
          </a:solidFill>
          <a:ln>
            <a:solidFill>
              <a:schemeClr val="tx2"/>
            </a:solidFill>
          </a:ln>
        </p:spPr>
        <p:txBody>
          <a:bodyPr anchor="ct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1081088"/>
            <a:r>
              <a:rPr lang="fr-FR" sz="1700" b="1">
                <a:solidFill>
                  <a:schemeClr val="tx2"/>
                </a:solidFill>
              </a:rPr>
              <a:t>3 – Boîte à outils du Référent de club</a:t>
            </a:r>
          </a:p>
        </p:txBody>
      </p:sp>
      <p:pic>
        <p:nvPicPr>
          <p:cNvPr id="8" name="Image 8">
            <a:extLst>
              <a:ext uri="{FF2B5EF4-FFF2-40B4-BE49-F238E27FC236}">
                <a16:creationId xmlns:a16="http://schemas.microsoft.com/office/drawing/2014/main" id="{1858C5F8-769B-D2D7-1192-D157796A7DD9}"/>
              </a:ext>
            </a:extLst>
          </p:cNvPr>
          <p:cNvPicPr>
            <a:picLocks noChangeAspect="1"/>
          </p:cNvPicPr>
          <p:nvPr/>
        </p:nvPicPr>
        <p:blipFill>
          <a:blip r:embed="rId2" cstate="email">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4511474" y="2163264"/>
            <a:ext cx="596622" cy="596622"/>
          </a:xfrm>
          <a:prstGeom prst="rect">
            <a:avLst/>
          </a:prstGeom>
        </p:spPr>
      </p:pic>
      <p:pic>
        <p:nvPicPr>
          <p:cNvPr id="9" name="Image 9">
            <a:extLst>
              <a:ext uri="{FF2B5EF4-FFF2-40B4-BE49-F238E27FC236}">
                <a16:creationId xmlns:a16="http://schemas.microsoft.com/office/drawing/2014/main" id="{0E14CAD9-F02A-97B1-42CF-E0B49F094786}"/>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8307619" y="2163264"/>
            <a:ext cx="596622" cy="596622"/>
          </a:xfrm>
          <a:prstGeom prst="rect">
            <a:avLst/>
          </a:prstGeom>
        </p:spPr>
      </p:pic>
      <p:sp>
        <p:nvSpPr>
          <p:cNvPr id="10" name="ZoneTexte 22">
            <a:extLst>
              <a:ext uri="{FF2B5EF4-FFF2-40B4-BE49-F238E27FC236}">
                <a16:creationId xmlns:a16="http://schemas.microsoft.com/office/drawing/2014/main" id="{5D3A3AB0-0919-042A-3F50-501CD01FD6B4}"/>
              </a:ext>
            </a:extLst>
          </p:cNvPr>
          <p:cNvSpPr txBox="1"/>
          <p:nvPr/>
        </p:nvSpPr>
        <p:spPr>
          <a:xfrm>
            <a:off x="431801" y="3343564"/>
            <a:ext cx="3623393" cy="3293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Cette partie </a:t>
            </a:r>
            <a:r>
              <a:rPr lang="fr-FR" sz="1600" dirty="0">
                <a:solidFill>
                  <a:srgbClr val="000000"/>
                </a:solidFill>
                <a:latin typeface="Marianne"/>
              </a:rPr>
              <a:t>rappelle les </a:t>
            </a:r>
            <a:r>
              <a:rPr lang="fr-FR" sz="1600" b="1" dirty="0">
                <a:solidFill>
                  <a:srgbClr val="000000"/>
                </a:solidFill>
                <a:latin typeface="Marianne"/>
              </a:rPr>
              <a:t>enjeux et l’organisation du Plan d’amélioration continue </a:t>
            </a:r>
            <a:r>
              <a:rPr lang="fr-FR" sz="1600" b="1" dirty="0"/>
              <a:t>Services Publics+</a:t>
            </a:r>
            <a:r>
              <a:rPr lang="fr-FR" sz="1600" b="1" dirty="0">
                <a:solidFill>
                  <a:srgbClr val="000000"/>
                </a:solidFill>
                <a:latin typeface="Marianne"/>
              </a:rPr>
              <a:t> </a:t>
            </a:r>
            <a:r>
              <a:rPr lang="fr-FR" sz="1600" dirty="0">
                <a:solidFill>
                  <a:srgbClr val="000000"/>
                </a:solidFill>
                <a:latin typeface="Marianne"/>
              </a:rPr>
              <a:t>au sein de l’Université</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600" dirty="0">
              <a:solidFill>
                <a:srgbClr val="000000"/>
              </a:solidFill>
              <a:latin typeface="Marianne"/>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Il intègre également une présentation de la </a:t>
            </a:r>
            <a:r>
              <a:rPr kumimoji="0" lang="fr-FR" sz="1600" b="1" i="0" u="none" strike="noStrike" kern="1200" cap="none" spc="0" normalizeH="0" baseline="0" noProof="0" dirty="0">
                <a:ln>
                  <a:noFill/>
                </a:ln>
                <a:solidFill>
                  <a:srgbClr val="000000"/>
                </a:solidFill>
                <a:effectLst/>
                <a:uLnTx/>
                <a:uFillTx/>
                <a:latin typeface="Marianne"/>
                <a:ea typeface="+mn-ea"/>
                <a:cs typeface="+mn-cs"/>
              </a:rPr>
              <a:t>gouvernance générale du programme </a:t>
            </a:r>
            <a:r>
              <a:rPr lang="fr-FR" sz="1600" b="1" dirty="0"/>
              <a:t>Services Publics+</a:t>
            </a:r>
            <a:r>
              <a:rPr kumimoji="0" lang="fr-FR" sz="1600" b="1" i="0" u="none" strike="noStrike" kern="1200" cap="none" spc="0" normalizeH="0" baseline="0" noProof="0" dirty="0">
                <a:ln>
                  <a:noFill/>
                </a:ln>
                <a:solidFill>
                  <a:srgbClr val="000000"/>
                </a:solidFill>
                <a:effectLst/>
                <a:uLnTx/>
                <a:uFillTx/>
                <a:latin typeface="Marianne"/>
                <a:ea typeface="+mn-ea"/>
                <a:cs typeface="+mn-cs"/>
              </a:rPr>
              <a:t> </a:t>
            </a:r>
            <a:r>
              <a:rPr kumimoji="0" lang="fr-FR" sz="1600" b="0" i="0" u="none" strike="noStrike" kern="1200" cap="none" spc="0" normalizeH="0" baseline="0" noProof="0" dirty="0">
                <a:ln>
                  <a:noFill/>
                </a:ln>
                <a:solidFill>
                  <a:srgbClr val="000000"/>
                </a:solidFill>
                <a:effectLst/>
                <a:uLnTx/>
                <a:uFillTx/>
                <a:latin typeface="Marianne"/>
                <a:ea typeface="+mn-ea"/>
                <a:cs typeface="+mn-cs"/>
              </a:rPr>
              <a:t>retenue par votre université.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Marianne"/>
                <a:ea typeface="+mn-ea"/>
                <a:cs typeface="+mn-cs"/>
              </a:rPr>
              <a:t>Vous y trouvez ainsi les différentes instances et les rôles clés du programme.</a:t>
            </a:r>
          </a:p>
        </p:txBody>
      </p:sp>
      <p:sp>
        <p:nvSpPr>
          <p:cNvPr id="11" name="ZoneTexte 24">
            <a:extLst>
              <a:ext uri="{FF2B5EF4-FFF2-40B4-BE49-F238E27FC236}">
                <a16:creationId xmlns:a16="http://schemas.microsoft.com/office/drawing/2014/main" id="{B38F07C3-04A6-B58F-FB24-7DE05B9AE434}"/>
              </a:ext>
            </a:extLst>
          </p:cNvPr>
          <p:cNvSpPr txBox="1"/>
          <p:nvPr/>
        </p:nvSpPr>
        <p:spPr>
          <a:xfrm>
            <a:off x="4235380" y="3343564"/>
            <a:ext cx="3623393"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Marianne"/>
                <a:ea typeface="+mn-ea"/>
                <a:cs typeface="+mn-cs"/>
              </a:rPr>
              <a:t>Cette partie </a:t>
            </a:r>
            <a:r>
              <a:rPr kumimoji="0" lang="fr-FR" sz="1600" b="1" i="0" u="none" strike="noStrike" kern="1200" cap="none" spc="0" normalizeH="0" baseline="0" noProof="0">
                <a:ln>
                  <a:noFill/>
                </a:ln>
                <a:solidFill>
                  <a:srgbClr val="000000"/>
                </a:solidFill>
                <a:effectLst/>
                <a:uLnTx/>
                <a:uFillTx/>
                <a:latin typeface="Marianne"/>
                <a:ea typeface="+mn-ea"/>
                <a:cs typeface="+mn-cs"/>
              </a:rPr>
              <a:t>présente chaque club </a:t>
            </a:r>
            <a:r>
              <a:rPr kumimoji="0" lang="fr-FR" sz="1600" b="0" i="0" u="none" strike="noStrike" kern="1200" cap="none" spc="0" normalizeH="0" baseline="0" noProof="0">
                <a:ln>
                  <a:noFill/>
                </a:ln>
                <a:solidFill>
                  <a:srgbClr val="000000"/>
                </a:solidFill>
                <a:effectLst/>
                <a:uLnTx/>
                <a:uFillTx/>
                <a:latin typeface="Marianne"/>
                <a:ea typeface="+mn-ea"/>
                <a:cs typeface="+mn-cs"/>
              </a:rPr>
              <a:t>plus en détails avec notamment : un rappel des objectifs du club, les premiers travaux à mener, les membres qui le composent à date, ainsi que des risques et points de vigilance à sécuriser.</a:t>
            </a:r>
          </a:p>
        </p:txBody>
      </p:sp>
      <p:sp>
        <p:nvSpPr>
          <p:cNvPr id="12" name="ZoneTexte 25">
            <a:extLst>
              <a:ext uri="{FF2B5EF4-FFF2-40B4-BE49-F238E27FC236}">
                <a16:creationId xmlns:a16="http://schemas.microsoft.com/office/drawing/2014/main" id="{59F259B7-A3DB-C858-9A65-D14D201F8F23}"/>
              </a:ext>
            </a:extLst>
          </p:cNvPr>
          <p:cNvSpPr txBox="1"/>
          <p:nvPr/>
        </p:nvSpPr>
        <p:spPr>
          <a:xfrm>
            <a:off x="8039392" y="3343564"/>
            <a:ext cx="3623393" cy="28007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Marianne"/>
                <a:ea typeface="+mn-ea"/>
                <a:cs typeface="+mn-cs"/>
              </a:rPr>
              <a:t>Cette partie présente en synthèse le </a:t>
            </a:r>
            <a:r>
              <a:rPr kumimoji="0" lang="fr-FR" sz="1600" b="1" i="0" u="none" strike="noStrike" kern="1200" cap="none" spc="0" normalizeH="0" baseline="0" noProof="0">
                <a:ln>
                  <a:noFill/>
                </a:ln>
                <a:solidFill>
                  <a:srgbClr val="000000"/>
                </a:solidFill>
                <a:effectLst/>
                <a:uLnTx/>
                <a:uFillTx/>
                <a:latin typeface="Marianne"/>
                <a:ea typeface="+mn-ea"/>
                <a:cs typeface="+mn-cs"/>
              </a:rPr>
              <a:t>large panel de supports </a:t>
            </a:r>
            <a:r>
              <a:rPr kumimoji="0" lang="fr-FR" sz="1600" i="0" u="none" strike="noStrike" kern="1200" cap="none" spc="0" normalizeH="0" baseline="0" noProof="0">
                <a:ln>
                  <a:noFill/>
                </a:ln>
                <a:solidFill>
                  <a:srgbClr val="000000"/>
                </a:solidFill>
                <a:effectLst/>
                <a:uLnTx/>
                <a:uFillTx/>
                <a:latin typeface="Marianne"/>
                <a:ea typeface="+mn-ea"/>
                <a:cs typeface="+mn-cs"/>
              </a:rPr>
              <a:t>disponibles en annexes du kit pour vous accompagner dans votre conduite de projet, à tous les niveaux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fr-FR" sz="1600" b="1">
                <a:solidFill>
                  <a:srgbClr val="000000"/>
                </a:solidFill>
                <a:latin typeface="Marianne"/>
              </a:rPr>
              <a:t>Piloter votre club</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fr-FR" sz="1600" b="1" i="0" u="none" strike="noStrike" kern="1200" cap="none" spc="0" normalizeH="0" baseline="0" noProof="0">
                <a:ln>
                  <a:noFill/>
                </a:ln>
                <a:solidFill>
                  <a:srgbClr val="000000"/>
                </a:solidFill>
                <a:effectLst/>
                <a:uLnTx/>
                <a:uFillTx/>
                <a:latin typeface="Marianne"/>
                <a:ea typeface="+mn-ea"/>
                <a:cs typeface="+mn-cs"/>
              </a:rPr>
              <a:t>Animer vos groupes de travail et ateliers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fr-FR" sz="1600" b="1">
                <a:solidFill>
                  <a:srgbClr val="000000"/>
                </a:solidFill>
                <a:latin typeface="Marianne"/>
              </a:rPr>
              <a:t>Conduire le changement </a:t>
            </a:r>
            <a:r>
              <a:rPr lang="fr-FR" sz="1600">
                <a:solidFill>
                  <a:srgbClr val="000000"/>
                </a:solidFill>
                <a:latin typeface="Marianne"/>
              </a:rPr>
              <a:t>auprès de vos utilisateurs</a:t>
            </a:r>
            <a:endParaRPr kumimoji="0" lang="fr-FR" sz="1600" b="0" i="0" u="none" strike="noStrike" kern="1200" cap="none" spc="0" normalizeH="0" baseline="0" noProof="0">
              <a:ln>
                <a:noFill/>
              </a:ln>
              <a:solidFill>
                <a:srgbClr val="000000"/>
              </a:solidFill>
              <a:effectLst/>
              <a:uLnTx/>
              <a:uFillTx/>
              <a:latin typeface="Marianne"/>
              <a:ea typeface="+mn-ea"/>
              <a:cs typeface="+mn-cs"/>
            </a:endParaRPr>
          </a:p>
        </p:txBody>
      </p:sp>
      <p:sp>
        <p:nvSpPr>
          <p:cNvPr id="13" name="Espace réservé du texte 2">
            <a:extLst>
              <a:ext uri="{FF2B5EF4-FFF2-40B4-BE49-F238E27FC236}">
                <a16:creationId xmlns:a16="http://schemas.microsoft.com/office/drawing/2014/main" id="{D87C6D35-88F8-5C71-FF9C-1D5108DD0F9B}"/>
              </a:ext>
            </a:extLst>
          </p:cNvPr>
          <p:cNvSpPr txBox="1">
            <a:spLocks/>
          </p:cNvSpPr>
          <p:nvPr/>
        </p:nvSpPr>
        <p:spPr bwMode="gray">
          <a:xfrm>
            <a:off x="431370" y="1953608"/>
            <a:ext cx="3623393" cy="1080000"/>
          </a:xfrm>
          <a:prstGeom prst="roundRect">
            <a:avLst/>
          </a:prstGeom>
          <a:solidFill>
            <a:schemeClr val="tx2">
              <a:lumMod val="20000"/>
              <a:lumOff val="80000"/>
            </a:schemeClr>
          </a:solidFill>
          <a:ln>
            <a:solidFill>
              <a:schemeClr val="tx2"/>
            </a:solidFill>
          </a:ln>
        </p:spPr>
        <p:txBody>
          <a:bodyPr vert="horz" lIns="0" tIns="0" rIns="0" bIns="0" rtlCol="0" anchor="ctr"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tabLst/>
              <a:defRPr sz="1867" b="1" kern="1200">
                <a:solidFill>
                  <a:schemeClr val="tx1"/>
                </a:solidFill>
                <a:latin typeface="Marianne" panose="02000000000000000000" pitchFamily="2" charset="0"/>
                <a:ea typeface="+mn-ea"/>
                <a:cs typeface="+mn-cs"/>
              </a:defRPr>
            </a:lvl1pPr>
            <a:lvl2pPr marL="431989" indent="-191995" algn="l" defTabSz="1219170" rtl="0" eaLnBrk="1" latinLnBrk="0" hangingPunct="1">
              <a:lnSpc>
                <a:spcPct val="100000"/>
              </a:lnSpc>
              <a:spcBef>
                <a:spcPts val="800"/>
              </a:spcBef>
              <a:spcAft>
                <a:spcPts val="1067"/>
              </a:spcAft>
              <a:buSzPct val="100000"/>
              <a:buFont typeface="+mj-lt"/>
              <a:buAutoNum type="alphaLcPeriod"/>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1081088" marR="0" lvl="0" indent="0" algn="l" defTabSz="1219170" rtl="0" eaLnBrk="1" fontAlgn="auto" latinLnBrk="0" hangingPunct="1">
              <a:lnSpc>
                <a:spcPct val="100000"/>
              </a:lnSpc>
              <a:spcBef>
                <a:spcPts val="533"/>
              </a:spcBef>
              <a:spcAft>
                <a:spcPts val="1067"/>
              </a:spcAft>
              <a:buClrTx/>
              <a:buSzTx/>
              <a:buFont typeface="+mj-lt"/>
              <a:buNone/>
              <a:tabLst/>
              <a:defRPr/>
            </a:pPr>
            <a:r>
              <a:rPr kumimoji="0" lang="fr-FR" sz="1700" b="1" i="0" u="none" strike="noStrike" kern="1200" cap="none" spc="0" normalizeH="0" baseline="0" noProof="0" dirty="0">
                <a:ln>
                  <a:noFill/>
                </a:ln>
                <a:solidFill>
                  <a:schemeClr val="tx2"/>
                </a:solidFill>
                <a:effectLst/>
                <a:uLnTx/>
                <a:uFillTx/>
                <a:latin typeface="Marianne" panose="02000000000000000000" pitchFamily="2" charset="0"/>
                <a:ea typeface="+mn-ea"/>
                <a:cs typeface="+mn-cs"/>
              </a:rPr>
              <a:t>1 – Vue d’ensemble du plan d’amélioration continue Services Publics+</a:t>
            </a:r>
          </a:p>
        </p:txBody>
      </p:sp>
      <p:pic>
        <p:nvPicPr>
          <p:cNvPr id="14" name="Image 27">
            <a:extLst>
              <a:ext uri="{FF2B5EF4-FFF2-40B4-BE49-F238E27FC236}">
                <a16:creationId xmlns:a16="http://schemas.microsoft.com/office/drawing/2014/main" id="{6A0E1AFB-BAD0-602C-ECEC-E174272AE8B3}"/>
              </a:ext>
            </a:extLst>
          </p:cNvPr>
          <p:cNvPicPr>
            <a:picLocks noChangeAspect="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96855" y="2212694"/>
            <a:ext cx="596622" cy="596622"/>
          </a:xfrm>
          <a:prstGeom prst="rect">
            <a:avLst/>
          </a:prstGeom>
        </p:spPr>
      </p:pic>
    </p:spTree>
    <p:extLst>
      <p:ext uri="{BB962C8B-B14F-4D97-AF65-F5344CB8AC3E}">
        <p14:creationId xmlns:p14="http://schemas.microsoft.com/office/powerpoint/2010/main" val="1048836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92BF23C-4C7F-4911-B466-FD668924ACD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20" name="Espace réservé du texte 2">
            <a:extLst>
              <a:ext uri="{FF2B5EF4-FFF2-40B4-BE49-F238E27FC236}">
                <a16:creationId xmlns:a16="http://schemas.microsoft.com/office/drawing/2014/main" id="{D3F200D8-DB42-44B2-A31D-46F58C8D12D9}"/>
              </a:ext>
            </a:extLst>
          </p:cNvPr>
          <p:cNvSpPr>
            <a:spLocks noGrp="1"/>
          </p:cNvSpPr>
          <p:nvPr>
            <p:ph type="body" sz="quarter" idx="13"/>
          </p:nvPr>
        </p:nvSpPr>
        <p:spPr>
          <a:xfrm>
            <a:off x="1624231" y="2706098"/>
            <a:ext cx="8943539" cy="1080000"/>
          </a:xfrm>
          <a:prstGeom prst="roundRect">
            <a:avLst/>
          </a:prstGeom>
          <a:noFill/>
        </p:spPr>
        <p:txBody>
          <a:bodyPr anchor="ctr"/>
          <a:lstStyle/>
          <a:p>
            <a:pPr marL="1074738" indent="6350">
              <a:buNone/>
            </a:pPr>
            <a:r>
              <a:rPr lang="fr-FR" sz="4400" dirty="0">
                <a:solidFill>
                  <a:schemeClr val="bg1"/>
                </a:solidFill>
              </a:rPr>
              <a:t>Vue d’ensemble du plan d’amélioration continue Services Publics+</a:t>
            </a:r>
          </a:p>
        </p:txBody>
      </p:sp>
      <p:pic>
        <p:nvPicPr>
          <p:cNvPr id="27" name="Image 26">
            <a:extLst>
              <a:ext uri="{FF2B5EF4-FFF2-40B4-BE49-F238E27FC236}">
                <a16:creationId xmlns:a16="http://schemas.microsoft.com/office/drawing/2014/main" id="{0BEAF6DE-D91C-430F-959C-610DF3211F0C}"/>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1384085" y="2706098"/>
            <a:ext cx="1080000" cy="1080000"/>
          </a:xfrm>
          <a:prstGeom prst="rect">
            <a:avLst/>
          </a:prstGeom>
        </p:spPr>
      </p:pic>
      <p:sp>
        <p:nvSpPr>
          <p:cNvPr id="15" name="Ellipse 14">
            <a:extLst>
              <a:ext uri="{FF2B5EF4-FFF2-40B4-BE49-F238E27FC236}">
                <a16:creationId xmlns:a16="http://schemas.microsoft.com/office/drawing/2014/main" id="{98DE74D6-63C2-4FE5-B434-8DA799FCDA1E}"/>
              </a:ext>
            </a:extLst>
          </p:cNvPr>
          <p:cNvSpPr/>
          <p:nvPr/>
        </p:nvSpPr>
        <p:spPr>
          <a:xfrm rot="575306">
            <a:off x="9707840" y="574276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16" name="Ellipse 15">
            <a:extLst>
              <a:ext uri="{FF2B5EF4-FFF2-40B4-BE49-F238E27FC236}">
                <a16:creationId xmlns:a16="http://schemas.microsoft.com/office/drawing/2014/main" id="{0C53CA9E-BCA9-4B76-AE78-266FE742E17C}"/>
              </a:ext>
            </a:extLst>
          </p:cNvPr>
          <p:cNvSpPr/>
          <p:nvPr/>
        </p:nvSpPr>
        <p:spPr>
          <a:xfrm rot="21362759">
            <a:off x="-1523728" y="-659347"/>
            <a:ext cx="5181600" cy="26924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18" name="Image 17">
            <a:extLst>
              <a:ext uri="{FF2B5EF4-FFF2-40B4-BE49-F238E27FC236}">
                <a16:creationId xmlns:a16="http://schemas.microsoft.com/office/drawing/2014/main" id="{3D0605CC-CAE4-42F3-9067-9BB2F6CBEF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10084606" y="6100013"/>
            <a:ext cx="1950376" cy="579524"/>
          </a:xfrm>
          <a:prstGeom prst="rect">
            <a:avLst/>
          </a:prstGeom>
        </p:spPr>
      </p:pic>
      <p:pic>
        <p:nvPicPr>
          <p:cNvPr id="9" name="Image 8">
            <a:extLst>
              <a:ext uri="{FF2B5EF4-FFF2-40B4-BE49-F238E27FC236}">
                <a16:creationId xmlns:a16="http://schemas.microsoft.com/office/drawing/2014/main" id="{38453A98-BD52-4442-A61C-81C9BDD3DB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2014517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73221B6-8091-4757-ACCC-48D19BD440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C6179A8D-4C6A-4A85-B772-58F960680FE9}"/>
              </a:ext>
            </a:extLst>
          </p:cNvPr>
          <p:cNvSpPr>
            <a:spLocks noGrp="1"/>
          </p:cNvSpPr>
          <p:nvPr>
            <p:ph type="title"/>
          </p:nvPr>
        </p:nvSpPr>
        <p:spPr/>
        <p:txBody>
          <a:bodyPr>
            <a:noAutofit/>
          </a:bodyPr>
          <a:lstStyle/>
          <a:p>
            <a:r>
              <a:rPr lang="fr-FR" dirty="0"/>
              <a:t>Rappel : le plan d’amélioration continue Services Publics+ a pour objectif d’améliorer la qualité du service rendu à l’étudiant</a:t>
            </a:r>
          </a:p>
        </p:txBody>
      </p:sp>
      <p:sp>
        <p:nvSpPr>
          <p:cNvPr id="5" name="Espace réservé du texte 4">
            <a:extLst>
              <a:ext uri="{FF2B5EF4-FFF2-40B4-BE49-F238E27FC236}">
                <a16:creationId xmlns:a16="http://schemas.microsoft.com/office/drawing/2014/main" id="{247F7796-E2AB-4606-BB6C-A13516F3E199}"/>
              </a:ext>
            </a:extLst>
          </p:cNvPr>
          <p:cNvSpPr>
            <a:spLocks noGrp="1"/>
          </p:cNvSpPr>
          <p:nvPr>
            <p:ph type="body" sz="quarter" idx="14"/>
          </p:nvPr>
        </p:nvSpPr>
        <p:spPr>
          <a:xfrm>
            <a:off x="440518" y="2105752"/>
            <a:ext cx="10840625" cy="1471265"/>
          </a:xfrm>
        </p:spPr>
        <p:txBody>
          <a:bodyPr/>
          <a:lstStyle/>
          <a:p>
            <a:pPr algn="just" rtl="0" fontAlgn="auto"/>
            <a:r>
              <a:rPr lang="fr-FR" sz="1400" dirty="0"/>
              <a:t>L’objectif du plan d’amélioration continue Services Publics+ </a:t>
            </a:r>
            <a:r>
              <a:rPr lang="fr-FR" sz="1400" b="0" i="0" u="none" strike="noStrike" dirty="0">
                <a:solidFill>
                  <a:srgbClr val="000000"/>
                </a:solidFill>
                <a:effectLst/>
                <a:latin typeface="Marianne" panose="02000000000000000000" pitchFamily="2" charset="0"/>
              </a:rPr>
              <a:t>engagé par l’université est d’améliorer la qualité du service rendu aux étudiants en les plaçant au cœur des actions de l’Université. La </a:t>
            </a:r>
            <a:r>
              <a:rPr lang="fr-FR" sz="1400" b="0" i="0" u="none" strike="noStrike" dirty="0">
                <a:effectLst/>
                <a:latin typeface="Marianne" panose="02000000000000000000" pitchFamily="2" charset="0"/>
              </a:rPr>
              <a:t>démarche a ainsi permis d’identifier plusieurs axes de travail dits « </a:t>
            </a:r>
            <a:r>
              <a:rPr lang="fr-FR" sz="1400" b="1" i="0" u="none" strike="noStrike" dirty="0">
                <a:effectLst/>
                <a:latin typeface="Marianne" panose="02000000000000000000" pitchFamily="2" charset="0"/>
              </a:rPr>
              <a:t>actions prioritaires </a:t>
            </a:r>
            <a:r>
              <a:rPr lang="fr-FR" sz="1400" b="0" i="0" u="none" strike="noStrike" dirty="0">
                <a:effectLst/>
                <a:latin typeface="Marianne" panose="02000000000000000000" pitchFamily="2" charset="0"/>
              </a:rPr>
              <a:t>» et aligner les services de l’Université autour d'objectifs communs. La mise en œuvre de ces actions implique aujourd’hui de </a:t>
            </a:r>
            <a:r>
              <a:rPr lang="fr-FR" sz="1400" b="1" i="0" u="none" strike="noStrike" dirty="0">
                <a:effectLst/>
                <a:latin typeface="Marianne" panose="02000000000000000000" pitchFamily="2" charset="0"/>
              </a:rPr>
              <a:t>coordonner et dynamiser les différents services </a:t>
            </a:r>
            <a:r>
              <a:rPr lang="fr-FR" sz="1400" b="1" i="0" u="none" strike="noStrike" dirty="0">
                <a:solidFill>
                  <a:srgbClr val="000000"/>
                </a:solidFill>
                <a:effectLst/>
                <a:latin typeface="Marianne" panose="02000000000000000000" pitchFamily="2" charset="0"/>
              </a:rPr>
              <a:t>de l’Université de manière transverse</a:t>
            </a:r>
            <a:r>
              <a:rPr lang="fr-FR" sz="1400" b="0" i="0" u="none" strike="noStrike" dirty="0">
                <a:solidFill>
                  <a:srgbClr val="000000"/>
                </a:solidFill>
                <a:effectLst/>
                <a:latin typeface="Marianne" panose="02000000000000000000" pitchFamily="2" charset="0"/>
              </a:rPr>
              <a:t>. </a:t>
            </a:r>
            <a:r>
              <a:rPr lang="fr-FR" sz="1400" b="1" i="0" u="none" strike="noStrike" dirty="0">
                <a:solidFill>
                  <a:srgbClr val="000091"/>
                </a:solidFill>
                <a:effectLst/>
                <a:latin typeface="Marianne" panose="02000000000000000000" pitchFamily="2" charset="0"/>
              </a:rPr>
              <a:t>​</a:t>
            </a:r>
          </a:p>
          <a:p>
            <a:pPr algn="just" rtl="0" fontAlgn="base"/>
            <a:r>
              <a:rPr lang="fr-FR" sz="1400" b="0" i="0" u="none" strike="noStrike" dirty="0">
                <a:solidFill>
                  <a:srgbClr val="000000"/>
                </a:solidFill>
                <a:effectLst/>
                <a:latin typeface="Marianne" panose="02000000000000000000" pitchFamily="2" charset="0"/>
              </a:rPr>
              <a:t>Le dispositif Services Publics+ </a:t>
            </a:r>
            <a:r>
              <a:rPr lang="fr-FR" sz="1400" b="0" i="0" u="none" strike="noStrike" dirty="0">
                <a:effectLst/>
                <a:latin typeface="Marianne" panose="02000000000000000000" pitchFamily="2" charset="0"/>
              </a:rPr>
              <a:t>vise ainsi à </a:t>
            </a:r>
            <a:r>
              <a:rPr lang="fr-FR" sz="1400" b="1" i="0" u="none" strike="noStrike" dirty="0">
                <a:effectLst/>
                <a:latin typeface="Marianne" panose="02000000000000000000" pitchFamily="2" charset="0"/>
              </a:rPr>
              <a:t>renforcer </a:t>
            </a:r>
            <a:r>
              <a:rPr lang="fr-FR" sz="1400" b="1" i="0" u="none" strike="noStrike" dirty="0">
                <a:solidFill>
                  <a:srgbClr val="000000"/>
                </a:solidFill>
                <a:effectLst/>
                <a:latin typeface="Marianne" panose="02000000000000000000" pitchFamily="2" charset="0"/>
              </a:rPr>
              <a:t>l’efficacité opérationnelle et maximiser l’impact </a:t>
            </a:r>
            <a:r>
              <a:rPr lang="fr-FR" sz="1400" b="1" i="0" u="none" strike="noStrike" dirty="0">
                <a:effectLst/>
                <a:latin typeface="Marianne" panose="02000000000000000000" pitchFamily="2" charset="0"/>
              </a:rPr>
              <a:t>positif des services </a:t>
            </a:r>
            <a:r>
              <a:rPr lang="fr-FR" sz="1400" b="1" i="0" u="none" strike="noStrike" dirty="0">
                <a:solidFill>
                  <a:srgbClr val="000000"/>
                </a:solidFill>
                <a:effectLst/>
                <a:latin typeface="Marianne" panose="02000000000000000000" pitchFamily="2" charset="0"/>
              </a:rPr>
              <a:t>sur les étudiants</a:t>
            </a:r>
            <a:r>
              <a:rPr lang="fr-FR" sz="1400" b="0" i="0" u="none" strike="noStrike" dirty="0">
                <a:solidFill>
                  <a:srgbClr val="000000"/>
                </a:solidFill>
                <a:effectLst/>
                <a:latin typeface="Marianne" panose="02000000000000000000" pitchFamily="2" charset="0"/>
              </a:rPr>
              <a:t>. </a:t>
            </a:r>
            <a:r>
              <a:rPr lang="en-US" sz="1400" b="0" i="0" dirty="0">
                <a:effectLst/>
                <a:latin typeface="Marianne" panose="02000000000000000000" pitchFamily="2" charset="0"/>
              </a:rPr>
              <a:t>​</a:t>
            </a:r>
            <a:endParaRPr lang="en-US" sz="1200" b="0" i="0" dirty="0">
              <a:effectLst/>
            </a:endParaRPr>
          </a:p>
        </p:txBody>
      </p:sp>
      <p:sp>
        <p:nvSpPr>
          <p:cNvPr id="9" name="ZoneTexte 8">
            <a:extLst>
              <a:ext uri="{FF2B5EF4-FFF2-40B4-BE49-F238E27FC236}">
                <a16:creationId xmlns:a16="http://schemas.microsoft.com/office/drawing/2014/main" id="{4E1E6792-84C2-4FF9-B714-972F4233EFFF}"/>
              </a:ext>
            </a:extLst>
          </p:cNvPr>
          <p:cNvSpPr txBox="1"/>
          <p:nvPr/>
        </p:nvSpPr>
        <p:spPr>
          <a:xfrm>
            <a:off x="4475747" y="180934"/>
            <a:ext cx="7555831"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Marianne"/>
                <a:ea typeface="+mn-ea"/>
                <a:cs typeface="+mn-cs"/>
              </a:rPr>
              <a:t>Direction interministérielle de la Transformation Publique</a:t>
            </a:r>
          </a:p>
        </p:txBody>
      </p:sp>
      <p:sp>
        <p:nvSpPr>
          <p:cNvPr id="3" name="Rectangle 2">
            <a:extLst>
              <a:ext uri="{FF2B5EF4-FFF2-40B4-BE49-F238E27FC236}">
                <a16:creationId xmlns:a16="http://schemas.microsoft.com/office/drawing/2014/main" id="{68311055-1DDB-4CE6-AEA9-9C44754A81AA}"/>
              </a:ext>
            </a:extLst>
          </p:cNvPr>
          <p:cNvSpPr/>
          <p:nvPr/>
        </p:nvSpPr>
        <p:spPr>
          <a:xfrm>
            <a:off x="0" y="3934047"/>
            <a:ext cx="12192000" cy="252217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1200"/>
              </a:spcAft>
              <a:buClrTx/>
              <a:buSzTx/>
              <a:buFontTx/>
              <a:buNone/>
              <a:tabLst/>
              <a:defRPr/>
            </a:pPr>
            <a:endParaRPr kumimoji="0" lang="fr-FR" sz="1400" b="0" i="0" u="none" strike="noStrike" kern="1200" cap="none" spc="0" normalizeH="0" baseline="0" noProof="0">
              <a:ln>
                <a:noFill/>
              </a:ln>
              <a:solidFill>
                <a:srgbClr val="000000"/>
              </a:solidFill>
              <a:effectLst/>
              <a:uLnTx/>
              <a:uFillTx/>
              <a:latin typeface="Marianne"/>
              <a:ea typeface="+mn-ea"/>
              <a:cs typeface="+mn-cs"/>
            </a:endParaRPr>
          </a:p>
        </p:txBody>
      </p:sp>
      <p:sp>
        <p:nvSpPr>
          <p:cNvPr id="10" name="Espace réservé du texte 4">
            <a:extLst>
              <a:ext uri="{FF2B5EF4-FFF2-40B4-BE49-F238E27FC236}">
                <a16:creationId xmlns:a16="http://schemas.microsoft.com/office/drawing/2014/main" id="{B23C7CD5-9A61-412A-9D37-8EE90A8D64CF}"/>
              </a:ext>
            </a:extLst>
          </p:cNvPr>
          <p:cNvSpPr txBox="1">
            <a:spLocks/>
          </p:cNvSpPr>
          <p:nvPr/>
        </p:nvSpPr>
        <p:spPr bwMode="gray">
          <a:xfrm>
            <a:off x="431801" y="4115550"/>
            <a:ext cx="10840625" cy="2080945"/>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122764" marR="0" lvl="0" indent="0" algn="just" defTabSz="1219170" rtl="0" eaLnBrk="1" fontAlgn="auto" latinLnBrk="0" hangingPunct="1">
              <a:lnSpc>
                <a:spcPct val="100000"/>
              </a:lnSpc>
              <a:spcBef>
                <a:spcPts val="0"/>
              </a:spcBef>
              <a:spcAft>
                <a:spcPts val="1200"/>
              </a:spcAft>
              <a:buClrTx/>
              <a:buSzTx/>
              <a:buFont typeface="Arial" pitchFamily="34" charset="0"/>
              <a:buNone/>
              <a:tabLst/>
              <a:defRPr/>
            </a:pPr>
            <a:r>
              <a:rPr kumimoji="0" lang="fr-FR" sz="1400" b="1" i="0" u="none" strike="noStrike" kern="1200" cap="none" spc="0" normalizeH="0" baseline="0" noProof="0">
                <a:ln>
                  <a:noFill/>
                </a:ln>
                <a:solidFill>
                  <a:srgbClr val="000000"/>
                </a:solidFill>
                <a:effectLst/>
                <a:uLnTx/>
                <a:uFillTx/>
                <a:latin typeface="Marianne" panose="02000000000000000000" pitchFamily="2" charset="0"/>
                <a:ea typeface="+mn-ea"/>
                <a:cs typeface="+mn-cs"/>
              </a:rPr>
              <a:t>Les actions prioritaires retenues visent en particulier à :</a:t>
            </a:r>
          </a:p>
          <a:p>
            <a:pPr marL="408514"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Offrir un calendrier universitaire et un emploi du temps clairs et lisibles, facilitant ainsi le suivi des cours par les étudiants</a:t>
            </a:r>
          </a:p>
          <a:p>
            <a:pPr marL="408514"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Anticiper les échéances de l’année académique pour mieux planifier et informer les étudiants en temps utile pour leur scolarité</a:t>
            </a:r>
          </a:p>
          <a:p>
            <a:pPr marL="408514"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Rationaliser les processus et les canaux de communication pour rendre l’information plus claire et plus accessible pour les étudiants</a:t>
            </a:r>
          </a:p>
          <a:p>
            <a:pPr marL="408514"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Fournir une réponse de premier niveau aux demandes des étudiants, quel que soit le guichet auquel il s’adresse</a:t>
            </a:r>
          </a:p>
          <a:p>
            <a:pPr marL="408514"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fr-FR" sz="1400" b="0" i="0" u="none" strike="noStrike" kern="1200" cap="none" spc="0" normalizeH="0" baseline="0" noProof="0">
                <a:ln>
                  <a:noFill/>
                </a:ln>
                <a:solidFill>
                  <a:srgbClr val="000000"/>
                </a:solidFill>
                <a:effectLst/>
                <a:uLnTx/>
                <a:uFillTx/>
                <a:latin typeface="Marianne"/>
                <a:ea typeface="+mn-ea"/>
                <a:cs typeface="+mn-cs"/>
              </a:rPr>
              <a:t>Mesurer la satisfaction des étudiants en termes de qualité de service de l’Université et piloter une amélioration continue</a:t>
            </a:r>
          </a:p>
        </p:txBody>
      </p:sp>
    </p:spTree>
    <p:extLst>
      <p:ext uri="{BB962C8B-B14F-4D97-AF65-F5344CB8AC3E}">
        <p14:creationId xmlns:p14="http://schemas.microsoft.com/office/powerpoint/2010/main" val="3386164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7F1A3A8-6982-498D-9D88-B01642002B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0F4F5C8E-D726-439B-AC06-E50E8B65B964}"/>
              </a:ext>
            </a:extLst>
          </p:cNvPr>
          <p:cNvSpPr>
            <a:spLocks noGrp="1"/>
          </p:cNvSpPr>
          <p:nvPr>
            <p:ph type="title"/>
          </p:nvPr>
        </p:nvSpPr>
        <p:spPr/>
        <p:txBody>
          <a:bodyPr>
            <a:noAutofit/>
          </a:bodyPr>
          <a:lstStyle/>
          <a:p>
            <a:r>
              <a:rPr lang="fr-FR" dirty="0"/>
              <a:t>Cinq « clubs » de travail ont été structurés pour mettre en œuvre le plan d’amélioration continue Services Publics+ </a:t>
            </a:r>
          </a:p>
        </p:txBody>
      </p:sp>
      <p:sp>
        <p:nvSpPr>
          <p:cNvPr id="5" name="Espace réservé du texte 4">
            <a:extLst>
              <a:ext uri="{FF2B5EF4-FFF2-40B4-BE49-F238E27FC236}">
                <a16:creationId xmlns:a16="http://schemas.microsoft.com/office/drawing/2014/main" id="{D99F1BDD-F873-4E7B-9F61-60F8A88EC537}"/>
              </a:ext>
            </a:extLst>
          </p:cNvPr>
          <p:cNvSpPr>
            <a:spLocks noGrp="1"/>
          </p:cNvSpPr>
          <p:nvPr>
            <p:ph type="body" sz="quarter" idx="14"/>
          </p:nvPr>
        </p:nvSpPr>
        <p:spPr>
          <a:xfrm>
            <a:off x="431800" y="1916879"/>
            <a:ext cx="11232445" cy="719988"/>
          </a:xfrm>
        </p:spPr>
        <p:txBody>
          <a:bodyPr/>
          <a:lstStyle/>
          <a:p>
            <a:r>
              <a:rPr lang="fr-FR" sz="1400" dirty="0"/>
              <a:t>Les clubs sont des instances de pilotage et de mise en œuvre des actions prioritaires. Chaque club porte sur une activité clé de l’Université. Il vise un ensemble d’objectifs communs, sélectionnés par le Comité de pilotage Services Publics+*. </a:t>
            </a:r>
          </a:p>
        </p:txBody>
      </p:sp>
      <p:grpSp>
        <p:nvGrpSpPr>
          <p:cNvPr id="25" name="Groupe 24">
            <a:extLst>
              <a:ext uri="{FF2B5EF4-FFF2-40B4-BE49-F238E27FC236}">
                <a16:creationId xmlns:a16="http://schemas.microsoft.com/office/drawing/2014/main" id="{5A595E1B-6570-4F79-8B7A-EECBD8261B5E}"/>
              </a:ext>
            </a:extLst>
          </p:cNvPr>
          <p:cNvGrpSpPr/>
          <p:nvPr/>
        </p:nvGrpSpPr>
        <p:grpSpPr>
          <a:xfrm>
            <a:off x="517236" y="3051344"/>
            <a:ext cx="2013527" cy="2490474"/>
            <a:chOff x="517236" y="3051344"/>
            <a:chExt cx="2013527" cy="2490474"/>
          </a:xfrm>
        </p:grpSpPr>
        <p:sp>
          <p:nvSpPr>
            <p:cNvPr id="6" name="Rectangle 5">
              <a:extLst>
                <a:ext uri="{FF2B5EF4-FFF2-40B4-BE49-F238E27FC236}">
                  <a16:creationId xmlns:a16="http://schemas.microsoft.com/office/drawing/2014/main" id="{46C4D44E-F7E5-4C4F-8C8F-DE386E08E4C8}"/>
                </a:ext>
              </a:extLst>
            </p:cNvPr>
            <p:cNvSpPr/>
            <p:nvPr/>
          </p:nvSpPr>
          <p:spPr>
            <a:xfrm>
              <a:off x="517236" y="3051344"/>
              <a:ext cx="2013527" cy="1733092"/>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MAQUETTES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pic>
          <p:nvPicPr>
            <p:cNvPr id="9" name="Image 8">
              <a:extLst>
                <a:ext uri="{FF2B5EF4-FFF2-40B4-BE49-F238E27FC236}">
                  <a16:creationId xmlns:a16="http://schemas.microsoft.com/office/drawing/2014/main" id="{13D8E3F8-B230-4C2E-9F17-D1E8C516DC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1481" y="4097203"/>
              <a:ext cx="525036" cy="525036"/>
            </a:xfrm>
            <a:prstGeom prst="rect">
              <a:avLst/>
            </a:prstGeom>
          </p:spPr>
        </p:pic>
        <p:sp>
          <p:nvSpPr>
            <p:cNvPr id="10" name="Rectangle : coins arrondis 9">
              <a:extLst>
                <a:ext uri="{FF2B5EF4-FFF2-40B4-BE49-F238E27FC236}">
                  <a16:creationId xmlns:a16="http://schemas.microsoft.com/office/drawing/2014/main" id="{FCB93BC1-FADB-4369-A35B-C6CD4E388AB7}"/>
                </a:ext>
              </a:extLst>
            </p:cNvPr>
            <p:cNvSpPr/>
            <p:nvPr/>
          </p:nvSpPr>
          <p:spPr>
            <a:xfrm>
              <a:off x="517236"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Optimiser le processus d’élaboration des maquettes pédagogiques</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grpSp>
      <p:grpSp>
        <p:nvGrpSpPr>
          <p:cNvPr id="24" name="Groupe 23">
            <a:extLst>
              <a:ext uri="{FF2B5EF4-FFF2-40B4-BE49-F238E27FC236}">
                <a16:creationId xmlns:a16="http://schemas.microsoft.com/office/drawing/2014/main" id="{25D4BE6E-6FB6-4F70-8C4D-9BA429FC4039}"/>
              </a:ext>
            </a:extLst>
          </p:cNvPr>
          <p:cNvGrpSpPr/>
          <p:nvPr/>
        </p:nvGrpSpPr>
        <p:grpSpPr>
          <a:xfrm>
            <a:off x="2740891" y="3051344"/>
            <a:ext cx="2013527" cy="2490474"/>
            <a:chOff x="2604654" y="3051344"/>
            <a:chExt cx="2013527" cy="2490474"/>
          </a:xfrm>
        </p:grpSpPr>
        <p:sp>
          <p:nvSpPr>
            <p:cNvPr id="11" name="Rectangle 10">
              <a:extLst>
                <a:ext uri="{FF2B5EF4-FFF2-40B4-BE49-F238E27FC236}">
                  <a16:creationId xmlns:a16="http://schemas.microsoft.com/office/drawing/2014/main" id="{DF351093-20D1-4D3F-A964-0E0ECB1FC3E2}"/>
                </a:ext>
              </a:extLst>
            </p:cNvPr>
            <p:cNvSpPr/>
            <p:nvPr/>
          </p:nvSpPr>
          <p:spPr>
            <a:xfrm>
              <a:off x="2604654" y="3051344"/>
              <a:ext cx="2013527" cy="1733092"/>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70" b="1" i="0" u="none" strike="noStrike" kern="1200" cap="none" spc="0" normalizeH="0" baseline="0" noProof="0">
                  <a:ln>
                    <a:noFill/>
                  </a:ln>
                  <a:solidFill>
                    <a:srgbClr val="FFFFFF"/>
                  </a:solidFill>
                  <a:effectLst/>
                  <a:uLnTx/>
                  <a:uFillTx/>
                  <a:latin typeface="Marianne"/>
                  <a:ea typeface="+mn-ea"/>
                  <a:cs typeface="+mn-cs"/>
                </a:rPr>
                <a:t>CLUB INFORMATIONS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p:txBody>
        </p:sp>
        <p:sp>
          <p:nvSpPr>
            <p:cNvPr id="13" name="Rectangle : coins arrondis 12">
              <a:extLst>
                <a:ext uri="{FF2B5EF4-FFF2-40B4-BE49-F238E27FC236}">
                  <a16:creationId xmlns:a16="http://schemas.microsoft.com/office/drawing/2014/main" id="{D35B8A12-40FF-46B1-969A-43B4E9094BF1}"/>
                </a:ext>
              </a:extLst>
            </p:cNvPr>
            <p:cNvSpPr/>
            <p:nvPr/>
          </p:nvSpPr>
          <p:spPr>
            <a:xfrm>
              <a:off x="26046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Rendre l’information aux étudiants plus claire et plus accessible</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3" name="Image 22">
              <a:extLst>
                <a:ext uri="{FF2B5EF4-FFF2-40B4-BE49-F238E27FC236}">
                  <a16:creationId xmlns:a16="http://schemas.microsoft.com/office/drawing/2014/main" id="{0053EF97-46BC-4A34-AC68-7C83F618AF62}"/>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362035" y="4097203"/>
              <a:ext cx="498763" cy="498763"/>
            </a:xfrm>
            <a:prstGeom prst="rect">
              <a:avLst/>
            </a:prstGeom>
          </p:spPr>
        </p:pic>
      </p:grpSp>
      <p:grpSp>
        <p:nvGrpSpPr>
          <p:cNvPr id="31" name="Groupe 30">
            <a:extLst>
              <a:ext uri="{FF2B5EF4-FFF2-40B4-BE49-F238E27FC236}">
                <a16:creationId xmlns:a16="http://schemas.microsoft.com/office/drawing/2014/main" id="{F769643A-5BC2-406F-AD9F-EC1E95C65F0E}"/>
              </a:ext>
            </a:extLst>
          </p:cNvPr>
          <p:cNvGrpSpPr/>
          <p:nvPr/>
        </p:nvGrpSpPr>
        <p:grpSpPr>
          <a:xfrm>
            <a:off x="4964546" y="3051344"/>
            <a:ext cx="2013527" cy="2490474"/>
            <a:chOff x="4692072" y="3051344"/>
            <a:chExt cx="2013527" cy="2490474"/>
          </a:xfrm>
        </p:grpSpPr>
        <p:sp>
          <p:nvSpPr>
            <p:cNvPr id="14" name="Rectangle 13">
              <a:extLst>
                <a:ext uri="{FF2B5EF4-FFF2-40B4-BE49-F238E27FC236}">
                  <a16:creationId xmlns:a16="http://schemas.microsoft.com/office/drawing/2014/main" id="{663E65F8-2BA8-47C9-8E3F-417A55A4B380}"/>
                </a:ext>
              </a:extLst>
            </p:cNvPr>
            <p:cNvSpPr/>
            <p:nvPr/>
          </p:nvSpPr>
          <p:spPr>
            <a:xfrm>
              <a:off x="4692072" y="3051344"/>
              <a:ext cx="2013527" cy="1733092"/>
            </a:xfrm>
            <a:prstGeom prst="rect">
              <a:avLst/>
            </a:prstGeom>
            <a:gradFill flip="none" rotWithShape="1">
              <a:gsLst>
                <a:gs pos="0">
                  <a:srgbClr val="00E6AA"/>
                </a:gs>
                <a:gs pos="100000">
                  <a:srgbClr val="00A87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DEMANDES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16" name="Rectangle : coins arrondis 15">
              <a:extLst>
                <a:ext uri="{FF2B5EF4-FFF2-40B4-BE49-F238E27FC236}">
                  <a16:creationId xmlns:a16="http://schemas.microsoft.com/office/drawing/2014/main" id="{FA9732D6-205E-4355-B355-4408AD8BCC44}"/>
                </a:ext>
              </a:extLst>
            </p:cNvPr>
            <p:cNvSpPr/>
            <p:nvPr/>
          </p:nvSpPr>
          <p:spPr>
            <a:xfrm>
              <a:off x="4692072"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Outiller la gestion et le suivi des demandes étudiantes</a:t>
              </a:r>
            </a:p>
          </p:txBody>
        </p:sp>
        <p:pic>
          <p:nvPicPr>
            <p:cNvPr id="26" name="Image 25">
              <a:extLst>
                <a:ext uri="{FF2B5EF4-FFF2-40B4-BE49-F238E27FC236}">
                  <a16:creationId xmlns:a16="http://schemas.microsoft.com/office/drawing/2014/main" id="{C4CAD45C-B0F6-4B2D-91E7-C632BA43D5E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436317" y="4070930"/>
              <a:ext cx="525036" cy="525036"/>
            </a:xfrm>
            <a:prstGeom prst="rect">
              <a:avLst/>
            </a:prstGeom>
          </p:spPr>
        </p:pic>
      </p:grpSp>
      <p:grpSp>
        <p:nvGrpSpPr>
          <p:cNvPr id="30" name="Groupe 29">
            <a:extLst>
              <a:ext uri="{FF2B5EF4-FFF2-40B4-BE49-F238E27FC236}">
                <a16:creationId xmlns:a16="http://schemas.microsoft.com/office/drawing/2014/main" id="{5B3E7275-8B02-4BC0-A77A-48E46EEFA4F2}"/>
              </a:ext>
            </a:extLst>
          </p:cNvPr>
          <p:cNvGrpSpPr/>
          <p:nvPr/>
        </p:nvGrpSpPr>
        <p:grpSpPr>
          <a:xfrm>
            <a:off x="7188201" y="3051344"/>
            <a:ext cx="2013527" cy="2490474"/>
            <a:chOff x="6779490" y="3051344"/>
            <a:chExt cx="2013527" cy="2490474"/>
          </a:xfrm>
        </p:grpSpPr>
        <p:sp>
          <p:nvSpPr>
            <p:cNvPr id="17" name="Rectangle 16">
              <a:extLst>
                <a:ext uri="{FF2B5EF4-FFF2-40B4-BE49-F238E27FC236}">
                  <a16:creationId xmlns:a16="http://schemas.microsoft.com/office/drawing/2014/main" id="{CAAB6228-C21F-405F-8E08-2488F9289EB1}"/>
                </a:ext>
              </a:extLst>
            </p:cNvPr>
            <p:cNvSpPr/>
            <p:nvPr/>
          </p:nvSpPr>
          <p:spPr>
            <a:xfrm>
              <a:off x="6779490" y="3051344"/>
              <a:ext cx="2013527" cy="1733092"/>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50" b="1" i="0" u="none" strike="noStrike" kern="1200" cap="none" spc="0" normalizeH="0" baseline="0" noProof="0">
                  <a:ln>
                    <a:noFill/>
                  </a:ln>
                  <a:solidFill>
                    <a:srgbClr val="FFFFFF"/>
                  </a:solidFill>
                  <a:effectLst/>
                  <a:uLnTx/>
                  <a:uFillTx/>
                  <a:latin typeface="Marianne"/>
                  <a:ea typeface="+mn-ea"/>
                  <a:cs typeface="+mn-cs"/>
                </a:rPr>
                <a:t>CLUB EXAMENS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19" name="Rectangle : coins arrondis 18">
              <a:extLst>
                <a:ext uri="{FF2B5EF4-FFF2-40B4-BE49-F238E27FC236}">
                  <a16:creationId xmlns:a16="http://schemas.microsoft.com/office/drawing/2014/main" id="{D9488345-B97F-402D-A526-0FDCFB66FA77}"/>
                </a:ext>
              </a:extLst>
            </p:cNvPr>
            <p:cNvSpPr/>
            <p:nvPr/>
          </p:nvSpPr>
          <p:spPr>
            <a:xfrm>
              <a:off x="6779490"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fr-FR" sz="1000">
                  <a:solidFill>
                    <a:srgbClr val="21215A"/>
                  </a:solidFill>
                  <a:latin typeface="Marianne"/>
                </a:rPr>
                <a:t>Simplifier et améliorer l'organisation des examens</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7" name="Image 26">
              <a:extLst>
                <a:ext uri="{FF2B5EF4-FFF2-40B4-BE49-F238E27FC236}">
                  <a16:creationId xmlns:a16="http://schemas.microsoft.com/office/drawing/2014/main" id="{51F13574-F003-41E2-A509-E20AE5B3E32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51445" y="4070930"/>
              <a:ext cx="567320" cy="567320"/>
            </a:xfrm>
            <a:prstGeom prst="rect">
              <a:avLst/>
            </a:prstGeom>
          </p:spPr>
        </p:pic>
      </p:grpSp>
      <p:grpSp>
        <p:nvGrpSpPr>
          <p:cNvPr id="29" name="Groupe 28">
            <a:extLst>
              <a:ext uri="{FF2B5EF4-FFF2-40B4-BE49-F238E27FC236}">
                <a16:creationId xmlns:a16="http://schemas.microsoft.com/office/drawing/2014/main" id="{0772D1D5-83BC-4BFE-9E8D-3C29F6E415E4}"/>
              </a:ext>
            </a:extLst>
          </p:cNvPr>
          <p:cNvGrpSpPr/>
          <p:nvPr/>
        </p:nvGrpSpPr>
        <p:grpSpPr>
          <a:xfrm>
            <a:off x="9411854" y="3051344"/>
            <a:ext cx="2013527" cy="2490474"/>
            <a:chOff x="9411854" y="3051344"/>
            <a:chExt cx="2013527" cy="2490474"/>
          </a:xfrm>
        </p:grpSpPr>
        <p:sp>
          <p:nvSpPr>
            <p:cNvPr id="20" name="Rectangle 19">
              <a:extLst>
                <a:ext uri="{FF2B5EF4-FFF2-40B4-BE49-F238E27FC236}">
                  <a16:creationId xmlns:a16="http://schemas.microsoft.com/office/drawing/2014/main" id="{6E5A33FF-CF1B-48C7-97BB-0DFD6DBA830B}"/>
                </a:ext>
              </a:extLst>
            </p:cNvPr>
            <p:cNvSpPr/>
            <p:nvPr/>
          </p:nvSpPr>
          <p:spPr>
            <a:xfrm>
              <a:off x="9411854" y="3051344"/>
              <a:ext cx="2013527" cy="1733092"/>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AMÉLIORATION CONTINUE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2" name="Rectangle : coins arrondis 21">
              <a:extLst>
                <a:ext uri="{FF2B5EF4-FFF2-40B4-BE49-F238E27FC236}">
                  <a16:creationId xmlns:a16="http://schemas.microsoft.com/office/drawing/2014/main" id="{5A59AC8F-B198-4CAD-AB87-A0C95BD89213}"/>
                </a:ext>
              </a:extLst>
            </p:cNvPr>
            <p:cNvSpPr/>
            <p:nvPr/>
          </p:nvSpPr>
          <p:spPr>
            <a:xfrm>
              <a:off x="94118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Organiser l’amélioration continue intra et interservices </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8" name="Image 27">
              <a:extLst>
                <a:ext uri="{FF2B5EF4-FFF2-40B4-BE49-F238E27FC236}">
                  <a16:creationId xmlns:a16="http://schemas.microsoft.com/office/drawing/2014/main" id="{0C24087C-6A7B-434E-93B8-843016363DC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19664" y="4146063"/>
              <a:ext cx="397905" cy="401042"/>
            </a:xfrm>
            <a:prstGeom prst="rect">
              <a:avLst/>
            </a:prstGeom>
          </p:spPr>
        </p:pic>
      </p:grpSp>
      <p:sp>
        <p:nvSpPr>
          <p:cNvPr id="7" name="ZoneTexte 6">
            <a:extLst>
              <a:ext uri="{FF2B5EF4-FFF2-40B4-BE49-F238E27FC236}">
                <a16:creationId xmlns:a16="http://schemas.microsoft.com/office/drawing/2014/main" id="{0A8EFF9C-88A3-457F-B03A-B58D6F7C9BD5}"/>
              </a:ext>
            </a:extLst>
          </p:cNvPr>
          <p:cNvSpPr txBox="1"/>
          <p:nvPr/>
        </p:nvSpPr>
        <p:spPr>
          <a:xfrm>
            <a:off x="431800" y="5804022"/>
            <a:ext cx="109935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 Comité de pilotage Services Publics+ est composé de la Présidence de l’Université et la Direction des services d’appui. </a:t>
            </a:r>
            <a:r>
              <a:rPr kumimoji="0" lang="fr-FR" sz="1800" b="0" i="0" u="none" strike="noStrike" kern="1200" cap="none" spc="0" normalizeH="0" baseline="0" noProof="0" dirty="0">
                <a:ln>
                  <a:noFill/>
                </a:ln>
                <a:solidFill>
                  <a:srgbClr val="000000"/>
                </a:solidFill>
                <a:effectLst/>
                <a:uLnTx/>
                <a:uFillTx/>
                <a:latin typeface="Marianne"/>
                <a:ea typeface="+mn-ea"/>
                <a:cs typeface="+mn-cs"/>
              </a:rPr>
              <a:t>​</a:t>
            </a:r>
          </a:p>
        </p:txBody>
      </p:sp>
    </p:spTree>
    <p:extLst>
      <p:ext uri="{BB962C8B-B14F-4D97-AF65-F5344CB8AC3E}">
        <p14:creationId xmlns:p14="http://schemas.microsoft.com/office/powerpoint/2010/main" val="3946801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4">
            <a:extLst>
              <a:ext uri="{FF2B5EF4-FFF2-40B4-BE49-F238E27FC236}">
                <a16:creationId xmlns:a16="http://schemas.microsoft.com/office/drawing/2014/main" id="{65FAB6D5-8FA4-4A9E-AD8F-76BD76D2292C}"/>
              </a:ext>
            </a:extLst>
          </p:cNvPr>
          <p:cNvSpPr txBox="1">
            <a:spLocks/>
          </p:cNvSpPr>
          <p:nvPr/>
        </p:nvSpPr>
        <p:spPr bwMode="auto">
          <a:xfrm>
            <a:off x="1558925" y="258548"/>
            <a:ext cx="10106025" cy="719988"/>
          </a:xfrm>
          <a:prstGeom prst="rect">
            <a:avLst/>
          </a:prstGeom>
        </p:spPr>
        <p:txBody>
          <a:bodyPr vert="horz" lIns="0" tIns="60960" rIns="121920" bIns="6096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marR="0" lvl="0" indent="0" algn="l" defTabSz="914400" rtl="0" eaLnBrk="1" fontAlgn="auto" latinLnBrk="0" hangingPunct="1">
              <a:lnSpc>
                <a:spcPct val="90000"/>
              </a:lnSpc>
              <a:spcBef>
                <a:spcPts val="400"/>
              </a:spcBef>
              <a:spcAft>
                <a:spcPts val="0"/>
              </a:spcAft>
              <a:buClr>
                <a:srgbClr val="21215A"/>
              </a:buClr>
              <a:buSzTx/>
              <a:buFontTx/>
              <a:buNone/>
              <a:tabLst/>
              <a:defRPr/>
            </a:pPr>
            <a:r>
              <a:rPr kumimoji="0" lang="fr-FR" sz="2600" b="1" i="0" u="none" strike="noStrike" kern="1200" cap="none" spc="0" normalizeH="0" baseline="0" noProof="0" dirty="0">
                <a:ln>
                  <a:noFill/>
                </a:ln>
                <a:solidFill>
                  <a:schemeClr val="tx2"/>
                </a:solidFill>
                <a:effectLst/>
                <a:uLnTx/>
                <a:uFillTx/>
                <a:latin typeface="Marianne" panose="02000000000000000000" pitchFamily="2" charset="0"/>
                <a:ea typeface="+mj-ea"/>
                <a:cs typeface="+mj-cs"/>
              </a:rPr>
              <a:t>Chaque club porte plusieurs objectifs du plan d’amélioration continue Services Publics+</a:t>
            </a:r>
          </a:p>
        </p:txBody>
      </p:sp>
      <p:sp>
        <p:nvSpPr>
          <p:cNvPr id="37" name="Espace réservé du numéro de diapositive 1">
            <a:extLst>
              <a:ext uri="{FF2B5EF4-FFF2-40B4-BE49-F238E27FC236}">
                <a16:creationId xmlns:a16="http://schemas.microsoft.com/office/drawing/2014/main" id="{059E9C11-8308-48D3-8364-626980C30B19}"/>
              </a:ext>
            </a:extLst>
          </p:cNvPr>
          <p:cNvSpPr>
            <a:spLocks noGrp="1"/>
          </p:cNvSpPr>
          <p:nvPr>
            <p:ph type="sldNum" sz="quarter" idx="12"/>
          </p:nvPr>
        </p:nvSpPr>
        <p:spPr>
          <a:xfrm>
            <a:off x="9864951" y="6378000"/>
            <a:ext cx="1800000" cy="4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33" name="Rectangle : coins arrondis 32">
            <a:extLst>
              <a:ext uri="{FF2B5EF4-FFF2-40B4-BE49-F238E27FC236}">
                <a16:creationId xmlns:a16="http://schemas.microsoft.com/office/drawing/2014/main" id="{70AF7189-BB2B-499E-B086-3B7E5F079611}"/>
              </a:ext>
            </a:extLst>
          </p:cNvPr>
          <p:cNvSpPr/>
          <p:nvPr/>
        </p:nvSpPr>
        <p:spPr>
          <a:xfrm>
            <a:off x="434109" y="1417132"/>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8E8ED5"/>
                </a:solidFill>
                <a:effectLst/>
                <a:uLnTx/>
                <a:uFillTx/>
                <a:latin typeface="Marianne"/>
                <a:ea typeface="+mn-ea"/>
                <a:cs typeface="+mn-cs"/>
              </a:rPr>
              <a:t>CLUB MAQUETTES</a:t>
            </a:r>
          </a:p>
        </p:txBody>
      </p:sp>
      <p:sp>
        <p:nvSpPr>
          <p:cNvPr id="41" name="Rectangle : coins arrondis 40">
            <a:extLst>
              <a:ext uri="{FF2B5EF4-FFF2-40B4-BE49-F238E27FC236}">
                <a16:creationId xmlns:a16="http://schemas.microsoft.com/office/drawing/2014/main" id="{6172D15B-5E50-4127-92B9-2D2F20ED169E}"/>
              </a:ext>
            </a:extLst>
          </p:cNvPr>
          <p:cNvSpPr/>
          <p:nvPr/>
        </p:nvSpPr>
        <p:spPr>
          <a:xfrm>
            <a:off x="4339531" y="1417132"/>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6D6DFF"/>
                </a:solidFill>
                <a:effectLst/>
                <a:uLnTx/>
                <a:uFillTx/>
                <a:latin typeface="Marianne"/>
                <a:ea typeface="+mn-ea"/>
                <a:cs typeface="+mn-cs"/>
              </a:rPr>
              <a:t>CLUB INFORMATIONS</a:t>
            </a:r>
          </a:p>
        </p:txBody>
      </p:sp>
      <p:sp>
        <p:nvSpPr>
          <p:cNvPr id="43" name="Rectangle : coins arrondis 42">
            <a:extLst>
              <a:ext uri="{FF2B5EF4-FFF2-40B4-BE49-F238E27FC236}">
                <a16:creationId xmlns:a16="http://schemas.microsoft.com/office/drawing/2014/main" id="{0A4EE53F-9E56-443F-AB81-73B868C4BE14}"/>
              </a:ext>
            </a:extLst>
          </p:cNvPr>
          <p:cNvSpPr/>
          <p:nvPr/>
        </p:nvSpPr>
        <p:spPr>
          <a:xfrm>
            <a:off x="8244951" y="1417132"/>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C28F"/>
                </a:solidFill>
                <a:effectLst/>
                <a:uLnTx/>
                <a:uFillTx/>
                <a:latin typeface="Marianne"/>
                <a:ea typeface="+mn-ea"/>
                <a:cs typeface="+mn-cs"/>
              </a:rPr>
              <a:t>CLUB DEMANDES</a:t>
            </a:r>
          </a:p>
        </p:txBody>
      </p:sp>
      <p:sp>
        <p:nvSpPr>
          <p:cNvPr id="47" name="Rectangle : coins arrondis 46">
            <a:extLst>
              <a:ext uri="{FF2B5EF4-FFF2-40B4-BE49-F238E27FC236}">
                <a16:creationId xmlns:a16="http://schemas.microsoft.com/office/drawing/2014/main" id="{2B3451E2-F0BB-464F-A790-3C2FDFB2CDAD}"/>
              </a:ext>
            </a:extLst>
          </p:cNvPr>
          <p:cNvSpPr/>
          <p:nvPr/>
        </p:nvSpPr>
        <p:spPr>
          <a:xfrm>
            <a:off x="2386820" y="4391301"/>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F29885"/>
                </a:solidFill>
                <a:effectLst/>
                <a:uLnTx/>
                <a:uFillTx/>
                <a:latin typeface="Marianne"/>
                <a:ea typeface="+mn-ea"/>
                <a:cs typeface="+mn-cs"/>
              </a:rPr>
              <a:t>CLUB EXAMENS</a:t>
            </a:r>
          </a:p>
        </p:txBody>
      </p:sp>
      <p:sp>
        <p:nvSpPr>
          <p:cNvPr id="48" name="Rectangle : coins arrondis 47">
            <a:extLst>
              <a:ext uri="{FF2B5EF4-FFF2-40B4-BE49-F238E27FC236}">
                <a16:creationId xmlns:a16="http://schemas.microsoft.com/office/drawing/2014/main" id="{768479B6-EAB8-4422-857C-420F5467E033}"/>
              </a:ext>
            </a:extLst>
          </p:cNvPr>
          <p:cNvSpPr/>
          <p:nvPr/>
        </p:nvSpPr>
        <p:spPr>
          <a:xfrm>
            <a:off x="6292242" y="4391300"/>
            <a:ext cx="3420000" cy="10343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200" b="1" i="0" u="none" strike="noStrike" kern="1200" cap="none" spc="0" normalizeH="0" baseline="0" noProof="0">
                <a:ln>
                  <a:noFill/>
                </a:ln>
                <a:solidFill>
                  <a:srgbClr val="D85D75"/>
                </a:solidFill>
                <a:effectLst/>
                <a:uLnTx/>
                <a:uFillTx/>
                <a:latin typeface="Marianne"/>
                <a:ea typeface="+mn-ea"/>
                <a:cs typeface="+mn-cs"/>
              </a:rPr>
              <a:t>CLUB AMÉLIORATION CONTINUE</a:t>
            </a:r>
          </a:p>
        </p:txBody>
      </p:sp>
      <p:sp>
        <p:nvSpPr>
          <p:cNvPr id="6" name="Ellipse 5">
            <a:extLst>
              <a:ext uri="{FF2B5EF4-FFF2-40B4-BE49-F238E27FC236}">
                <a16:creationId xmlns:a16="http://schemas.microsoft.com/office/drawing/2014/main" id="{2B76FB58-8112-4716-870D-EC9A6C3AC257}"/>
              </a:ext>
            </a:extLst>
          </p:cNvPr>
          <p:cNvSpPr/>
          <p:nvPr/>
        </p:nvSpPr>
        <p:spPr>
          <a:xfrm>
            <a:off x="1820109" y="1093132"/>
            <a:ext cx="648000" cy="648000"/>
          </a:xfrm>
          <a:prstGeom prst="ellipse">
            <a:avLst/>
          </a:prstGeom>
          <a:solidFill>
            <a:srgbClr val="8E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7" name="Ellipse 56">
            <a:extLst>
              <a:ext uri="{FF2B5EF4-FFF2-40B4-BE49-F238E27FC236}">
                <a16:creationId xmlns:a16="http://schemas.microsoft.com/office/drawing/2014/main" id="{EDE4DCCA-F542-4FB5-AD5D-9DA23AD452F6}"/>
              </a:ext>
            </a:extLst>
          </p:cNvPr>
          <p:cNvSpPr/>
          <p:nvPr/>
        </p:nvSpPr>
        <p:spPr>
          <a:xfrm>
            <a:off x="5725531" y="1093132"/>
            <a:ext cx="648000" cy="648000"/>
          </a:xfrm>
          <a:prstGeom prst="ellipse">
            <a:avLst/>
          </a:prstGeom>
          <a:solidFill>
            <a:srgbClr val="6D6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8" name="Ellipse 57">
            <a:extLst>
              <a:ext uri="{FF2B5EF4-FFF2-40B4-BE49-F238E27FC236}">
                <a16:creationId xmlns:a16="http://schemas.microsoft.com/office/drawing/2014/main" id="{4E5B2F31-519F-4EF8-A85D-B6D4B4B6FEB8}"/>
              </a:ext>
            </a:extLst>
          </p:cNvPr>
          <p:cNvSpPr/>
          <p:nvPr/>
        </p:nvSpPr>
        <p:spPr>
          <a:xfrm>
            <a:off x="9619899" y="1093132"/>
            <a:ext cx="648000" cy="648000"/>
          </a:xfrm>
          <a:prstGeom prst="ellipse">
            <a:avLst/>
          </a:prstGeom>
          <a:solidFill>
            <a:srgbClr val="00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59" name="Ellipse 58">
            <a:extLst>
              <a:ext uri="{FF2B5EF4-FFF2-40B4-BE49-F238E27FC236}">
                <a16:creationId xmlns:a16="http://schemas.microsoft.com/office/drawing/2014/main" id="{A41F7E58-4617-48FB-B644-716908B1F8B2}"/>
              </a:ext>
            </a:extLst>
          </p:cNvPr>
          <p:cNvSpPr/>
          <p:nvPr/>
        </p:nvSpPr>
        <p:spPr>
          <a:xfrm>
            <a:off x="3772820" y="4067300"/>
            <a:ext cx="648000" cy="648000"/>
          </a:xfrm>
          <a:prstGeom prst="ellipse">
            <a:avLst/>
          </a:prstGeom>
          <a:solidFill>
            <a:srgbClr val="F29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60" name="Ellipse 59">
            <a:extLst>
              <a:ext uri="{FF2B5EF4-FFF2-40B4-BE49-F238E27FC236}">
                <a16:creationId xmlns:a16="http://schemas.microsoft.com/office/drawing/2014/main" id="{C8C81291-AC3A-4CD4-BD78-47B9B1DC9CDA}"/>
              </a:ext>
            </a:extLst>
          </p:cNvPr>
          <p:cNvSpPr/>
          <p:nvPr/>
        </p:nvSpPr>
        <p:spPr>
          <a:xfrm>
            <a:off x="7678242" y="4049998"/>
            <a:ext cx="648000" cy="648000"/>
          </a:xfrm>
          <a:prstGeom prst="ellipse">
            <a:avLst/>
          </a:prstGeom>
          <a:solidFill>
            <a:srgbClr val="D85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7" name="ZoneTexte 6">
            <a:extLst>
              <a:ext uri="{FF2B5EF4-FFF2-40B4-BE49-F238E27FC236}">
                <a16:creationId xmlns:a16="http://schemas.microsoft.com/office/drawing/2014/main" id="{8DD63EC9-44CF-4A9F-B98B-9035332B7229}"/>
              </a:ext>
            </a:extLst>
          </p:cNvPr>
          <p:cNvSpPr txBox="1"/>
          <p:nvPr/>
        </p:nvSpPr>
        <p:spPr>
          <a:xfrm>
            <a:off x="434109" y="2543820"/>
            <a:ext cx="3420000" cy="11233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sng" strike="noStrike" kern="1200" cap="none" spc="0" normalizeH="0" baseline="0" noProof="0">
                <a:ln>
                  <a:noFill/>
                </a:ln>
                <a:solidFill>
                  <a:srgbClr val="000000"/>
                </a:solidFill>
                <a:effectLst/>
                <a:uLnTx/>
                <a:uFillTx/>
                <a:latin typeface="Marianne"/>
                <a:ea typeface="+mn-ea"/>
                <a:cs typeface="+mn-cs"/>
              </a:rPr>
              <a:t>Objectifs :</a:t>
            </a:r>
            <a:r>
              <a:rPr kumimoji="0" lang="fr-FR" sz="1100" b="0" i="0" u="none" strike="noStrike" kern="1200" cap="none" spc="0" normalizeH="0" baseline="0" noProof="0">
                <a:ln>
                  <a:noFill/>
                </a:ln>
                <a:solidFill>
                  <a:srgbClr val="000000"/>
                </a:solidFill>
                <a:effectLst/>
                <a:uLnTx/>
                <a:uFillTx/>
                <a:latin typeface="Marianne"/>
                <a:ea typeface="+mn-ea"/>
                <a:cs typeface="+mn-cs"/>
              </a:rPr>
              <a:t> Optimiser le processus d’élaboration des maquettes pédagogiques, documenter et améliorer le processus global pour remédier aux irritants et prendre en compte les besoins opérationnels, et sensibiliser les parties prenantes au processus et à son calendrier </a:t>
            </a:r>
          </a:p>
        </p:txBody>
      </p:sp>
      <p:sp>
        <p:nvSpPr>
          <p:cNvPr id="9" name="ZoneTexte 8">
            <a:extLst>
              <a:ext uri="{FF2B5EF4-FFF2-40B4-BE49-F238E27FC236}">
                <a16:creationId xmlns:a16="http://schemas.microsoft.com/office/drawing/2014/main" id="{58DFD658-508A-4102-9DA8-8C47910574C4}"/>
              </a:ext>
            </a:extLst>
          </p:cNvPr>
          <p:cNvSpPr txBox="1"/>
          <p:nvPr/>
        </p:nvSpPr>
        <p:spPr>
          <a:xfrm>
            <a:off x="434109" y="2174458"/>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1" name="ZoneTexte 60">
            <a:extLst>
              <a:ext uri="{FF2B5EF4-FFF2-40B4-BE49-F238E27FC236}">
                <a16:creationId xmlns:a16="http://schemas.microsoft.com/office/drawing/2014/main" id="{90665185-C984-412D-8EA5-A7EB544A64F9}"/>
              </a:ext>
            </a:extLst>
          </p:cNvPr>
          <p:cNvSpPr txBox="1"/>
          <p:nvPr/>
        </p:nvSpPr>
        <p:spPr>
          <a:xfrm>
            <a:off x="4339529" y="2174458"/>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2" name="ZoneTexte 61">
            <a:extLst>
              <a:ext uri="{FF2B5EF4-FFF2-40B4-BE49-F238E27FC236}">
                <a16:creationId xmlns:a16="http://schemas.microsoft.com/office/drawing/2014/main" id="{55360850-B24F-4014-970C-94996DA5D4BC}"/>
              </a:ext>
            </a:extLst>
          </p:cNvPr>
          <p:cNvSpPr txBox="1"/>
          <p:nvPr/>
        </p:nvSpPr>
        <p:spPr>
          <a:xfrm>
            <a:off x="8244949" y="2174458"/>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3" name="ZoneTexte 62">
            <a:extLst>
              <a:ext uri="{FF2B5EF4-FFF2-40B4-BE49-F238E27FC236}">
                <a16:creationId xmlns:a16="http://schemas.microsoft.com/office/drawing/2014/main" id="{9F6FF082-F76F-448C-AE12-1BB046407A3C}"/>
              </a:ext>
            </a:extLst>
          </p:cNvPr>
          <p:cNvSpPr txBox="1"/>
          <p:nvPr/>
        </p:nvSpPr>
        <p:spPr>
          <a:xfrm>
            <a:off x="2386820" y="5148626"/>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 Prénom NOM</a:t>
            </a:r>
          </a:p>
        </p:txBody>
      </p:sp>
      <p:sp>
        <p:nvSpPr>
          <p:cNvPr id="66" name="ZoneTexte 65">
            <a:extLst>
              <a:ext uri="{FF2B5EF4-FFF2-40B4-BE49-F238E27FC236}">
                <a16:creationId xmlns:a16="http://schemas.microsoft.com/office/drawing/2014/main" id="{12043681-C8AA-41A6-A9E6-D3AE6A285BB2}"/>
              </a:ext>
            </a:extLst>
          </p:cNvPr>
          <p:cNvSpPr txBox="1"/>
          <p:nvPr/>
        </p:nvSpPr>
        <p:spPr>
          <a:xfrm>
            <a:off x="6292242" y="5148626"/>
            <a:ext cx="3420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Marianne"/>
                <a:ea typeface="+mn-ea"/>
                <a:cs typeface="+mn-cs"/>
              </a:rPr>
              <a:t>Référent </a:t>
            </a:r>
            <a:r>
              <a:rPr kumimoji="0" lang="fr-FR" sz="1200" b="1" i="0" u="none" strike="noStrike" kern="1200" cap="none" spc="0" normalizeH="0" baseline="0" noProof="0">
                <a:ln>
                  <a:noFill/>
                </a:ln>
                <a:solidFill>
                  <a:srgbClr val="000000"/>
                </a:solidFill>
                <a:effectLst/>
                <a:uLnTx/>
                <a:uFillTx/>
                <a:latin typeface="Marianne"/>
                <a:ea typeface="+mn-ea"/>
                <a:cs typeface="+mn-cs"/>
              </a:rPr>
              <a:t>: Prénom NOM</a:t>
            </a:r>
            <a:endParaRPr kumimoji="0" lang="fr-FR" sz="1200" b="1" i="0" u="none" strike="noStrike" kern="1200" cap="none" spc="0" normalizeH="0" baseline="0" noProof="0" dirty="0">
              <a:ln>
                <a:noFill/>
              </a:ln>
              <a:solidFill>
                <a:srgbClr val="000000"/>
              </a:solidFill>
              <a:effectLst/>
              <a:uLnTx/>
              <a:uFillTx/>
              <a:latin typeface="Marianne"/>
              <a:ea typeface="+mn-ea"/>
              <a:cs typeface="+mn-cs"/>
            </a:endParaRPr>
          </a:p>
        </p:txBody>
      </p:sp>
      <p:sp>
        <p:nvSpPr>
          <p:cNvPr id="67" name="ZoneTexte 66">
            <a:extLst>
              <a:ext uri="{FF2B5EF4-FFF2-40B4-BE49-F238E27FC236}">
                <a16:creationId xmlns:a16="http://schemas.microsoft.com/office/drawing/2014/main" id="{02859122-C69B-426A-A172-89E53FA72803}"/>
              </a:ext>
            </a:extLst>
          </p:cNvPr>
          <p:cNvSpPr txBox="1"/>
          <p:nvPr/>
        </p:nvSpPr>
        <p:spPr>
          <a:xfrm>
            <a:off x="4339529" y="2543820"/>
            <a:ext cx="3420000" cy="12772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sng" strike="noStrike" kern="1200" cap="none" spc="0" normalizeH="0" baseline="0" noProof="0">
                <a:ln>
                  <a:noFill/>
                </a:ln>
                <a:solidFill>
                  <a:srgbClr val="000000"/>
                </a:solidFill>
                <a:effectLst/>
                <a:uLnTx/>
                <a:uFillTx/>
                <a:latin typeface="Marianne"/>
                <a:ea typeface="+mn-ea"/>
                <a:cs typeface="+mn-cs"/>
              </a:rPr>
              <a:t>Objectifs </a:t>
            </a:r>
            <a:r>
              <a:rPr kumimoji="0" lang="fr-FR" sz="1100" b="0" i="0" u="none" strike="noStrike" kern="1200" cap="none" spc="0" normalizeH="0" baseline="0" noProof="0">
                <a:ln>
                  <a:noFill/>
                </a:ln>
                <a:solidFill>
                  <a:srgbClr val="000000"/>
                </a:solidFill>
                <a:effectLst/>
                <a:uLnTx/>
                <a:uFillTx/>
                <a:latin typeface="Marianne"/>
                <a:ea typeface="+mn-ea"/>
                <a:cs typeface="+mn-cs"/>
              </a:rPr>
              <a:t>: Améliorer la clarté et la diffusion des informations aux étudiants, simplifier l’accès à l’information de premier niveau pour les étudiants, identifier les bonnes pratiques d’utilisation des canaux de communication, diffuser une information claire dans un langage accessible aux étudiants</a:t>
            </a:r>
          </a:p>
        </p:txBody>
      </p:sp>
      <p:sp>
        <p:nvSpPr>
          <p:cNvPr id="68" name="ZoneTexte 67">
            <a:extLst>
              <a:ext uri="{FF2B5EF4-FFF2-40B4-BE49-F238E27FC236}">
                <a16:creationId xmlns:a16="http://schemas.microsoft.com/office/drawing/2014/main" id="{DB3EC829-4EAC-44E3-8D32-1FF3918F92D8}"/>
              </a:ext>
            </a:extLst>
          </p:cNvPr>
          <p:cNvSpPr txBox="1"/>
          <p:nvPr/>
        </p:nvSpPr>
        <p:spPr>
          <a:xfrm>
            <a:off x="8244949" y="2543820"/>
            <a:ext cx="3420000"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sng" strike="noStrike" kern="1200" cap="none" spc="0" normalizeH="0" baseline="0" noProof="0">
                <a:ln>
                  <a:noFill/>
                </a:ln>
                <a:solidFill>
                  <a:srgbClr val="000000"/>
                </a:solidFill>
                <a:effectLst/>
                <a:uLnTx/>
                <a:uFillTx/>
                <a:latin typeface="Marianne"/>
                <a:ea typeface="+mn-ea"/>
                <a:cs typeface="+mn-cs"/>
              </a:rPr>
              <a:t>Objectifs : </a:t>
            </a:r>
            <a:r>
              <a:rPr kumimoji="0" lang="fr-FR" sz="1100" b="0" i="0" u="none" strike="noStrike" kern="1200" cap="none" spc="0" normalizeH="0" baseline="0" noProof="0">
                <a:ln>
                  <a:noFill/>
                </a:ln>
                <a:solidFill>
                  <a:srgbClr val="000000"/>
                </a:solidFill>
                <a:effectLst/>
                <a:uLnTx/>
                <a:uFillTx/>
                <a:latin typeface="Marianne"/>
                <a:ea typeface="+mn-ea"/>
                <a:cs typeface="+mn-cs"/>
              </a:rPr>
              <a:t>Outiller la gestion et le suivi des demandes étudiantes, s’assurer que l’ensemble des personnels d’accueils soit en mesure d’apporter une réponse de 1er niveau au questions courantes des étudiants, et construire des outils partagés qui permettent de suivre et de gérer des demandes des étudiants quel que soit le service qui le reçoit.</a:t>
            </a:r>
          </a:p>
        </p:txBody>
      </p:sp>
      <p:sp>
        <p:nvSpPr>
          <p:cNvPr id="69" name="ZoneTexte 68">
            <a:extLst>
              <a:ext uri="{FF2B5EF4-FFF2-40B4-BE49-F238E27FC236}">
                <a16:creationId xmlns:a16="http://schemas.microsoft.com/office/drawing/2014/main" id="{C2B47F2C-4897-436A-B332-D61AC1E81FB9}"/>
              </a:ext>
            </a:extLst>
          </p:cNvPr>
          <p:cNvSpPr txBox="1"/>
          <p:nvPr/>
        </p:nvSpPr>
        <p:spPr>
          <a:xfrm>
            <a:off x="2386820" y="5464777"/>
            <a:ext cx="34200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sng" strike="noStrike" kern="1200" cap="none" spc="0" normalizeH="0" baseline="0" noProof="0">
                <a:ln>
                  <a:noFill/>
                </a:ln>
                <a:solidFill>
                  <a:srgbClr val="000000"/>
                </a:solidFill>
                <a:effectLst/>
                <a:uLnTx/>
                <a:uFillTx/>
                <a:latin typeface="Marianne"/>
                <a:ea typeface="+mn-ea"/>
                <a:cs typeface="+mn-cs"/>
              </a:rPr>
              <a:t>Objectifs : </a:t>
            </a:r>
            <a:r>
              <a:rPr kumimoji="0" lang="fr-FR" sz="1100" b="0" i="0" u="none" strike="noStrike" kern="1200" cap="none" spc="0" normalizeH="0" baseline="0" noProof="0">
                <a:ln>
                  <a:noFill/>
                </a:ln>
                <a:solidFill>
                  <a:srgbClr val="000000"/>
                </a:solidFill>
                <a:effectLst/>
                <a:uLnTx/>
                <a:uFillTx/>
                <a:latin typeface="Marianne"/>
                <a:ea typeface="+mn-ea"/>
                <a:cs typeface="+mn-cs"/>
              </a:rPr>
              <a:t>Identifier et mettre en œuvre des améliorations continues pour l’organisation des examens dans le but de simplifier les processus pour les agents et de mieux répondre aux besoins des étudiants</a:t>
            </a:r>
          </a:p>
        </p:txBody>
      </p:sp>
      <p:sp>
        <p:nvSpPr>
          <p:cNvPr id="71" name="ZoneTexte 70">
            <a:extLst>
              <a:ext uri="{FF2B5EF4-FFF2-40B4-BE49-F238E27FC236}">
                <a16:creationId xmlns:a16="http://schemas.microsoft.com/office/drawing/2014/main" id="{94C2E5C3-0B9D-4836-96FA-716EF34A2C16}"/>
              </a:ext>
            </a:extLst>
          </p:cNvPr>
          <p:cNvSpPr txBox="1"/>
          <p:nvPr/>
        </p:nvSpPr>
        <p:spPr>
          <a:xfrm>
            <a:off x="6292242" y="5464777"/>
            <a:ext cx="3420000"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sng" strike="noStrike" kern="1200" cap="none" spc="0" normalizeH="0" baseline="0" noProof="0">
                <a:ln>
                  <a:noFill/>
                </a:ln>
                <a:solidFill>
                  <a:srgbClr val="000000"/>
                </a:solidFill>
                <a:effectLst/>
                <a:uLnTx/>
                <a:uFillTx/>
                <a:latin typeface="Marianne"/>
                <a:ea typeface="+mn-ea"/>
                <a:cs typeface="+mn-cs"/>
              </a:rPr>
              <a:t>Objectifs : </a:t>
            </a:r>
            <a:r>
              <a:rPr kumimoji="0" lang="fr-FR" sz="1100" b="0" i="0" u="none" strike="noStrike" kern="1200" cap="none" spc="0" normalizeH="0" baseline="0" noProof="0">
                <a:ln>
                  <a:noFill/>
                </a:ln>
                <a:solidFill>
                  <a:srgbClr val="000000"/>
                </a:solidFill>
                <a:effectLst/>
                <a:uLnTx/>
                <a:uFillTx/>
                <a:latin typeface="Marianne"/>
                <a:ea typeface="+mn-ea"/>
                <a:cs typeface="+mn-cs"/>
              </a:rPr>
              <a:t>Organiser l’amélioration continue intra et interservices pour améliorer la qualité des services rendus aux étudiants, et renforcer la collecte puis la prise en compte des besoins et attentes des étudiants </a:t>
            </a:r>
          </a:p>
        </p:txBody>
      </p:sp>
      <p:pic>
        <p:nvPicPr>
          <p:cNvPr id="72" name="Image 71">
            <a:extLst>
              <a:ext uri="{FF2B5EF4-FFF2-40B4-BE49-F238E27FC236}">
                <a16:creationId xmlns:a16="http://schemas.microsoft.com/office/drawing/2014/main" id="{B9558D24-4E11-4535-8338-6463C8B136E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0109" y="1183132"/>
            <a:ext cx="468000" cy="468000"/>
          </a:xfrm>
          <a:prstGeom prst="rect">
            <a:avLst/>
          </a:prstGeom>
        </p:spPr>
      </p:pic>
      <p:pic>
        <p:nvPicPr>
          <p:cNvPr id="73" name="Image 72">
            <a:extLst>
              <a:ext uri="{FF2B5EF4-FFF2-40B4-BE49-F238E27FC236}">
                <a16:creationId xmlns:a16="http://schemas.microsoft.com/office/drawing/2014/main" id="{BCA3E668-4C9D-4AF9-BA8D-3923D31E764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815531" y="1183132"/>
            <a:ext cx="468000" cy="468000"/>
          </a:xfrm>
          <a:prstGeom prst="rect">
            <a:avLst/>
          </a:prstGeom>
        </p:spPr>
      </p:pic>
      <p:pic>
        <p:nvPicPr>
          <p:cNvPr id="74" name="Image 73">
            <a:extLst>
              <a:ext uri="{FF2B5EF4-FFF2-40B4-BE49-F238E27FC236}">
                <a16:creationId xmlns:a16="http://schemas.microsoft.com/office/drawing/2014/main" id="{301BDA6F-66BC-4A53-B933-97D74CB7C9DF}"/>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9709899" y="1183132"/>
            <a:ext cx="468000" cy="468000"/>
          </a:xfrm>
          <a:prstGeom prst="rect">
            <a:avLst/>
          </a:prstGeom>
        </p:spPr>
      </p:pic>
      <p:pic>
        <p:nvPicPr>
          <p:cNvPr id="75" name="Image 74">
            <a:extLst>
              <a:ext uri="{FF2B5EF4-FFF2-40B4-BE49-F238E27FC236}">
                <a16:creationId xmlns:a16="http://schemas.microsoft.com/office/drawing/2014/main" id="{FC40E7D4-73AF-4D60-9ADD-73478411E5F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27472" y="4157300"/>
            <a:ext cx="468000" cy="468000"/>
          </a:xfrm>
          <a:prstGeom prst="rect">
            <a:avLst/>
          </a:prstGeom>
        </p:spPr>
      </p:pic>
      <p:pic>
        <p:nvPicPr>
          <p:cNvPr id="76" name="Image 75">
            <a:extLst>
              <a:ext uri="{FF2B5EF4-FFF2-40B4-BE49-F238E27FC236}">
                <a16:creationId xmlns:a16="http://schemas.microsoft.com/office/drawing/2014/main" id="{7BF6E3E4-D111-4E7F-91B0-2607167AEE7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770072" y="4158470"/>
            <a:ext cx="464341" cy="468000"/>
          </a:xfrm>
          <a:prstGeom prst="rect">
            <a:avLst/>
          </a:prstGeom>
        </p:spPr>
      </p:pic>
    </p:spTree>
    <p:extLst>
      <p:ext uri="{BB962C8B-B14F-4D97-AF65-F5344CB8AC3E}">
        <p14:creationId xmlns:p14="http://schemas.microsoft.com/office/powerpoint/2010/main" val="3200779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4">
            <a:extLst>
              <a:ext uri="{FF2B5EF4-FFF2-40B4-BE49-F238E27FC236}">
                <a16:creationId xmlns:a16="http://schemas.microsoft.com/office/drawing/2014/main" id="{65FAB6D5-8FA4-4A9E-AD8F-76BD76D2292C}"/>
              </a:ext>
            </a:extLst>
          </p:cNvPr>
          <p:cNvSpPr txBox="1">
            <a:spLocks/>
          </p:cNvSpPr>
          <p:nvPr/>
        </p:nvSpPr>
        <p:spPr bwMode="auto">
          <a:xfrm>
            <a:off x="1558925" y="210540"/>
            <a:ext cx="9992270" cy="719988"/>
          </a:xfrm>
          <a:prstGeom prst="rect">
            <a:avLst/>
          </a:prstGeom>
        </p:spPr>
        <p:txBody>
          <a:bodyPr vert="horz" lIns="0" tIns="60960" rIns="121920" bIns="60960" rtlCol="0" anchor="ctr">
            <a:noAutofit/>
          </a:bodyPr>
          <a:lstStyle>
            <a:defPPr>
              <a:defRPr lang="fr-FR"/>
            </a:defPPr>
            <a:lvl1pPr marR="0" lvl="0" indent="0" fontAlgn="auto">
              <a:lnSpc>
                <a:spcPct val="90000"/>
              </a:lnSpc>
              <a:spcBef>
                <a:spcPts val="400"/>
              </a:spcBef>
              <a:spcAft>
                <a:spcPts val="0"/>
              </a:spcAft>
              <a:buClr>
                <a:srgbClr val="21215A"/>
              </a:buClr>
              <a:buSzTx/>
              <a:buFontTx/>
              <a:buNone/>
              <a:tabLst/>
              <a:defRPr kumimoji="0" sz="2600" b="1" i="0" u="none" strike="noStrike" cap="none" spc="0" normalizeH="0" baseline="0">
                <a:ln>
                  <a:noFill/>
                </a:ln>
                <a:solidFill>
                  <a:schemeClr val="tx2"/>
                </a:solidFill>
                <a:effectLst/>
                <a:uLnTx/>
                <a:uFillTx/>
                <a:latin typeface="Marianne" panose="02000000000000000000" pitchFamily="2" charset="0"/>
                <a:ea typeface="+mj-ea"/>
                <a:cs typeface="+mj-cs"/>
              </a:defRPr>
            </a:lvl1pPr>
          </a:lstStyle>
          <a:p>
            <a:r>
              <a:rPr lang="fr-FR" dirty="0"/>
              <a:t>La gouvernance du plan d’amélioration continue Services Publics+ pourra s’appuyer sur trois échelons</a:t>
            </a:r>
          </a:p>
        </p:txBody>
      </p:sp>
      <p:sp>
        <p:nvSpPr>
          <p:cNvPr id="3" name="Rectangle : coins arrondis 2">
            <a:extLst>
              <a:ext uri="{FF2B5EF4-FFF2-40B4-BE49-F238E27FC236}">
                <a16:creationId xmlns:a16="http://schemas.microsoft.com/office/drawing/2014/main" id="{01059BFD-FD51-422A-A366-7791B93C94DB}"/>
              </a:ext>
            </a:extLst>
          </p:cNvPr>
          <p:cNvSpPr/>
          <p:nvPr/>
        </p:nvSpPr>
        <p:spPr>
          <a:xfrm>
            <a:off x="2695722" y="1312073"/>
            <a:ext cx="4627084" cy="719989"/>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0091">
                    <a:lumMod val="50000"/>
                  </a:srgbClr>
                </a:solidFill>
                <a:effectLst/>
                <a:uLnTx/>
                <a:uFillTx/>
                <a:latin typeface="Marianne"/>
                <a:ea typeface="+mn-ea"/>
                <a:cs typeface="+mn-cs"/>
              </a:rPr>
              <a:t>PILOTAGE Services Publics+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1" u="none" strike="noStrike" kern="1200" cap="none" spc="0" normalizeH="0" baseline="0" noProof="0" dirty="0">
                <a:ln>
                  <a:noFill/>
                </a:ln>
                <a:solidFill>
                  <a:srgbClr val="FFFFFF"/>
                </a:solidFill>
                <a:effectLst/>
                <a:uLnTx/>
                <a:uFillTx/>
                <a:latin typeface="Marianne"/>
                <a:ea typeface="+mn-ea"/>
                <a:cs typeface="+mn-cs"/>
              </a:rPr>
              <a:t>Inscrit dans le cadre des instances </a:t>
            </a:r>
            <a:r>
              <a:rPr lang="fr-FR" sz="1100" i="1" dirty="0">
                <a:solidFill>
                  <a:srgbClr val="FFFFFF"/>
                </a:solidFill>
                <a:latin typeface="Marianne"/>
              </a:rPr>
              <a:t>de direction actuelles</a:t>
            </a:r>
            <a:endParaRPr kumimoji="0" lang="fr-FR" sz="1100" b="0" i="1" u="none" strike="noStrike" kern="1200" cap="none" spc="0" normalizeH="0" baseline="0" noProof="0" dirty="0">
              <a:ln>
                <a:noFill/>
              </a:ln>
              <a:solidFill>
                <a:srgbClr val="FFFFFF"/>
              </a:solidFill>
              <a:effectLst/>
              <a:uLnTx/>
              <a:uFillTx/>
              <a:latin typeface="Marianne"/>
              <a:ea typeface="+mn-ea"/>
              <a:cs typeface="+mn-cs"/>
            </a:endParaRPr>
          </a:p>
        </p:txBody>
      </p:sp>
      <p:sp>
        <p:nvSpPr>
          <p:cNvPr id="8" name="Rectangle : coins arrondis 7">
            <a:extLst>
              <a:ext uri="{FF2B5EF4-FFF2-40B4-BE49-F238E27FC236}">
                <a16:creationId xmlns:a16="http://schemas.microsoft.com/office/drawing/2014/main" id="{60C36A7A-59F5-4B5E-9B71-A48A1F17DC88}"/>
              </a:ext>
            </a:extLst>
          </p:cNvPr>
          <p:cNvSpPr/>
          <p:nvPr/>
        </p:nvSpPr>
        <p:spPr>
          <a:xfrm>
            <a:off x="2695722" y="2241951"/>
            <a:ext cx="4627084" cy="76848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0091">
                    <a:lumMod val="75000"/>
                  </a:srgbClr>
                </a:solidFill>
                <a:effectLst/>
                <a:uLnTx/>
                <a:uFillTx/>
                <a:latin typeface="Marianne"/>
                <a:ea typeface="+mn-ea"/>
                <a:cs typeface="+mn-cs"/>
              </a:rPr>
              <a:t>COMITÉ OPÉRATIONNEL Services Publics+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1" u="none" strike="noStrike" kern="1200" cap="none" spc="0" normalizeH="0" baseline="0" noProof="0" dirty="0">
                <a:ln>
                  <a:noFill/>
                </a:ln>
                <a:solidFill>
                  <a:srgbClr val="FFFFFF"/>
                </a:solidFill>
                <a:effectLst/>
                <a:uLnTx/>
                <a:uFillTx/>
                <a:latin typeface="Marianne"/>
                <a:ea typeface="+mn-ea"/>
                <a:cs typeface="+mn-cs"/>
              </a:rPr>
              <a:t>Référent Services Publics+ et référents de chaque club</a:t>
            </a:r>
          </a:p>
        </p:txBody>
      </p:sp>
      <p:sp>
        <p:nvSpPr>
          <p:cNvPr id="10" name="Rectangle : coins arrondis 9">
            <a:extLst>
              <a:ext uri="{FF2B5EF4-FFF2-40B4-BE49-F238E27FC236}">
                <a16:creationId xmlns:a16="http://schemas.microsoft.com/office/drawing/2014/main" id="{5EFDEC6E-F84F-4270-A8EB-2FE81F1223FF}"/>
              </a:ext>
            </a:extLst>
          </p:cNvPr>
          <p:cNvSpPr/>
          <p:nvPr/>
        </p:nvSpPr>
        <p:spPr>
          <a:xfrm>
            <a:off x="1939636" y="3334476"/>
            <a:ext cx="2013527" cy="1272086"/>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lumMod val="75000"/>
                  </a:srgbClr>
                </a:solidFill>
                <a:effectLst/>
                <a:uLnTx/>
                <a:uFillTx/>
                <a:latin typeface="Marianne"/>
                <a:ea typeface="+mn-ea"/>
                <a:cs typeface="+mn-cs"/>
              </a:rPr>
              <a:t>CLUB MAQUETTES</a:t>
            </a:r>
          </a:p>
        </p:txBody>
      </p:sp>
      <p:sp>
        <p:nvSpPr>
          <p:cNvPr id="12" name="Rectangle : coins arrondis 11">
            <a:extLst>
              <a:ext uri="{FF2B5EF4-FFF2-40B4-BE49-F238E27FC236}">
                <a16:creationId xmlns:a16="http://schemas.microsoft.com/office/drawing/2014/main" id="{1593BD13-C4FC-4310-818F-6D48C90F0896}"/>
              </a:ext>
            </a:extLst>
          </p:cNvPr>
          <p:cNvSpPr/>
          <p:nvPr/>
        </p:nvSpPr>
        <p:spPr>
          <a:xfrm>
            <a:off x="4064000" y="3334476"/>
            <a:ext cx="2013527" cy="1272086"/>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lumMod val="75000"/>
                  </a:srgbClr>
                </a:solidFill>
                <a:effectLst/>
                <a:uLnTx/>
                <a:uFillTx/>
                <a:latin typeface="Marianne"/>
                <a:ea typeface="+mn-ea"/>
                <a:cs typeface="+mn-cs"/>
              </a:rPr>
              <a:t>CLUB INFORMATIONS</a:t>
            </a:r>
          </a:p>
        </p:txBody>
      </p:sp>
      <p:sp>
        <p:nvSpPr>
          <p:cNvPr id="13" name="Rectangle : coins arrondis 12">
            <a:extLst>
              <a:ext uri="{FF2B5EF4-FFF2-40B4-BE49-F238E27FC236}">
                <a16:creationId xmlns:a16="http://schemas.microsoft.com/office/drawing/2014/main" id="{607EC384-0DF9-4828-B866-BD116B338F78}"/>
              </a:ext>
            </a:extLst>
          </p:cNvPr>
          <p:cNvSpPr/>
          <p:nvPr/>
        </p:nvSpPr>
        <p:spPr>
          <a:xfrm>
            <a:off x="6188364" y="3334476"/>
            <a:ext cx="2013527" cy="1272086"/>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91">
                    <a:lumMod val="75000"/>
                  </a:srgbClr>
                </a:solidFill>
                <a:effectLst/>
                <a:uLnTx/>
                <a:uFillTx/>
                <a:latin typeface="Marianne"/>
                <a:ea typeface="+mn-ea"/>
                <a:cs typeface="+mn-cs"/>
              </a:rPr>
              <a:t>CLUB DEMANDES</a:t>
            </a:r>
          </a:p>
        </p:txBody>
      </p:sp>
      <p:sp>
        <p:nvSpPr>
          <p:cNvPr id="15" name="Rectangle : coins arrondis 14">
            <a:extLst>
              <a:ext uri="{FF2B5EF4-FFF2-40B4-BE49-F238E27FC236}">
                <a16:creationId xmlns:a16="http://schemas.microsoft.com/office/drawing/2014/main" id="{42702141-B881-4299-800C-7521F7478E16}"/>
              </a:ext>
            </a:extLst>
          </p:cNvPr>
          <p:cNvSpPr/>
          <p:nvPr/>
        </p:nvSpPr>
        <p:spPr>
          <a:xfrm>
            <a:off x="1939636" y="4742759"/>
            <a:ext cx="2013527" cy="1272086"/>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21215A"/>
                </a:solidFill>
                <a:effectLst/>
                <a:uLnTx/>
                <a:uFillTx/>
                <a:latin typeface="Marianne"/>
                <a:ea typeface="+mn-ea"/>
                <a:cs typeface="+mn-cs"/>
              </a:rPr>
              <a:t>CLUB EXAMENS</a:t>
            </a:r>
          </a:p>
        </p:txBody>
      </p:sp>
      <p:sp>
        <p:nvSpPr>
          <p:cNvPr id="34" name="Rectangle : coins arrondis 33">
            <a:extLst>
              <a:ext uri="{FF2B5EF4-FFF2-40B4-BE49-F238E27FC236}">
                <a16:creationId xmlns:a16="http://schemas.microsoft.com/office/drawing/2014/main" id="{C7D87D1A-EC7F-4C80-8509-8A7CE7FDE383}"/>
              </a:ext>
            </a:extLst>
          </p:cNvPr>
          <p:cNvSpPr/>
          <p:nvPr/>
        </p:nvSpPr>
        <p:spPr>
          <a:xfrm>
            <a:off x="4095266" y="4742759"/>
            <a:ext cx="2013525" cy="1272086"/>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200" b="1" i="0" u="none" strike="noStrike" kern="1200" cap="none" spc="0" normalizeH="0" baseline="0" noProof="0">
                <a:ln>
                  <a:noFill/>
                </a:ln>
                <a:solidFill>
                  <a:srgbClr val="000091">
                    <a:lumMod val="75000"/>
                  </a:srgbClr>
                </a:solidFill>
                <a:effectLst/>
                <a:uLnTx/>
                <a:uFillTx/>
                <a:latin typeface="Marianne"/>
                <a:ea typeface="+mn-ea"/>
                <a:cs typeface="+mn-cs"/>
              </a:rPr>
              <a:t>CLUB AMÉLIORATION CONTINUE</a:t>
            </a:r>
          </a:p>
        </p:txBody>
      </p:sp>
      <p:sp>
        <p:nvSpPr>
          <p:cNvPr id="35" name="Rectangle : coins arrondis 34">
            <a:extLst>
              <a:ext uri="{FF2B5EF4-FFF2-40B4-BE49-F238E27FC236}">
                <a16:creationId xmlns:a16="http://schemas.microsoft.com/office/drawing/2014/main" id="{9B1AAB32-90F1-456E-8ADD-4A36A677F3DB}"/>
              </a:ext>
            </a:extLst>
          </p:cNvPr>
          <p:cNvSpPr/>
          <p:nvPr/>
        </p:nvSpPr>
        <p:spPr>
          <a:xfrm>
            <a:off x="6219630" y="4742759"/>
            <a:ext cx="2013525" cy="1272086"/>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400" b="1" i="0" u="none" strike="noStrike" kern="1200" cap="none" spc="0" normalizeH="0" baseline="0" noProof="0">
                <a:ln>
                  <a:noFill/>
                </a:ln>
                <a:solidFill>
                  <a:srgbClr val="005841"/>
                </a:solidFill>
                <a:effectLst/>
                <a:uLnTx/>
                <a:uFillTx/>
                <a:latin typeface="Marianne"/>
                <a:ea typeface="+mn-ea"/>
                <a:cs typeface="+mn-cs"/>
              </a:rPr>
              <a:t>CLUB INSCRIPTIONS</a:t>
            </a:r>
          </a:p>
        </p:txBody>
      </p:sp>
      <p:sp>
        <p:nvSpPr>
          <p:cNvPr id="29" name="Ellipse 28">
            <a:extLst>
              <a:ext uri="{FF2B5EF4-FFF2-40B4-BE49-F238E27FC236}">
                <a16:creationId xmlns:a16="http://schemas.microsoft.com/office/drawing/2014/main" id="{BE57E7DD-F6A1-4570-B35E-8974B327DE1D}"/>
              </a:ext>
            </a:extLst>
          </p:cNvPr>
          <p:cNvSpPr/>
          <p:nvPr/>
        </p:nvSpPr>
        <p:spPr>
          <a:xfrm>
            <a:off x="286091" y="1303376"/>
            <a:ext cx="2013527" cy="162373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fr-FR" sz="1400" b="1" i="0" u="none" strike="noStrike" kern="1200" cap="none" spc="0" normalizeH="0" baseline="0" noProof="0">
                <a:ln>
                  <a:noFill/>
                </a:ln>
                <a:solidFill>
                  <a:srgbClr val="000091">
                    <a:lumMod val="50000"/>
                  </a:srgbClr>
                </a:solidFill>
                <a:effectLst/>
                <a:uLnTx/>
                <a:uFillTx/>
                <a:latin typeface="Marianne"/>
                <a:ea typeface="+mn-ea"/>
                <a:cs typeface="+mn-cs"/>
              </a:rPr>
              <a:t>POLITIQUE</a:t>
            </a:r>
            <a:br>
              <a:rPr kumimoji="0" lang="fr-FR" sz="1400" b="1" i="0" u="none" strike="noStrike" kern="1200" cap="none" spc="0" normalizeH="0" baseline="0" noProof="0">
                <a:ln>
                  <a:noFill/>
                </a:ln>
                <a:solidFill>
                  <a:srgbClr val="000091">
                    <a:lumMod val="50000"/>
                  </a:srgbClr>
                </a:solidFill>
                <a:effectLst/>
                <a:uLnTx/>
                <a:uFillTx/>
                <a:latin typeface="Marianne"/>
                <a:ea typeface="+mn-ea"/>
                <a:cs typeface="+mn-cs"/>
              </a:rPr>
            </a:br>
            <a:r>
              <a:rPr kumimoji="0" lang="fr-FR" sz="1400" b="1" i="0" u="none" strike="noStrike" kern="1200" cap="none" spc="0" normalizeH="0" baseline="0" noProof="0">
                <a:ln>
                  <a:noFill/>
                </a:ln>
                <a:solidFill>
                  <a:srgbClr val="000091">
                    <a:lumMod val="50000"/>
                  </a:srgbClr>
                </a:solidFill>
                <a:effectLst/>
                <a:uLnTx/>
                <a:uFillTx/>
                <a:latin typeface="Marianne"/>
                <a:ea typeface="+mn-ea"/>
                <a:cs typeface="+mn-cs"/>
              </a:rPr>
              <a:t>SIMPLIFICATION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000091">
                    <a:lumMod val="50000"/>
                  </a:srgbClr>
                </a:solidFill>
                <a:effectLst/>
                <a:uLnTx/>
                <a:uFillTx/>
                <a:latin typeface="Marianne"/>
                <a:ea typeface="+mn-ea"/>
                <a:cs typeface="+mn-cs"/>
              </a:rPr>
              <a:t>Simplifier les procédures </a:t>
            </a:r>
            <a:br>
              <a:rPr kumimoji="0" lang="fr-FR" sz="1000" b="0" i="1" u="none" strike="noStrike" kern="1200" cap="none" spc="0" normalizeH="0" baseline="0" noProof="0">
                <a:ln>
                  <a:noFill/>
                </a:ln>
                <a:solidFill>
                  <a:srgbClr val="000091">
                    <a:lumMod val="50000"/>
                  </a:srgbClr>
                </a:solidFill>
                <a:effectLst/>
                <a:uLnTx/>
                <a:uFillTx/>
                <a:latin typeface="Marianne"/>
                <a:ea typeface="+mn-ea"/>
                <a:cs typeface="+mn-cs"/>
              </a:rPr>
            </a:br>
            <a:r>
              <a:rPr kumimoji="0" lang="fr-FR" sz="1000" b="0" i="1" u="none" strike="noStrike" kern="1200" cap="none" spc="0" normalizeH="0" baseline="0" noProof="0">
                <a:ln>
                  <a:noFill/>
                </a:ln>
                <a:solidFill>
                  <a:srgbClr val="000091">
                    <a:lumMod val="50000"/>
                  </a:srgbClr>
                </a:solidFill>
                <a:effectLst/>
                <a:uLnTx/>
                <a:uFillTx/>
                <a:latin typeface="Marianne"/>
                <a:ea typeface="+mn-ea"/>
                <a:cs typeface="+mn-cs"/>
              </a:rPr>
              <a:t>et processus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000091">
                    <a:lumMod val="50000"/>
                  </a:srgbClr>
                </a:solidFill>
                <a:effectLst/>
                <a:uLnTx/>
                <a:uFillTx/>
                <a:latin typeface="Marianne"/>
                <a:ea typeface="+mn-ea"/>
                <a:cs typeface="+mn-cs"/>
              </a:rPr>
              <a:t>organisationnels</a:t>
            </a:r>
          </a:p>
        </p:txBody>
      </p:sp>
      <p:sp>
        <p:nvSpPr>
          <p:cNvPr id="4" name="ZoneTexte 3">
            <a:extLst>
              <a:ext uri="{FF2B5EF4-FFF2-40B4-BE49-F238E27FC236}">
                <a16:creationId xmlns:a16="http://schemas.microsoft.com/office/drawing/2014/main" id="{C7DA71DB-A3E9-4E10-91A0-EFB19338B014}"/>
              </a:ext>
            </a:extLst>
          </p:cNvPr>
          <p:cNvSpPr txBox="1"/>
          <p:nvPr/>
        </p:nvSpPr>
        <p:spPr>
          <a:xfrm>
            <a:off x="1023582" y="6383249"/>
            <a:ext cx="313302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Projets en adhérence pourront être amené à interagir avec les clubs</a:t>
            </a:r>
          </a:p>
        </p:txBody>
      </p:sp>
      <p:sp>
        <p:nvSpPr>
          <p:cNvPr id="30" name="Rectangle : coins arrondis 29">
            <a:extLst>
              <a:ext uri="{FF2B5EF4-FFF2-40B4-BE49-F238E27FC236}">
                <a16:creationId xmlns:a16="http://schemas.microsoft.com/office/drawing/2014/main" id="{094F3383-414F-4D59-8310-B36A044045FC}"/>
              </a:ext>
            </a:extLst>
          </p:cNvPr>
          <p:cNvSpPr/>
          <p:nvPr/>
        </p:nvSpPr>
        <p:spPr>
          <a:xfrm>
            <a:off x="4156601" y="6482687"/>
            <a:ext cx="559558" cy="232012"/>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sp>
        <p:nvSpPr>
          <p:cNvPr id="38" name="ZoneTexte 37">
            <a:extLst>
              <a:ext uri="{FF2B5EF4-FFF2-40B4-BE49-F238E27FC236}">
                <a16:creationId xmlns:a16="http://schemas.microsoft.com/office/drawing/2014/main" id="{E70E26A4-EA8E-45F3-9C05-0B359AEF9BF0}"/>
              </a:ext>
            </a:extLst>
          </p:cNvPr>
          <p:cNvSpPr txBox="1"/>
          <p:nvPr/>
        </p:nvSpPr>
        <p:spPr>
          <a:xfrm>
            <a:off x="4716158" y="6467888"/>
            <a:ext cx="212808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a:ln>
                  <a:noFill/>
                </a:ln>
                <a:solidFill>
                  <a:srgbClr val="000000"/>
                </a:solidFill>
                <a:effectLst/>
                <a:uLnTx/>
                <a:uFillTx/>
                <a:latin typeface="Marianne"/>
                <a:ea typeface="+mn-ea"/>
                <a:cs typeface="+mn-cs"/>
              </a:rPr>
              <a:t>Club clos (actions réalisées)</a:t>
            </a:r>
          </a:p>
        </p:txBody>
      </p:sp>
      <p:sp>
        <p:nvSpPr>
          <p:cNvPr id="39" name="Rectangle : coins arrondis 38">
            <a:extLst>
              <a:ext uri="{FF2B5EF4-FFF2-40B4-BE49-F238E27FC236}">
                <a16:creationId xmlns:a16="http://schemas.microsoft.com/office/drawing/2014/main" id="{EF64E8A9-4B35-4889-8132-3220B04CC12D}"/>
              </a:ext>
            </a:extLst>
          </p:cNvPr>
          <p:cNvSpPr/>
          <p:nvPr/>
        </p:nvSpPr>
        <p:spPr>
          <a:xfrm>
            <a:off x="9537668" y="1317735"/>
            <a:ext cx="2013527" cy="71998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solidFill>
                <a:effectLst/>
                <a:uLnTx/>
                <a:uFillTx/>
                <a:latin typeface="Marianne"/>
                <a:ea typeface="+mn-ea"/>
                <a:cs typeface="+mn-cs"/>
              </a:rPr>
              <a:t>PROJET ADE</a:t>
            </a:r>
            <a:endParaRPr kumimoji="0" lang="fr-FR" sz="1100" b="0" i="1" u="none" strike="noStrike" kern="1200" cap="none" spc="0" normalizeH="0" baseline="0" noProof="0">
              <a:ln>
                <a:noFill/>
              </a:ln>
              <a:solidFill>
                <a:srgbClr val="000000"/>
              </a:solidFill>
              <a:effectLst/>
              <a:uLnTx/>
              <a:uFillTx/>
              <a:latin typeface="Marianne"/>
              <a:ea typeface="+mn-ea"/>
              <a:cs typeface="+mn-cs"/>
            </a:endParaRPr>
          </a:p>
        </p:txBody>
      </p:sp>
      <p:sp>
        <p:nvSpPr>
          <p:cNvPr id="40" name="Rectangle : coins arrondis 39">
            <a:extLst>
              <a:ext uri="{FF2B5EF4-FFF2-40B4-BE49-F238E27FC236}">
                <a16:creationId xmlns:a16="http://schemas.microsoft.com/office/drawing/2014/main" id="{FA47830C-5C35-4594-9925-9B96B58AC6FA}"/>
              </a:ext>
            </a:extLst>
          </p:cNvPr>
          <p:cNvSpPr/>
          <p:nvPr/>
        </p:nvSpPr>
        <p:spPr>
          <a:xfrm>
            <a:off x="9537668" y="2190603"/>
            <a:ext cx="2013527" cy="71998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a:ln>
                  <a:noFill/>
                </a:ln>
                <a:solidFill>
                  <a:srgbClr val="000000"/>
                </a:solidFill>
                <a:effectLst/>
                <a:uLnTx/>
                <a:uFillTx/>
                <a:latin typeface="Marianne"/>
                <a:ea typeface="+mn-ea"/>
                <a:cs typeface="+mn-cs"/>
              </a:rPr>
              <a:t>PROJET LIBEL’UL</a:t>
            </a:r>
            <a:endParaRPr kumimoji="0" lang="fr-FR" sz="1100" b="0" i="1" u="none" strike="noStrike" kern="1200" cap="none" spc="0" normalizeH="0" baseline="0" noProof="0">
              <a:ln>
                <a:noFill/>
              </a:ln>
              <a:solidFill>
                <a:srgbClr val="000000"/>
              </a:solidFill>
              <a:effectLst/>
              <a:uLnTx/>
              <a:uFillTx/>
              <a:latin typeface="Marianne"/>
              <a:ea typeface="+mn-ea"/>
              <a:cs typeface="+mn-cs"/>
            </a:endParaRPr>
          </a:p>
        </p:txBody>
      </p:sp>
      <p:sp>
        <p:nvSpPr>
          <p:cNvPr id="65" name="Rectangle : coins arrondis 64">
            <a:extLst>
              <a:ext uri="{FF2B5EF4-FFF2-40B4-BE49-F238E27FC236}">
                <a16:creationId xmlns:a16="http://schemas.microsoft.com/office/drawing/2014/main" id="{7AB6AE94-BFEB-42B3-8FBA-7C0A592C850D}"/>
              </a:ext>
            </a:extLst>
          </p:cNvPr>
          <p:cNvSpPr/>
          <p:nvPr/>
        </p:nvSpPr>
        <p:spPr>
          <a:xfrm>
            <a:off x="9195861" y="3980311"/>
            <a:ext cx="2012400" cy="127208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1" u="none" strike="noStrike" kern="1200" cap="none" spc="0" normalizeH="0" baseline="0" noProof="0" dirty="0">
                <a:ln>
                  <a:noFill/>
                </a:ln>
                <a:solidFill>
                  <a:srgbClr val="000091">
                    <a:lumMod val="75000"/>
                  </a:srgbClr>
                </a:solidFill>
                <a:effectLst/>
                <a:uLnTx/>
                <a:uFillTx/>
                <a:latin typeface="Marianne"/>
                <a:ea typeface="+mn-ea"/>
                <a:cs typeface="+mn-cs"/>
              </a:rPr>
              <a:t> + de nouveaux clubs à venir </a:t>
            </a:r>
          </a:p>
        </p:txBody>
      </p:sp>
      <p:sp>
        <p:nvSpPr>
          <p:cNvPr id="5" name="Ellipse 4">
            <a:extLst>
              <a:ext uri="{FF2B5EF4-FFF2-40B4-BE49-F238E27FC236}">
                <a16:creationId xmlns:a16="http://schemas.microsoft.com/office/drawing/2014/main" id="{E502DE3B-C87A-4253-B255-42E753889F10}"/>
              </a:ext>
            </a:extLst>
          </p:cNvPr>
          <p:cNvSpPr/>
          <p:nvPr/>
        </p:nvSpPr>
        <p:spPr>
          <a:xfrm>
            <a:off x="2800801" y="3198279"/>
            <a:ext cx="352926" cy="3529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1</a:t>
            </a:r>
          </a:p>
        </p:txBody>
      </p:sp>
      <p:sp>
        <p:nvSpPr>
          <p:cNvPr id="42" name="Ellipse 41">
            <a:extLst>
              <a:ext uri="{FF2B5EF4-FFF2-40B4-BE49-F238E27FC236}">
                <a16:creationId xmlns:a16="http://schemas.microsoft.com/office/drawing/2014/main" id="{97718125-F46F-47B7-828A-FC36AD6F3483}"/>
              </a:ext>
            </a:extLst>
          </p:cNvPr>
          <p:cNvSpPr/>
          <p:nvPr/>
        </p:nvSpPr>
        <p:spPr>
          <a:xfrm>
            <a:off x="4902802" y="3198279"/>
            <a:ext cx="352926" cy="3529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2</a:t>
            </a:r>
          </a:p>
        </p:txBody>
      </p:sp>
      <p:sp>
        <p:nvSpPr>
          <p:cNvPr id="44" name="Ellipse 43">
            <a:extLst>
              <a:ext uri="{FF2B5EF4-FFF2-40B4-BE49-F238E27FC236}">
                <a16:creationId xmlns:a16="http://schemas.microsoft.com/office/drawing/2014/main" id="{8841A763-EC1C-4C17-AC22-B42EACC246C4}"/>
              </a:ext>
            </a:extLst>
          </p:cNvPr>
          <p:cNvSpPr/>
          <p:nvPr/>
        </p:nvSpPr>
        <p:spPr>
          <a:xfrm>
            <a:off x="7023834" y="3198279"/>
            <a:ext cx="352926" cy="3529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3</a:t>
            </a:r>
          </a:p>
        </p:txBody>
      </p:sp>
      <p:sp>
        <p:nvSpPr>
          <p:cNvPr id="46" name="Ellipse 45">
            <a:extLst>
              <a:ext uri="{FF2B5EF4-FFF2-40B4-BE49-F238E27FC236}">
                <a16:creationId xmlns:a16="http://schemas.microsoft.com/office/drawing/2014/main" id="{E73F895C-D8B0-43D4-8C90-6816093131F9}"/>
              </a:ext>
            </a:extLst>
          </p:cNvPr>
          <p:cNvSpPr/>
          <p:nvPr/>
        </p:nvSpPr>
        <p:spPr>
          <a:xfrm>
            <a:off x="2793863" y="4608960"/>
            <a:ext cx="352926" cy="3529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5</a:t>
            </a:r>
          </a:p>
        </p:txBody>
      </p:sp>
      <p:sp>
        <p:nvSpPr>
          <p:cNvPr id="49" name="Ellipse 48">
            <a:extLst>
              <a:ext uri="{FF2B5EF4-FFF2-40B4-BE49-F238E27FC236}">
                <a16:creationId xmlns:a16="http://schemas.microsoft.com/office/drawing/2014/main" id="{27A53FDA-C81F-4BF6-8FF4-528313C1764A}"/>
              </a:ext>
            </a:extLst>
          </p:cNvPr>
          <p:cNvSpPr/>
          <p:nvPr/>
        </p:nvSpPr>
        <p:spPr>
          <a:xfrm>
            <a:off x="4925565" y="4616354"/>
            <a:ext cx="352926" cy="3529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6</a:t>
            </a:r>
          </a:p>
        </p:txBody>
      </p:sp>
      <p:sp>
        <p:nvSpPr>
          <p:cNvPr id="50" name="Ellipse 49">
            <a:extLst>
              <a:ext uri="{FF2B5EF4-FFF2-40B4-BE49-F238E27FC236}">
                <a16:creationId xmlns:a16="http://schemas.microsoft.com/office/drawing/2014/main" id="{1D34E7D4-5BE2-44B1-93F1-8021E9A9CE1E}"/>
              </a:ext>
            </a:extLst>
          </p:cNvPr>
          <p:cNvSpPr/>
          <p:nvPr/>
        </p:nvSpPr>
        <p:spPr>
          <a:xfrm>
            <a:off x="7058432" y="4616354"/>
            <a:ext cx="352926" cy="352926"/>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7</a:t>
            </a:r>
          </a:p>
        </p:txBody>
      </p:sp>
      <p:cxnSp>
        <p:nvCxnSpPr>
          <p:cNvPr id="23" name="Connecteur : en angle 22">
            <a:extLst>
              <a:ext uri="{FF2B5EF4-FFF2-40B4-BE49-F238E27FC236}">
                <a16:creationId xmlns:a16="http://schemas.microsoft.com/office/drawing/2014/main" id="{22403CB5-775D-4B49-970D-15EA272E689E}"/>
              </a:ext>
            </a:extLst>
          </p:cNvPr>
          <p:cNvCxnSpPr>
            <a:cxnSpLocks/>
            <a:endCxn id="39" idx="1"/>
          </p:cNvCxnSpPr>
          <p:nvPr/>
        </p:nvCxnSpPr>
        <p:spPr>
          <a:xfrm flipV="1">
            <a:off x="7322806" y="1677729"/>
            <a:ext cx="2214862" cy="514384"/>
          </a:xfrm>
          <a:prstGeom prst="bentConnector3">
            <a:avLst>
              <a:gd name="adj1" fmla="val 50000"/>
            </a:avLst>
          </a:prstGeom>
          <a:ln w="12700" cap="rnd">
            <a:solidFill>
              <a:schemeClr val="tx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Connecteur : en angle 55">
            <a:extLst>
              <a:ext uri="{FF2B5EF4-FFF2-40B4-BE49-F238E27FC236}">
                <a16:creationId xmlns:a16="http://schemas.microsoft.com/office/drawing/2014/main" id="{BADDD2D9-C3C2-4696-9664-E8918898D937}"/>
              </a:ext>
            </a:extLst>
          </p:cNvPr>
          <p:cNvCxnSpPr>
            <a:cxnSpLocks/>
            <a:endCxn id="40" idx="1"/>
          </p:cNvCxnSpPr>
          <p:nvPr/>
        </p:nvCxnSpPr>
        <p:spPr>
          <a:xfrm>
            <a:off x="7322806" y="2190603"/>
            <a:ext cx="2214862" cy="359994"/>
          </a:xfrm>
          <a:prstGeom prst="bentConnector3">
            <a:avLst>
              <a:gd name="adj1" fmla="val 50000"/>
            </a:avLst>
          </a:prstGeom>
          <a:ln w="12700" cap="rnd">
            <a:solidFill>
              <a:schemeClr val="tx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Accolade fermante 63">
            <a:extLst>
              <a:ext uri="{FF2B5EF4-FFF2-40B4-BE49-F238E27FC236}">
                <a16:creationId xmlns:a16="http://schemas.microsoft.com/office/drawing/2014/main" id="{998EE576-6AFB-449C-8A0E-39FEF47A8762}"/>
              </a:ext>
            </a:extLst>
          </p:cNvPr>
          <p:cNvSpPr/>
          <p:nvPr/>
        </p:nvSpPr>
        <p:spPr>
          <a:xfrm rot="16200000">
            <a:off x="4978039" y="-25574"/>
            <a:ext cx="185449" cy="6262255"/>
          </a:xfrm>
          <a:prstGeom prst="rightBrac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arianne"/>
              <a:ea typeface="+mn-ea"/>
              <a:cs typeface="+mn-cs"/>
            </a:endParaRPr>
          </a:p>
        </p:txBody>
      </p:sp>
      <p:sp>
        <p:nvSpPr>
          <p:cNvPr id="37" name="Espace réservé du numéro de diapositive 1">
            <a:extLst>
              <a:ext uri="{FF2B5EF4-FFF2-40B4-BE49-F238E27FC236}">
                <a16:creationId xmlns:a16="http://schemas.microsoft.com/office/drawing/2014/main" id="{059E9C11-8308-48D3-8364-626980C30B19}"/>
              </a:ext>
            </a:extLst>
          </p:cNvPr>
          <p:cNvSpPr>
            <a:spLocks noGrp="1"/>
          </p:cNvSpPr>
          <p:nvPr>
            <p:ph type="sldNum" sz="quarter" idx="12"/>
          </p:nvPr>
        </p:nvSpPr>
        <p:spPr>
          <a:xfrm>
            <a:off x="9864951" y="6378000"/>
            <a:ext cx="1800000" cy="4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cxnSp>
        <p:nvCxnSpPr>
          <p:cNvPr id="33" name="Connecteur : en angle 32">
            <a:extLst>
              <a:ext uri="{FF2B5EF4-FFF2-40B4-BE49-F238E27FC236}">
                <a16:creationId xmlns:a16="http://schemas.microsoft.com/office/drawing/2014/main" id="{8C9076C3-33AF-4170-884D-B5B328A7C69B}"/>
              </a:ext>
            </a:extLst>
          </p:cNvPr>
          <p:cNvCxnSpPr>
            <a:cxnSpLocks/>
          </p:cNvCxnSpPr>
          <p:nvPr/>
        </p:nvCxnSpPr>
        <p:spPr>
          <a:xfrm>
            <a:off x="495538" y="6534040"/>
            <a:ext cx="528043" cy="130806"/>
          </a:xfrm>
          <a:prstGeom prst="bentConnector3">
            <a:avLst>
              <a:gd name="adj1" fmla="val 50000"/>
            </a:avLst>
          </a:prstGeom>
          <a:ln w="12700" cap="rnd">
            <a:solidFill>
              <a:schemeClr val="tx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5491084"/>
      </p:ext>
    </p:extLst>
  </p:cSld>
  <p:clrMapOvr>
    <a:masterClrMapping/>
  </p:clrMapOvr>
</p:sld>
</file>

<file path=ppt/theme/theme1.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ée un document." ma:contentTypeScope="" ma:versionID="cfb9901e23fd0940bd87ae80f4594d86">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88b27235d4444375eee5c628ba855825"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Props1.xml><?xml version="1.0" encoding="utf-8"?>
<ds:datastoreItem xmlns:ds="http://schemas.openxmlformats.org/officeDocument/2006/customXml" ds:itemID="{AE52D389-29DD-4B9A-B5D4-E705EF8DF8C8}">
  <ds:schemaRefs>
    <ds:schemaRef ds:uri="http://schemas.microsoft.com/sharepoint/v3/contenttype/forms"/>
  </ds:schemaRefs>
</ds:datastoreItem>
</file>

<file path=customXml/itemProps2.xml><?xml version="1.0" encoding="utf-8"?>
<ds:datastoreItem xmlns:ds="http://schemas.openxmlformats.org/officeDocument/2006/customXml" ds:itemID="{A304B6B1-C93C-4C54-8E60-7589A14E85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BB592C-FE49-4354-921B-883E41FE39E8}">
  <ds:schemaRefs>
    <ds:schemaRef ds:uri="http://schemas.microsoft.com/office/2006/metadata/properties"/>
    <ds:schemaRef ds:uri="http://purl.org/dc/dcmitype/"/>
    <ds:schemaRef ds:uri="http://schemas.microsoft.com/office/2006/documentManagement/types"/>
    <ds:schemaRef ds:uri="http://purl.org/dc/elements/1.1/"/>
    <ds:schemaRef ds:uri="http://www.w3.org/XML/1998/namespace"/>
    <ds:schemaRef ds:uri="12fb0e9c-5d89-4801-be40-a718ccdc5e4d"/>
    <ds:schemaRef ds:uri="http://schemas.microsoft.com/office/infopath/2007/PartnerControls"/>
    <ds:schemaRef ds:uri="http://schemas.openxmlformats.org/package/2006/metadata/core-properties"/>
    <ds:schemaRef ds:uri="c58d512d-a186-4847-a47d-688e53bca66a"/>
    <ds:schemaRef ds:uri="http://purl.org/dc/terms/"/>
  </ds:schemaRefs>
</ds:datastoreItem>
</file>

<file path=docProps/app.xml><?xml version="1.0" encoding="utf-8"?>
<Properties xmlns="http://schemas.openxmlformats.org/officeDocument/2006/extended-properties" xmlns:vt="http://schemas.openxmlformats.org/officeDocument/2006/docPropsVTypes">
  <TotalTime>49</TotalTime>
  <Words>5951</Words>
  <Application>Microsoft Office PowerPoint</Application>
  <PresentationFormat>Grand écran</PresentationFormat>
  <Paragraphs>892</Paragraphs>
  <Slides>36</Slides>
  <Notes>15</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36</vt:i4>
      </vt:variant>
    </vt:vector>
  </HeadingPairs>
  <TitlesOfParts>
    <vt:vector size="42" baseType="lpstr">
      <vt:lpstr>Arial</vt:lpstr>
      <vt:lpstr>Calibri</vt:lpstr>
      <vt:lpstr>Marianne</vt:lpstr>
      <vt:lpstr>Wingdings</vt:lpstr>
      <vt:lpstr>1_PREMIER MINISTRE</vt:lpstr>
      <vt:lpstr>PREMIER MINISTRE</vt:lpstr>
      <vt:lpstr>Présentation PowerPoint</vt:lpstr>
      <vt:lpstr>Introduction</vt:lpstr>
      <vt:lpstr>Comment est construit le kit du Référent de club Services Publics+ ?</vt:lpstr>
      <vt:lpstr>Sommaire du présent document</vt:lpstr>
      <vt:lpstr>Présentation PowerPoint</vt:lpstr>
      <vt:lpstr>Rappel : le plan d’amélioration continue Services Publics+ a pour objectif d’améliorer la qualité du service rendu à l’étudiant</vt:lpstr>
      <vt:lpstr>Cinq « clubs » de travail ont été structurés pour mettre en œuvre le plan d’amélioration continue Services Publics+ </vt:lpstr>
      <vt:lpstr>Présentation PowerPoint</vt:lpstr>
      <vt:lpstr>Présentation PowerPoint</vt:lpstr>
      <vt:lpstr>Les instances de supervision et de coordination du plan d’amélioration continue Services Publics+</vt:lpstr>
      <vt:lpstr>Les rôles clés dans la gouvernance  du plan d’amélioration continue Services Publics+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Chaque cercle mobilisera ses membres sur 2 à 3 ateliers, répartis sur trois mois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plan d’amélioration continue pourra s’étendre à d’autres composantes, en commençant par un autodiagnostic de la qualité des services</vt:lpstr>
      <vt:lpstr>Présentation PowerPoint</vt:lpstr>
      <vt:lpstr>Présentation PowerPoint</vt:lpstr>
      <vt:lpstr>Focus sur : les annexes transverses mises à disposition</vt:lpstr>
      <vt:lpstr>Où retrouver les annexes du kit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BARRAL Corentin</dc:creator>
  <cp:lastModifiedBy>BERTEAU Eymeric</cp:lastModifiedBy>
  <cp:revision>12</cp:revision>
  <dcterms:created xsi:type="dcterms:W3CDTF">2024-09-03T09:56:29Z</dcterms:created>
  <dcterms:modified xsi:type="dcterms:W3CDTF">2025-06-29T16:29:11Z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0x0101006CAFA1962001DA4A983E6DB237D8F900</vt:lpwstr>
  </property>
  <property fmtid="{D5CDD505-2E9C-101B-9397-08002B2CF9AE}" pid="3" name="MSIP_Label_ea60d57e-af5b-4752-ac57-3e4f28ca11dc_SiteId">
    <vt:lpwstr>36da45f1-dd2c-4d1f-af13-5abe46b99921</vt:lpwstr>
  </property>
  <property fmtid="{D5CDD505-2E9C-101B-9397-08002B2CF9AE}" pid="4" name="MSIP_Label_ea60d57e-af5b-4752-ac57-3e4f28ca11dc_Method">
    <vt:lpwstr>Standard</vt:lpwstr>
  </property>
  <property fmtid="{D5CDD505-2E9C-101B-9397-08002B2CF9AE}" pid="5" name="MSIP_Label_ea60d57e-af5b-4752-ac57-3e4f28ca11dc_Enabled">
    <vt:lpwstr>true</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etDate">
    <vt:lpwstr>2024-09-13T09:46:13Z</vt:lpwstr>
  </property>
  <property fmtid="{D5CDD505-2E9C-101B-9397-08002B2CF9AE}" pid="8" name="MSIP_Label_ea60d57e-af5b-4752-ac57-3e4f28ca11dc_ContentBits">
    <vt:lpwstr>0</vt:lpwstr>
  </property>
  <property fmtid="{D5CDD505-2E9C-101B-9397-08002B2CF9AE}" pid="9" name="MSIP_Label_ea60d57e-af5b-4752-ac57-3e4f28ca11dc_ActionId">
    <vt:lpwstr>b7faa29c-cad4-4e91-88ff-bba9211ba189</vt:lpwstr>
  </property>
  <property fmtid="{D5CDD505-2E9C-101B-9397-08002B2CF9AE}" pid="10" name="MediaServiceImageTags">
    <vt:lpwstr/>
  </property>
</Properties>
</file>