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notesMasterIdLst>
    <p:notesMasterId r:id="rId10"/>
  </p:notesMasterIdLst>
  <p:sldIdLst>
    <p:sldId id="334" r:id="rId6"/>
    <p:sldId id="440" r:id="rId7"/>
    <p:sldId id="360" r:id="rId8"/>
    <p:sldId id="361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F1EEC05-A31F-4099-8A57-17165C9E74C5}">
          <p14:sldIdLst>
            <p14:sldId id="334"/>
            <p14:sldId id="440"/>
            <p14:sldId id="360"/>
            <p14:sldId id="3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EDF9"/>
    <a:srgbClr val="8E8ED5"/>
    <a:srgbClr val="2121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bedoce, Camille" userId="138355f8-199e-427f-bf7b-a7ad28c0d952" providerId="ADAL" clId="{D7477D4F-9154-411B-A2A2-03759D8E692F}"/>
    <pc:docChg chg="custSel modSld">
      <pc:chgData name="Cabedoce, Camille" userId="138355f8-199e-427f-bf7b-a7ad28c0d952" providerId="ADAL" clId="{D7477D4F-9154-411B-A2A2-03759D8E692F}" dt="2024-10-29T09:49:01.787" v="0" actId="478"/>
      <pc:docMkLst>
        <pc:docMk/>
      </pc:docMkLst>
      <pc:sldChg chg="delSp mod">
        <pc:chgData name="Cabedoce, Camille" userId="138355f8-199e-427f-bf7b-a7ad28c0d952" providerId="ADAL" clId="{D7477D4F-9154-411B-A2A2-03759D8E692F}" dt="2024-10-29T09:49:01.787" v="0" actId="478"/>
        <pc:sldMkLst>
          <pc:docMk/>
          <pc:sldMk cId="417663829" sldId="334"/>
        </pc:sldMkLst>
        <pc:picChg chg="del">
          <ac:chgData name="Cabedoce, Camille" userId="138355f8-199e-427f-bf7b-a7ad28c0d952" providerId="ADAL" clId="{D7477D4F-9154-411B-A2A2-03759D8E692F}" dt="2024-10-29T09:49:01.787" v="0" actId="478"/>
          <ac:picMkLst>
            <pc:docMk/>
            <pc:sldMk cId="417663829" sldId="334"/>
            <ac:picMk id="8" creationId="{A9770858-784B-45BD-AC2F-F733D587150A}"/>
          </ac:picMkLst>
        </pc:picChg>
      </pc:sldChg>
    </pc:docChg>
  </pc:docChgLst>
  <pc:docChgLst>
    <pc:chgData name="Trapitzine, Sophie" userId="e8157502-acba-4184-88fc-21661da0d929" providerId="ADAL" clId="{F6ADC974-A5B4-49AD-A8BF-0FF7DEB4C4DE}"/>
    <pc:docChg chg="custSel addSld delSld modSld delSection modSection">
      <pc:chgData name="Trapitzine, Sophie" userId="e8157502-acba-4184-88fc-21661da0d929" providerId="ADAL" clId="{F6ADC974-A5B4-49AD-A8BF-0FF7DEB4C4DE}" dt="2024-09-16T15:42:12.100" v="132" actId="20577"/>
      <pc:docMkLst>
        <pc:docMk/>
      </pc:docMkLst>
      <pc:sldChg chg="modSp mod">
        <pc:chgData name="Trapitzine, Sophie" userId="e8157502-acba-4184-88fc-21661da0d929" providerId="ADAL" clId="{F6ADC974-A5B4-49AD-A8BF-0FF7DEB4C4DE}" dt="2024-09-16T15:42:12.100" v="132" actId="20577"/>
        <pc:sldMkLst>
          <pc:docMk/>
          <pc:sldMk cId="417663829" sldId="334"/>
        </pc:sldMkLst>
        <pc:spChg chg="mod">
          <ac:chgData name="Trapitzine, Sophie" userId="e8157502-acba-4184-88fc-21661da0d929" providerId="ADAL" clId="{F6ADC974-A5B4-49AD-A8BF-0FF7DEB4C4DE}" dt="2024-09-16T15:42:12.100" v="132" actId="20577"/>
          <ac:spMkLst>
            <pc:docMk/>
            <pc:sldMk cId="417663829" sldId="334"/>
            <ac:spMk id="6" creationId="{06D6F157-6AD5-495F-80BC-73848AD3CE1E}"/>
          </ac:spMkLst>
        </pc:spChg>
      </pc:sldChg>
      <pc:sldChg chg="modSp add mod">
        <pc:chgData name="Trapitzine, Sophie" userId="e8157502-acba-4184-88fc-21661da0d929" providerId="ADAL" clId="{F6ADC974-A5B4-49AD-A8BF-0FF7DEB4C4DE}" dt="2024-09-16T15:41:56.320" v="127" actId="6549"/>
        <pc:sldMkLst>
          <pc:docMk/>
          <pc:sldMk cId="260511822" sldId="360"/>
        </pc:sldMkLst>
        <pc:spChg chg="mod">
          <ac:chgData name="Trapitzine, Sophie" userId="e8157502-acba-4184-88fc-21661da0d929" providerId="ADAL" clId="{F6ADC974-A5B4-49AD-A8BF-0FF7DEB4C4DE}" dt="2024-09-16T15:41:56.320" v="127" actId="6549"/>
          <ac:spMkLst>
            <pc:docMk/>
            <pc:sldMk cId="260511822" sldId="360"/>
            <ac:spMk id="48" creationId="{D1515DEC-B424-4AD7-A4F3-9ADB55E92B1B}"/>
          </ac:spMkLst>
        </pc:spChg>
      </pc:sldChg>
      <pc:sldChg chg="modSp add mod">
        <pc:chgData name="Trapitzine, Sophie" userId="e8157502-acba-4184-88fc-21661da0d929" providerId="ADAL" clId="{F6ADC974-A5B4-49AD-A8BF-0FF7DEB4C4DE}" dt="2024-09-16T15:42:05.004" v="131" actId="20577"/>
        <pc:sldMkLst>
          <pc:docMk/>
          <pc:sldMk cId="3290864975" sldId="361"/>
        </pc:sldMkLst>
        <pc:spChg chg="mod">
          <ac:chgData name="Trapitzine, Sophie" userId="e8157502-acba-4184-88fc-21661da0d929" providerId="ADAL" clId="{F6ADC974-A5B4-49AD-A8BF-0FF7DEB4C4DE}" dt="2024-09-16T15:42:05.004" v="131" actId="20577"/>
          <ac:spMkLst>
            <pc:docMk/>
            <pc:sldMk cId="3290864975" sldId="361"/>
            <ac:spMk id="29" creationId="{BC8C270F-00E5-4BC3-881F-F68139010734}"/>
          </ac:spMkLst>
        </pc:spChg>
      </pc:sldChg>
      <pc:sldChg chg="modSp add mod">
        <pc:chgData name="Trapitzine, Sophie" userId="e8157502-acba-4184-88fc-21661da0d929" providerId="ADAL" clId="{F6ADC974-A5B4-49AD-A8BF-0FF7DEB4C4DE}" dt="2024-09-16T15:41:44.429" v="122" actId="207"/>
        <pc:sldMkLst>
          <pc:docMk/>
          <pc:sldMk cId="3882566223" sldId="440"/>
        </pc:sldMkLst>
        <pc:spChg chg="mod">
          <ac:chgData name="Trapitzine, Sophie" userId="e8157502-acba-4184-88fc-21661da0d929" providerId="ADAL" clId="{F6ADC974-A5B4-49AD-A8BF-0FF7DEB4C4DE}" dt="2024-09-16T15:41:44.429" v="122" actId="207"/>
          <ac:spMkLst>
            <pc:docMk/>
            <pc:sldMk cId="3882566223" sldId="440"/>
            <ac:spMk id="24" creationId="{B26A35C6-F1DA-4644-8C1C-505C2336736D}"/>
          </ac:spMkLst>
        </pc:spChg>
        <pc:spChg chg="mod">
          <ac:chgData name="Trapitzine, Sophie" userId="e8157502-acba-4184-88fc-21661da0d929" providerId="ADAL" clId="{F6ADC974-A5B4-49AD-A8BF-0FF7DEB4C4DE}" dt="2024-09-16T15:41:03.696" v="36" actId="20577"/>
          <ac:spMkLst>
            <pc:docMk/>
            <pc:sldMk cId="3882566223" sldId="440"/>
            <ac:spMk id="51" creationId="{00000000-0000-0000-0000-000000000000}"/>
          </ac:spMkLst>
        </pc:spChg>
      </pc:sldChg>
      <pc:sldChg chg="del">
        <pc:chgData name="Trapitzine, Sophie" userId="e8157502-acba-4184-88fc-21661da0d929" providerId="ADAL" clId="{F6ADC974-A5B4-49AD-A8BF-0FF7DEB4C4DE}" dt="2024-09-16T15:40:34.557" v="31" actId="18676"/>
        <pc:sldMkLst>
          <pc:docMk/>
          <pc:sldMk cId="4170679586" sldId="2147473623"/>
        </pc:sldMkLst>
      </pc:sldChg>
      <pc:sldChg chg="del">
        <pc:chgData name="Trapitzine, Sophie" userId="e8157502-acba-4184-88fc-21661da0d929" providerId="ADAL" clId="{F6ADC974-A5B4-49AD-A8BF-0FF7DEB4C4DE}" dt="2024-09-16T15:40:30.861" v="30" actId="47"/>
        <pc:sldMkLst>
          <pc:docMk/>
          <pc:sldMk cId="124500832" sldId="2147473792"/>
        </pc:sldMkLst>
      </pc:sldChg>
      <pc:sldChg chg="del">
        <pc:chgData name="Trapitzine, Sophie" userId="e8157502-acba-4184-88fc-21661da0d929" providerId="ADAL" clId="{F6ADC974-A5B4-49AD-A8BF-0FF7DEB4C4DE}" dt="2024-09-16T15:40:34.557" v="31" actId="18676"/>
        <pc:sldMkLst>
          <pc:docMk/>
          <pc:sldMk cId="1606841975" sldId="2147473798"/>
        </pc:sldMkLst>
      </pc:sldChg>
      <pc:sldChg chg="del">
        <pc:chgData name="Trapitzine, Sophie" userId="e8157502-acba-4184-88fc-21661da0d929" providerId="ADAL" clId="{F6ADC974-A5B4-49AD-A8BF-0FF7DEB4C4DE}" dt="2024-09-16T15:40:34.557" v="31" actId="18676"/>
        <pc:sldMkLst>
          <pc:docMk/>
          <pc:sldMk cId="1689509674" sldId="2147473799"/>
        </pc:sldMkLst>
      </pc:sldChg>
      <pc:sldChg chg="del">
        <pc:chgData name="Trapitzine, Sophie" userId="e8157502-acba-4184-88fc-21661da0d929" providerId="ADAL" clId="{F6ADC974-A5B4-49AD-A8BF-0FF7DEB4C4DE}" dt="2024-09-16T15:40:34.557" v="31" actId="18676"/>
        <pc:sldMkLst>
          <pc:docMk/>
          <pc:sldMk cId="2837187920" sldId="2147473800"/>
        </pc:sldMkLst>
      </pc:sldChg>
      <pc:sldChg chg="del">
        <pc:chgData name="Trapitzine, Sophie" userId="e8157502-acba-4184-88fc-21661da0d929" providerId="ADAL" clId="{F6ADC974-A5B4-49AD-A8BF-0FF7DEB4C4DE}" dt="2024-09-16T15:40:34.557" v="31" actId="18676"/>
        <pc:sldMkLst>
          <pc:docMk/>
          <pc:sldMk cId="3662729712" sldId="2147473801"/>
        </pc:sldMkLst>
      </pc:sldChg>
      <pc:sldChg chg="del">
        <pc:chgData name="Trapitzine, Sophie" userId="e8157502-acba-4184-88fc-21661da0d929" providerId="ADAL" clId="{F6ADC974-A5B4-49AD-A8BF-0FF7DEB4C4DE}" dt="2024-09-16T15:40:34.557" v="31" actId="18676"/>
        <pc:sldMkLst>
          <pc:docMk/>
          <pc:sldMk cId="1244316705" sldId="2147473802"/>
        </pc:sldMkLst>
      </pc:sldChg>
      <pc:sldChg chg="del">
        <pc:chgData name="Trapitzine, Sophie" userId="e8157502-acba-4184-88fc-21661da0d929" providerId="ADAL" clId="{F6ADC974-A5B4-49AD-A8BF-0FF7DEB4C4DE}" dt="2024-09-16T15:40:34.557" v="31" actId="18676"/>
        <pc:sldMkLst>
          <pc:docMk/>
          <pc:sldMk cId="3492869780" sldId="2147473803"/>
        </pc:sldMkLst>
      </pc:sldChg>
      <pc:sldChg chg="del">
        <pc:chgData name="Trapitzine, Sophie" userId="e8157502-acba-4184-88fc-21661da0d929" providerId="ADAL" clId="{F6ADC974-A5B4-49AD-A8BF-0FF7DEB4C4DE}" dt="2024-09-16T15:40:34.557" v="31" actId="18676"/>
        <pc:sldMkLst>
          <pc:docMk/>
          <pc:sldMk cId="3084243951" sldId="214747380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ECE5C4-CA2A-4C28-A10D-4F79628FEEAC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3E8B2B-7DA1-4A68-A074-25A73D12AE9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5314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51A782-CEB2-4D35-A937-7E1FF95EFC71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3494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/>
              <a:t>Facteur</a:t>
            </a:r>
            <a:r>
              <a:rPr lang="fr-FR" baseline="0"/>
              <a:t> rationnel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fr-FR" baseline="0"/>
              <a:t>Positif : 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fr-FR"/>
              <a:t>« Les bénéfices liés à ce changement sont énormes »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fr-FR"/>
              <a:t>« L’agilité de nos processus va enchanter nos usagers »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fr-FR"/>
              <a:t>« Cette nouvelle organisation prend tout son sens »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fr-FR"/>
              <a:t>Négatif :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fr-FR"/>
              <a:t>« La qualité de nos services va être négativement impactée »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fr-FR"/>
              <a:t>« Ce changement entraine un risque certain »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fr-FR"/>
              <a:t>« On n’a pas les moyens de mettre en œuvre un tel changement »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fr-FR"/>
              <a:t>Facteur</a:t>
            </a:r>
            <a:r>
              <a:rPr lang="fr-FR" baseline="0"/>
              <a:t> politique 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/>
              <a:t>Positif : </a:t>
            </a:r>
            <a:r>
              <a:rPr lang="fr-FR" sz="1200">
                <a:solidFill>
                  <a:srgbClr val="005841"/>
                </a:solidFill>
                <a:latin typeface="Marianne" panose="02000000000000000000" pitchFamily="2" charset="0"/>
              </a:rPr>
              <a:t>« Je vais pouvoir jouer un rôle essentiel et gagner de l’influence grâce à ce projet »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/>
              <a:t>Négatif : </a:t>
            </a:r>
            <a:r>
              <a:rPr lang="fr-FR" sz="1200">
                <a:solidFill>
                  <a:srgbClr val="B10034"/>
                </a:solidFill>
                <a:latin typeface="Marianne" panose="02000000000000000000" pitchFamily="2" charset="0"/>
              </a:rPr>
              <a:t>«  Cela va affecter mon évolution de carrière » 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>
                <a:solidFill>
                  <a:srgbClr val="B10034"/>
                </a:solidFill>
                <a:latin typeface="Marianne" panose="02000000000000000000" pitchFamily="2" charset="0"/>
              </a:rPr>
              <a:t>Facteur</a:t>
            </a:r>
            <a:r>
              <a:rPr lang="fr-FR" baseline="0">
                <a:solidFill>
                  <a:srgbClr val="B10034"/>
                </a:solidFill>
                <a:latin typeface="Marianne" panose="02000000000000000000" pitchFamily="2" charset="0"/>
              </a:rPr>
              <a:t> émotionnel 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baseline="0">
                <a:solidFill>
                  <a:srgbClr val="B10034"/>
                </a:solidFill>
                <a:latin typeface="Marianne" panose="02000000000000000000" pitchFamily="2" charset="0"/>
              </a:rPr>
              <a:t>Positif: </a:t>
            </a:r>
            <a:r>
              <a:rPr lang="fr-FR" sz="1200">
                <a:solidFill>
                  <a:srgbClr val="005841"/>
                </a:solidFill>
                <a:latin typeface="Marianne" panose="02000000000000000000" pitchFamily="2" charset="0"/>
              </a:rPr>
              <a:t>« J’ai attendu ce moment depuis des années »</a:t>
            </a:r>
          </a:p>
          <a:p>
            <a:pPr marL="7429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baseline="0">
                <a:solidFill>
                  <a:srgbClr val="B10034"/>
                </a:solidFill>
                <a:latin typeface="Marianne" panose="02000000000000000000" pitchFamily="2" charset="0"/>
              </a:rPr>
              <a:t>Négatif :</a:t>
            </a:r>
          </a:p>
          <a:p>
            <a:pPr marL="7429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200">
                <a:solidFill>
                  <a:srgbClr val="B10034"/>
                </a:solidFill>
                <a:latin typeface="Marianne" panose="02000000000000000000" pitchFamily="2" charset="0"/>
              </a:rPr>
              <a:t>« Ce projet va porter atteinte à ma capacité de m’adapter »</a:t>
            </a:r>
          </a:p>
          <a:p>
            <a:pPr marL="7429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200">
                <a:solidFill>
                  <a:srgbClr val="B10034"/>
                </a:solidFill>
                <a:latin typeface="Marianne" panose="02000000000000000000" pitchFamily="2" charset="0"/>
              </a:rPr>
              <a:t>« Je vais être perçu comme celui qui impose le projet à tous »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fr-FR"/>
          </a:p>
          <a:p>
            <a:pPr marL="1085850" lvl="2" indent="-171450">
              <a:buFont typeface="Arial" panose="020B0604020202020204" pitchFamily="34" charset="0"/>
              <a:buChar char="•"/>
            </a:pPr>
            <a:endParaRPr lang="fr-FR"/>
          </a:p>
          <a:p>
            <a:pPr marL="1085850" lvl="2" indent="-171450">
              <a:buFont typeface="Arial" panose="020B0604020202020204" pitchFamily="34" charset="0"/>
              <a:buChar char="•"/>
            </a:pP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CFC8CD-C13F-4D3C-96B5-B547E8B8F34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3617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F9E8D9C9-DFBD-4FAD-A205-AD6CF69D17C5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234257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47E3AF26-561B-4754-A2F3-4767AC3111A1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230480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//Ba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051425" y="292100"/>
            <a:ext cx="6985000" cy="736600"/>
          </a:xfrm>
        </p:spPr>
        <p:txBody>
          <a:bodyPr anchor="b"/>
          <a:lstStyle>
            <a:lvl1pPr algn="ctr">
              <a:lnSpc>
                <a:spcPct val="85000"/>
              </a:lnSpc>
              <a:defRPr sz="2800" cap="all" baseline="0">
                <a:solidFill>
                  <a:srgbClr val="000092"/>
                </a:solidFill>
                <a:latin typeface="+mj-lt"/>
              </a:defRPr>
            </a:lvl1pPr>
          </a:lstStyle>
          <a:p>
            <a:r>
              <a:rPr lang="fr-FR" dirty="0"/>
              <a:t>Titre diapositive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064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DCECCB84-F9BA-43D5-87BE-67443E8EF086}">
      <p15:sldGuideLst xmlns:p15="http://schemas.microsoft.com/office/powerpoint/2012/main">
        <p15:guide id="1" pos="98">
          <p15:clr>
            <a:srgbClr val="FBAE40"/>
          </p15:clr>
        </p15:guide>
        <p15:guide id="2" pos="3182">
          <p15:clr>
            <a:srgbClr val="FBAE40"/>
          </p15:clr>
        </p15:guide>
        <p15:guide id="3" orient="horz" pos="595">
          <p15:clr>
            <a:srgbClr val="FBAE40"/>
          </p15:clr>
        </p15:guide>
        <p15:guide id="4" pos="758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883898A-6AD4-4BF9-9E46-E6D260CC6140}" type="datetime1">
              <a:rPr lang="fr-FR" cap="all" smtClean="0"/>
              <a:t>29/06/2025</a:t>
            </a:fld>
            <a:endParaRPr lang="fr-FR" cap="all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4284644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371" y="2084851"/>
            <a:ext cx="3360000" cy="3840427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416000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351999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CDB87E8D-E9A5-4B38-8477-17385333371D}" type="datetime1">
              <a:rPr lang="fr-FR" cap="all" smtClean="0"/>
              <a:t>29/06/2025</a:t>
            </a:fld>
            <a:endParaRPr lang="fr-FR" cap="all"/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1364918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4874D955-EB2B-427E-8212-3C72338C58B8}" type="datetime1">
              <a:rPr lang="fr-FR" smtClean="0"/>
              <a:t>29/06/2025</a:t>
            </a:fld>
            <a:endParaRPr lang="fr-FR"/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431371" y="2276872"/>
            <a:ext cx="3408628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67808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5506882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371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AD36D491-BFEF-4358-9C69-CA077AC10332}" type="datetime1">
              <a:rPr lang="fr-FR" smtClean="0"/>
              <a:t>29/06/2025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75787" y="2276872"/>
            <a:ext cx="7488832" cy="3840427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13769222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61962D62-4FA1-4A36-8410-4381C5FAF29A}" type="datetime1">
              <a:rPr lang="fr-FR" smtClean="0"/>
              <a:t>29/06/2025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31371" y="2276873"/>
            <a:ext cx="7681384" cy="3839633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2616095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0" y="2852936"/>
            <a:ext cx="11232000" cy="3057632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4333" b="1" cap="all" baseline="0"/>
            </a:lvl1pPr>
            <a:lvl2pPr marL="122764" indent="0">
              <a:spcBef>
                <a:spcPts val="667"/>
              </a:spcBef>
              <a:spcAft>
                <a:spcPts val="0"/>
              </a:spcAft>
              <a:buNone/>
              <a:tabLst/>
              <a:defRPr sz="2467"/>
            </a:lvl2pPr>
          </a:lstStyle>
          <a:p>
            <a:pPr lvl="0"/>
            <a:r>
              <a:rPr lang="fr-FR"/>
              <a:t>Titre</a:t>
            </a:r>
          </a:p>
          <a:p>
            <a:pPr lvl="1"/>
            <a:r>
              <a:rPr lang="fr-FR"/>
              <a:t>Sous-titre</a:t>
            </a:r>
          </a:p>
        </p:txBody>
      </p: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EF3CDF81-E665-4FE4-8B1A-261AD02BCEF3}" type="datetime1">
              <a:rPr lang="fr-FR" cap="all" smtClean="0"/>
              <a:t>29/06/2025</a:t>
            </a:fld>
            <a:endParaRPr lang="fr-FR" cap="all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918BAEC-A62A-C464-5E10-487F4E9725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29" y="455771"/>
            <a:ext cx="3221169" cy="191836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77D6B48-02D6-4442-A4B7-134E724A62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29" y="455771"/>
            <a:ext cx="3221169" cy="191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5456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984000"/>
            <a:ext cx="12192000" cy="5925277"/>
          </a:xfr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Sélectionner l’icône pour insérer une image, </a:t>
            </a:r>
            <a:br>
              <a:rPr lang="fr-FR"/>
            </a:br>
            <a:r>
              <a:rPr lang="fr-FR"/>
              <a:t>puis disposer l’image en arrière plan </a:t>
            </a:r>
            <a:br>
              <a:rPr lang="fr-FR"/>
            </a:br>
            <a:r>
              <a:rPr lang="fr-FR"/>
              <a:t>(Sélectionner l’image avec le bouton droit de la souris / </a:t>
            </a:r>
            <a:br>
              <a:rPr lang="fr-FR"/>
            </a:br>
            <a:r>
              <a:rPr lang="fr-FR"/>
              <a:t>Mettre à l’arrière plan)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85713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fld id="{01A80536-4935-4AC0-BB32-F765815394AD}" type="datetime1">
              <a:rPr lang="fr-FR" smtClean="0"/>
              <a:t>29/06/2025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479999" y="984000"/>
            <a:ext cx="11232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527987" indent="-527987">
              <a:buFont typeface="+mj-lt"/>
              <a:buAutoNum type="arabicPeriod"/>
              <a:defRPr sz="4333">
                <a:solidFill>
                  <a:schemeClr val="bg1"/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37182572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DA36D51E-EAF3-43E7-9860-1305B8DDAEEF}" type="datetime1">
              <a:rPr lang="fr-FR" smtClean="0"/>
              <a:t>29/06/2025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960000" y="5829266"/>
            <a:ext cx="2831744" cy="597263"/>
          </a:xfrm>
        </p:spPr>
        <p:txBody>
          <a:bodyPr anchor="ctr" anchorCtr="0"/>
          <a:lstStyle>
            <a:lvl1pPr algn="l">
              <a:defRPr sz="1533"/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85372BC-0663-40B1-B275-088DFBB481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290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371" y="2084851"/>
            <a:ext cx="3360000" cy="3840427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416000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351999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39D7B794-2F79-4251-A1E6-10A00DA3242F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472578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‹N°›</a:t>
            </a:fld>
            <a:endParaRPr lang="fr-FR">
              <a:solidFill>
                <a:srgbClr val="000000"/>
              </a:solidFill>
            </a:endParaRP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9382CC04-6987-4A6C-88D4-79B55C8D86E0}" type="datetime1">
              <a:rPr lang="fr-FR" cap="all" smtClean="0">
                <a:solidFill>
                  <a:srgbClr val="000000"/>
                </a:solidFill>
              </a:rPr>
              <a:t>29/06/2025</a:t>
            </a:fld>
            <a:endParaRPr lang="fr-FR" cap="all">
              <a:solidFill>
                <a:srgbClr val="000000"/>
              </a:solidFill>
            </a:endParaRP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664906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srgbClr val="000000"/>
                </a:solidFill>
              </a:rPr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42256312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‹N°›</a:t>
            </a:fld>
            <a:endParaRPr lang="fr-FR">
              <a:solidFill>
                <a:srgbClr val="000000"/>
              </a:solidFill>
            </a:endParaRP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DFD7E504-1796-42F9-9446-FA93B8BCD00C}" type="datetime1">
              <a:rPr lang="fr-FR" cap="all" smtClean="0">
                <a:solidFill>
                  <a:srgbClr val="000000"/>
                </a:solidFill>
              </a:rPr>
              <a:t>29/06/2025</a:t>
            </a:fld>
            <a:endParaRPr lang="fr-FR" cap="all">
              <a:solidFill>
                <a:srgbClr val="000000"/>
              </a:solidFill>
            </a:endParaRP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664906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srgbClr val="000000"/>
                </a:solidFill>
              </a:rPr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357218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792345E4-466E-43F8-A147-90A1EE977423}" type="datetime1">
              <a:rPr lang="fr-FR" cap="all" smtClean="0"/>
              <a:t>29/06/2025</a:t>
            </a:fld>
            <a:endParaRPr lang="fr-FR" cap="all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94F75DC-806F-4AD2-A439-989A15C5D6D6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431800" y="6379200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3983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E33E196C-F5A7-4440-9ADA-11B86AC3D130}" type="datetime1">
              <a:rPr lang="fr-FR" smtClean="0"/>
              <a:t>29/06/2025</a:t>
            </a:fld>
            <a:endParaRPr lang="fr-FR"/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431371" y="2276872"/>
            <a:ext cx="3408628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67808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56405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371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08839DCB-105E-4EB4-A26F-91B9728540CE}" type="datetime1">
              <a:rPr lang="fr-FR" smtClean="0"/>
              <a:t>29/06/2025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75787" y="2276872"/>
            <a:ext cx="7488832" cy="3840427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4292177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D476BEB5-C51A-462E-9238-AFB99F7F7E7D}" type="datetime1">
              <a:rPr lang="fr-FR" smtClean="0"/>
              <a:t>29/06/2025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31371" y="2276873"/>
            <a:ext cx="7681384" cy="3839633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1159499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0" y="2852936"/>
            <a:ext cx="11232000" cy="3057632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4333" b="1" cap="all" baseline="0"/>
            </a:lvl1pPr>
            <a:lvl2pPr marL="122764" indent="0">
              <a:spcBef>
                <a:spcPts val="667"/>
              </a:spcBef>
              <a:spcAft>
                <a:spcPts val="0"/>
              </a:spcAft>
              <a:buNone/>
              <a:tabLst/>
              <a:defRPr sz="2467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cxnSp>
        <p:nvCxnSpPr>
          <p:cNvPr id="12" name="Connecteur droit 11"/>
          <p:cNvCxnSpPr>
            <a:cxnSpLocks/>
          </p:cNvCxnSpPr>
          <p:nvPr/>
        </p:nvCxnSpPr>
        <p:spPr bwMode="gray">
          <a:xfrm>
            <a:off x="431800" y="6379200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7198BDAE-8A76-4459-A108-77DFFF76B677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27008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984000"/>
            <a:ext cx="12192000" cy="5925277"/>
          </a:xfr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85713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fld id="{287221EB-06D2-499D-91E3-095EC70AB4DC}" type="datetime1">
              <a:rPr lang="fr-FR" smtClean="0"/>
              <a:t>29/06/2025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479999" y="984000"/>
            <a:ext cx="11232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527987" indent="-527987">
              <a:buFont typeface="+mj-lt"/>
              <a:buAutoNum type="arabicPeriod"/>
              <a:defRPr sz="4333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3111970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447C7910-3DE6-4E78-8811-83424E95B290}" type="datetime1">
              <a:rPr lang="fr-FR" smtClean="0"/>
              <a:t>29/06/2025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960000" y="5829266"/>
            <a:ext cx="2831744" cy="597263"/>
          </a:xfrm>
        </p:spPr>
        <p:txBody>
          <a:bodyPr anchor="ctr" anchorCtr="0"/>
          <a:lstStyle>
            <a:lvl1pPr algn="l">
              <a:defRPr sz="1533"/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85372BC-0663-40B1-B275-088DFBB481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689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‹N°›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16CE2F4E-F1F0-4D48-B147-1085C24A4D38}" type="datetime1">
              <a:rPr lang="fr-FR" cap="all" smtClean="0">
                <a:solidFill>
                  <a:srgbClr val="000000"/>
                </a:solidFill>
              </a:rPr>
              <a:t>29/06/2025</a:t>
            </a:fld>
            <a:endParaRPr lang="fr-FR" cap="all" dirty="0">
              <a:solidFill>
                <a:srgbClr val="000000"/>
              </a:solidFill>
            </a:endParaRP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664906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srgbClr val="000000"/>
                </a:solidFill>
              </a:rPr>
              <a:t>Direction interministérielle de la transformation publique</a:t>
            </a:r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86077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431801" y="2276873"/>
            <a:ext cx="11233151" cy="39364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cxnSp>
        <p:nvCxnSpPr>
          <p:cNvPr id="10" name="Connecteur droit 9"/>
          <p:cNvCxnSpPr>
            <a:cxnSpLocks/>
          </p:cNvCxnSpPr>
          <p:nvPr/>
        </p:nvCxnSpPr>
        <p:spPr bwMode="gray">
          <a:xfrm>
            <a:off x="431800" y="6443208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1028734"/>
            <a:ext cx="11233151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0937" y="637800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AE7DCD3E-DC9A-4FC7-B2A8-F966BC16CDDF}" type="datetime1">
              <a:rPr lang="fr-FR" smtClean="0"/>
              <a:t>29/06/2025</a:t>
            </a:fld>
            <a:endParaRPr lang="fr-FR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071FEB6-0E77-DD46-9DA0-C52EF51FC7F3}"/>
              </a:ext>
            </a:extLst>
          </p:cNvPr>
          <p:cNvCxnSpPr/>
          <p:nvPr/>
        </p:nvCxnSpPr>
        <p:spPr bwMode="gray">
          <a:xfrm>
            <a:off x="480000" y="6443208"/>
            <a:ext cx="11232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1917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marL="19050" indent="0" algn="l" defTabSz="1219170" rtl="0" eaLnBrk="1" latinLnBrk="0" hangingPunct="1">
        <a:lnSpc>
          <a:spcPct val="90000"/>
        </a:lnSpc>
        <a:spcBef>
          <a:spcPct val="0"/>
        </a:spcBef>
        <a:buNone/>
        <a:tabLst/>
        <a:defRPr sz="3333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122764" indent="0" algn="l" defTabSz="1219170" rtl="0" eaLnBrk="1" latinLnBrk="0" hangingPunct="1">
        <a:lnSpc>
          <a:spcPct val="100000"/>
        </a:lnSpc>
        <a:spcBef>
          <a:spcPts val="0"/>
        </a:spcBef>
        <a:spcAft>
          <a:spcPts val="667"/>
        </a:spcAft>
        <a:buFont typeface="Arial" pitchFamily="34" charset="0"/>
        <a:buNone/>
        <a:tabLst/>
        <a:defRPr sz="1867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468588" indent="-228594" algn="l" defTabSz="121917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708582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13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948576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1236569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9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indent="0" algn="l" defTabSz="1219170" rtl="0" eaLnBrk="1" latinLnBrk="0" hangingPunct="1">
        <a:spcBef>
          <a:spcPct val="20000"/>
        </a:spcBef>
        <a:buFont typeface="Arial" pitchFamily="34" charset="0"/>
        <a:buNone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431801" y="2276873"/>
            <a:ext cx="11233151" cy="39364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1028734"/>
            <a:ext cx="11233151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0937" y="637800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D7E18018-E941-4B9C-A433-9E4A9AA3D2A7}" type="datetime1">
              <a:rPr lang="fr-FR" smtClean="0"/>
              <a:t>29/06/2025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A26FC14-E962-4CA2-9A31-4220AC30D41E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000" y="194583"/>
            <a:ext cx="937075" cy="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115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marL="19050" indent="0" algn="l" defTabSz="1219170" rtl="0" eaLnBrk="1" latinLnBrk="0" hangingPunct="1">
        <a:lnSpc>
          <a:spcPct val="90000"/>
        </a:lnSpc>
        <a:spcBef>
          <a:spcPct val="0"/>
        </a:spcBef>
        <a:buNone/>
        <a:tabLst/>
        <a:defRPr sz="3333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122764" indent="0" algn="l" defTabSz="1219170" rtl="0" eaLnBrk="1" latinLnBrk="0" hangingPunct="1">
        <a:lnSpc>
          <a:spcPct val="100000"/>
        </a:lnSpc>
        <a:spcBef>
          <a:spcPts val="0"/>
        </a:spcBef>
        <a:spcAft>
          <a:spcPts val="667"/>
        </a:spcAft>
        <a:buFont typeface="Arial" pitchFamily="34" charset="0"/>
        <a:buNone/>
        <a:tabLst/>
        <a:defRPr sz="1867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468588" indent="-228594" algn="l" defTabSz="121917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708582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13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948576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1236569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9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indent="0" algn="l" defTabSz="1219170" rtl="0" eaLnBrk="1" latinLnBrk="0" hangingPunct="1">
        <a:spcBef>
          <a:spcPct val="20000"/>
        </a:spcBef>
        <a:buFont typeface="Arial" pitchFamily="34" charset="0"/>
        <a:buNone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space réservé pour une image  7" descr="110.jpg">
            <a:extLst>
              <a:ext uri="{FF2B5EF4-FFF2-40B4-BE49-F238E27FC236}">
                <a16:creationId xmlns:a16="http://schemas.microsoft.com/office/drawing/2014/main" id="{FB22BC6B-5DB2-B7A3-4824-A748A7A13D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4" t="15646" b="15646"/>
          <a:stretch/>
        </p:blipFill>
        <p:spPr bwMode="gray">
          <a:xfrm>
            <a:off x="4430555" y="1377448"/>
            <a:ext cx="7234396" cy="4187306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</a:t>
            </a:fld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6D6F157-6AD5-495F-80BC-73848AD3CE1E}"/>
              </a:ext>
            </a:extLst>
          </p:cNvPr>
          <p:cNvSpPr txBox="1"/>
          <p:nvPr/>
        </p:nvSpPr>
        <p:spPr>
          <a:xfrm>
            <a:off x="527049" y="3390905"/>
            <a:ext cx="80634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fr-FR" sz="3200" b="1" dirty="0">
                <a:solidFill>
                  <a:srgbClr val="000091">
                    <a:lumMod val="75000"/>
                  </a:srgbClr>
                </a:solidFill>
                <a:latin typeface="Marianne" panose="02000000000000000000" pitchFamily="2" charset="0"/>
              </a:rPr>
              <a:t>Annexe</a:t>
            </a:r>
          </a:p>
          <a:p>
            <a:pPr defTabSz="914377">
              <a:defRPr/>
            </a:pPr>
            <a:r>
              <a:rPr lang="fr-FR" sz="3200" dirty="0">
                <a:solidFill>
                  <a:srgbClr val="000091">
                    <a:lumMod val="75000"/>
                  </a:srgbClr>
                </a:solidFill>
                <a:latin typeface="Marianne" panose="02000000000000000000" pitchFamily="2" charset="0"/>
              </a:rPr>
              <a:t>MEMOS – Conduire le changement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2A06405-F652-482D-A33F-E0B21592970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84" t="40833" r="33385" b="40926"/>
          <a:stretch/>
        </p:blipFill>
        <p:spPr>
          <a:xfrm>
            <a:off x="10241624" y="5759976"/>
            <a:ext cx="1950376" cy="579524"/>
          </a:xfrm>
          <a:prstGeom prst="rect">
            <a:avLst/>
          </a:prstGeom>
        </p:spPr>
      </p:pic>
      <p:pic>
        <p:nvPicPr>
          <p:cNvPr id="9" name="Picture 8" descr="toolbox">
            <a:extLst>
              <a:ext uri="{FF2B5EF4-FFF2-40B4-BE49-F238E27FC236}">
                <a16:creationId xmlns:a16="http://schemas.microsoft.com/office/drawing/2014/main" id="{3BA90997-172D-6BA5-4A19-0D47663239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6177" y="321888"/>
            <a:ext cx="864020" cy="86402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ZoneTexte 5">
            <a:extLst>
              <a:ext uri="{FF2B5EF4-FFF2-40B4-BE49-F238E27FC236}">
                <a16:creationId xmlns:a16="http://schemas.microsoft.com/office/drawing/2014/main" id="{8B433BCE-2B86-41A3-43D8-9681CE4AE421}"/>
              </a:ext>
            </a:extLst>
          </p:cNvPr>
          <p:cNvSpPr txBox="1"/>
          <p:nvPr/>
        </p:nvSpPr>
        <p:spPr>
          <a:xfrm>
            <a:off x="9378012" y="502911"/>
            <a:ext cx="151816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1600" dirty="0">
                <a:solidFill>
                  <a:schemeClr val="accent2"/>
                </a:solidFill>
                <a:latin typeface="Marianne" panose="02000000000000000000"/>
                <a:cs typeface="Arial" panose="020B0604020202020204" pitchFamily="34" charset="0"/>
              </a:rPr>
              <a:t>Kit Référent de club</a:t>
            </a:r>
          </a:p>
        </p:txBody>
      </p:sp>
    </p:spTree>
    <p:extLst>
      <p:ext uri="{BB962C8B-B14F-4D97-AF65-F5344CB8AC3E}">
        <p14:creationId xmlns:p14="http://schemas.microsoft.com/office/powerpoint/2010/main" val="417663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3122C9-A0B9-462F-8757-0847AD287B63}" type="slidenum">
              <a:rPr kumimoji="0" lang="fr-FR" sz="1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rianne" panose="02000000000000000000" pitchFamily="2" charset="0"/>
              <a:ea typeface="+mn-ea"/>
              <a:cs typeface="+mn-cs"/>
            </a:endParaRPr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1800" b="0" dirty="0"/>
              <a:t>3 facteurs expliquent les réactions individuelles au changement et nécessitent d’agir à différents niveaux dans le cadre de la conduite de vos clubs</a:t>
            </a:r>
          </a:p>
        </p:txBody>
      </p:sp>
      <p:grpSp>
        <p:nvGrpSpPr>
          <p:cNvPr id="10" name="Groupe 9"/>
          <p:cNvGrpSpPr/>
          <p:nvPr/>
        </p:nvGrpSpPr>
        <p:grpSpPr>
          <a:xfrm>
            <a:off x="518473" y="1956166"/>
            <a:ext cx="10906125" cy="3538648"/>
            <a:chOff x="4972050" y="689817"/>
            <a:chExt cx="7650078" cy="5045921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5" name="Rectangle 34"/>
            <p:cNvSpPr/>
            <p:nvPr/>
          </p:nvSpPr>
          <p:spPr>
            <a:xfrm>
              <a:off x="4972050" y="689817"/>
              <a:ext cx="2295254" cy="83272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arianne" panose="02000000000000000000" pitchFamily="2" charset="0"/>
                  <a:ea typeface="+mn-ea"/>
                  <a:cs typeface="+mn-cs"/>
                  <a:sym typeface="Calibri"/>
                </a:rPr>
                <a:t>Facteur</a:t>
              </a:r>
              <a:r>
                <a:rPr kumimoji="0" lang="en-GB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arianne" panose="02000000000000000000" pitchFamily="2" charset="0"/>
                  <a:ea typeface="+mn-ea"/>
                  <a:cs typeface="+mn-cs"/>
                  <a:sym typeface="Calibri"/>
                </a:rPr>
                <a:t>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arianne" panose="02000000000000000000" pitchFamily="2" charset="0"/>
                  <a:ea typeface="+mn-ea"/>
                  <a:cs typeface="+mn-cs"/>
                  <a:sym typeface="Calibri"/>
                </a:rPr>
                <a:t>rationnel</a:t>
              </a:r>
              <a:endPara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7685668" y="689817"/>
              <a:ext cx="2295254" cy="83272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arianne" panose="02000000000000000000" pitchFamily="2" charset="0"/>
                  <a:ea typeface="+mn-ea"/>
                  <a:cs typeface="+mn-cs"/>
                  <a:sym typeface="Calibri"/>
                </a:rPr>
                <a:t>Facteur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arianne" panose="02000000000000000000" pitchFamily="2" charset="0"/>
                  <a:ea typeface="+mn-ea"/>
                  <a:cs typeface="+mn-cs"/>
                  <a:sym typeface="Calibri"/>
                </a:rPr>
                <a:t>politique 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0326874" y="689817"/>
              <a:ext cx="2295254" cy="83272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arianne" panose="02000000000000000000" pitchFamily="2" charset="0"/>
                  <a:ea typeface="+mn-ea"/>
                  <a:cs typeface="+mn-cs"/>
                  <a:sym typeface="Calibri"/>
                </a:rPr>
                <a:t>Facteur émotionnel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972050" y="4169441"/>
              <a:ext cx="2295254" cy="15662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200" b="0" i="0" u="none" strike="noStrike" kern="1200" cap="none" spc="0" normalizeH="0" baseline="0" noProof="0">
                  <a:ln>
                    <a:noFill/>
                  </a:ln>
                  <a:solidFill>
                    <a:srgbClr val="21215A"/>
                  </a:solidFill>
                  <a:effectLst/>
                  <a:uLnTx/>
                  <a:uFillTx/>
                  <a:latin typeface="Marianne" panose="02000000000000000000" pitchFamily="2" charset="0"/>
                  <a:ea typeface="+mn-ea"/>
                  <a:cs typeface="+mn-cs"/>
                </a:rPr>
                <a:t>Formuler une vision convaincante du changement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200" b="0" i="0" u="none" strike="noStrike" kern="1200" cap="none" spc="0" normalizeH="0" baseline="0" noProof="0">
                  <a:ln>
                    <a:noFill/>
                  </a:ln>
                  <a:solidFill>
                    <a:srgbClr val="21215A"/>
                  </a:solidFill>
                  <a:effectLst/>
                  <a:uLnTx/>
                  <a:uFillTx/>
                  <a:latin typeface="Marianne" panose="02000000000000000000" pitchFamily="2" charset="0"/>
                  <a:ea typeface="+mn-ea"/>
                  <a:cs typeface="+mn-cs"/>
                </a:rPr>
                <a:t>Établir des avantages convaincants et une analyse de rentabilité solide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200" b="0" i="0" u="none" strike="noStrike" kern="1200" cap="none" spc="0" normalizeH="0" baseline="0" noProof="0">
                  <a:ln>
                    <a:noFill/>
                  </a:ln>
                  <a:solidFill>
                    <a:srgbClr val="21215A"/>
                  </a:solidFill>
                  <a:effectLst/>
                  <a:uLnTx/>
                  <a:uFillTx/>
                  <a:latin typeface="Marianne" panose="02000000000000000000" pitchFamily="2" charset="0"/>
                  <a:ea typeface="+mn-ea"/>
                  <a:cs typeface="+mn-cs"/>
                </a:rPr>
                <a:t>Développer une analyse perspicace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7685668" y="4169439"/>
              <a:ext cx="2295254" cy="15662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200" b="0" i="0" u="none" strike="noStrike" kern="1200" cap="none" spc="0" normalizeH="0" baseline="0" noProof="0">
                  <a:ln>
                    <a:noFill/>
                  </a:ln>
                  <a:solidFill>
                    <a:srgbClr val="21215A"/>
                  </a:solidFill>
                  <a:effectLst/>
                  <a:uLnTx/>
                  <a:uFillTx/>
                  <a:latin typeface="Marianne" panose="02000000000000000000" pitchFamily="2" charset="0"/>
                  <a:ea typeface="+mn-ea"/>
                  <a:cs typeface="+mn-cs"/>
                </a:rPr>
                <a:t>Comprendre les relations entre les parties prenantes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200" b="0" i="0" u="none" strike="noStrike" kern="1200" cap="none" spc="0" normalizeH="0" baseline="0" noProof="0">
                  <a:ln>
                    <a:noFill/>
                  </a:ln>
                  <a:solidFill>
                    <a:srgbClr val="21215A"/>
                  </a:solidFill>
                  <a:effectLst/>
                  <a:uLnTx/>
                  <a:uFillTx/>
                  <a:latin typeface="Marianne" panose="02000000000000000000" pitchFamily="2" charset="0"/>
                  <a:ea typeface="+mn-ea"/>
                  <a:cs typeface="+mn-cs"/>
                </a:rPr>
                <a:t>Travailler sur les réseaux d'influence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200" b="0" i="0" u="none" strike="noStrike" kern="1200" cap="none" spc="0" normalizeH="0" baseline="0" noProof="0">
                  <a:ln>
                    <a:noFill/>
                  </a:ln>
                  <a:solidFill>
                    <a:srgbClr val="21215A"/>
                  </a:solidFill>
                  <a:effectLst/>
                  <a:uLnTx/>
                  <a:uFillTx/>
                  <a:latin typeface="Marianne" panose="02000000000000000000" pitchFamily="2" charset="0"/>
                  <a:ea typeface="+mn-ea"/>
                  <a:cs typeface="+mn-cs"/>
                </a:rPr>
                <a:t>Gérer les partisans et les opposants</a:t>
              </a: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10326874" y="4172895"/>
              <a:ext cx="2295254" cy="15388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200" b="0" i="0" u="none" strike="noStrike" kern="1200" cap="none" spc="0" normalizeH="0" baseline="0" noProof="0">
                  <a:ln>
                    <a:noFill/>
                  </a:ln>
                  <a:solidFill>
                    <a:srgbClr val="21215A"/>
                  </a:solidFill>
                  <a:effectLst/>
                  <a:uLnTx/>
                  <a:uFillTx/>
                  <a:latin typeface="Marianne" panose="02000000000000000000" pitchFamily="2" charset="0"/>
                  <a:ea typeface="+mn-ea"/>
                  <a:cs typeface="+mn-cs"/>
                </a:rPr>
                <a:t>Créer des victoires personnelles pour les acteurs clés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200" b="0" i="0" u="none" strike="noStrike" kern="1200" cap="none" spc="0" normalizeH="0" baseline="0" noProof="0">
                  <a:ln>
                    <a:noFill/>
                  </a:ln>
                  <a:solidFill>
                    <a:srgbClr val="21215A"/>
                  </a:solidFill>
                  <a:effectLst/>
                  <a:uLnTx/>
                  <a:uFillTx/>
                  <a:latin typeface="Marianne" panose="02000000000000000000" pitchFamily="2" charset="0"/>
                  <a:ea typeface="+mn-ea"/>
                  <a:cs typeface="+mn-cs"/>
                </a:rPr>
                <a:t>Publier des exemples de réussite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200" b="0" i="0" u="none" strike="noStrike" kern="1200" cap="none" spc="0" normalizeH="0" baseline="0" noProof="0">
                  <a:ln>
                    <a:noFill/>
                  </a:ln>
                  <a:solidFill>
                    <a:srgbClr val="21215A"/>
                  </a:solidFill>
                  <a:effectLst/>
                  <a:uLnTx/>
                  <a:uFillTx/>
                  <a:latin typeface="Marianne" panose="02000000000000000000" pitchFamily="2" charset="0"/>
                  <a:ea typeface="+mn-ea"/>
                  <a:cs typeface="+mn-cs"/>
                </a:rPr>
                <a:t>Mobiliser l'organisation à tous les niveaux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972050" y="2603197"/>
              <a:ext cx="7650078" cy="6367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1215A"/>
                  </a:solidFill>
                  <a:effectLst/>
                  <a:uLnTx/>
                  <a:uFillTx/>
                  <a:latin typeface="Marianne" panose="02000000000000000000" pitchFamily="2" charset="0"/>
                  <a:ea typeface="+mn-ea"/>
                  <a:cs typeface="+mn-cs"/>
                </a:rPr>
                <a:t>Ces </a:t>
              </a:r>
              <a:r>
                <a:rPr kumimoji="0" lang="fr-FR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1215A"/>
                  </a:solidFill>
                  <a:effectLst/>
                  <a:uLnTx/>
                  <a:uFillTx/>
                  <a:latin typeface="Marianne" panose="02000000000000000000" pitchFamily="2" charset="0"/>
                  <a:ea typeface="+mn-ea"/>
                  <a:cs typeface="+mn-cs"/>
                </a:rPr>
                <a:t>interrogations personnelles </a:t>
              </a:r>
              <a:r>
                <a:rPr kumimoji="0" lang="fr-FR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1215A"/>
                  </a:solidFill>
                  <a:effectLst/>
                  <a:uLnTx/>
                  <a:uFillTx/>
                  <a:latin typeface="Marianne" panose="02000000000000000000" pitchFamily="2" charset="0"/>
                  <a:ea typeface="+mn-ea"/>
                  <a:cs typeface="+mn-cs"/>
                </a:rPr>
                <a:t>étant au cœur des </a:t>
              </a:r>
              <a:r>
                <a:rPr kumimoji="0" lang="fr-FR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1215A"/>
                  </a:solidFill>
                  <a:effectLst/>
                  <a:uLnTx/>
                  <a:uFillTx/>
                  <a:latin typeface="Marianne" panose="02000000000000000000" pitchFamily="2" charset="0"/>
                  <a:ea typeface="+mn-ea"/>
                  <a:cs typeface="+mn-cs"/>
                </a:rPr>
                <a:t>obstacles à la mise en œuvre du changement</a:t>
              </a:r>
              <a:r>
                <a:rPr kumimoji="0" lang="fr-FR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1215A"/>
                  </a:solidFill>
                  <a:effectLst/>
                  <a:uLnTx/>
                  <a:uFillTx/>
                  <a:latin typeface="Marianne" panose="02000000000000000000" pitchFamily="2" charset="0"/>
                  <a:ea typeface="+mn-ea"/>
                  <a:cs typeface="+mn-cs"/>
                </a:rPr>
                <a:t>, la conduite du changement doit donc </a:t>
              </a:r>
              <a:r>
                <a:rPr kumimoji="0" lang="fr-FR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1215A"/>
                  </a:solidFill>
                  <a:effectLst/>
                  <a:uLnTx/>
                  <a:uFillTx/>
                  <a:latin typeface="Marianne" panose="02000000000000000000" pitchFamily="2" charset="0"/>
                  <a:ea typeface="+mn-ea"/>
                  <a:cs typeface="+mn-cs"/>
                </a:rPr>
                <a:t>aborder simultanément les trois principales dimensions de ce changement.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D2A2FE9-2D57-4291-8F60-BDC446390E9A}"/>
                </a:ext>
              </a:extLst>
            </p:cNvPr>
            <p:cNvSpPr/>
            <p:nvPr/>
          </p:nvSpPr>
          <p:spPr>
            <a:xfrm>
              <a:off x="4972050" y="1636578"/>
              <a:ext cx="2295254" cy="8773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arianne" panose="02000000000000000000" pitchFamily="2" charset="0"/>
                  <a:ea typeface="+mn-ea"/>
                  <a:cs typeface="+mn-cs"/>
                </a:rPr>
                <a:t>Pourquoi devrais-je changer ?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arianne" panose="02000000000000000000" pitchFamily="2" charset="0"/>
                  <a:ea typeface="+mn-ea"/>
                  <a:cs typeface="+mn-cs"/>
                </a:rPr>
                <a:t>Le nouveau modèle est-il vraiment meilleur ?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FBEE20B-E261-404B-B060-E077A4AD1BFB}"/>
                </a:ext>
              </a:extLst>
            </p:cNvPr>
            <p:cNvSpPr/>
            <p:nvPr/>
          </p:nvSpPr>
          <p:spPr>
            <a:xfrm>
              <a:off x="7685668" y="1636578"/>
              <a:ext cx="2295254" cy="8773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arianne" panose="02000000000000000000" pitchFamily="2" charset="0"/>
                  <a:ea typeface="+mn-ea"/>
                  <a:cs typeface="+mn-cs"/>
                </a:rPr>
                <a:t>Mon poste est-il à risque ?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arianne" panose="02000000000000000000" pitchFamily="2" charset="0"/>
                  <a:ea typeface="+mn-ea"/>
                  <a:cs typeface="+mn-cs"/>
                </a:rPr>
                <a:t>Comment ce changement va-t-il affecté mon pouvoir décisionnel ?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DDC7F0C-C946-4249-8940-F1D065298D86}"/>
                </a:ext>
              </a:extLst>
            </p:cNvPr>
            <p:cNvSpPr/>
            <p:nvPr/>
          </p:nvSpPr>
          <p:spPr>
            <a:xfrm>
              <a:off x="10326874" y="1636580"/>
              <a:ext cx="2295254" cy="8773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arianne" panose="02000000000000000000" pitchFamily="2" charset="0"/>
                  <a:ea typeface="+mn-ea"/>
                  <a:cs typeface="+mn-cs"/>
                </a:rPr>
                <a:t>Vais-je réussir à m’adapter ?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arianne" panose="02000000000000000000" pitchFamily="2" charset="0"/>
                  <a:ea typeface="+mn-ea"/>
                  <a:cs typeface="+mn-cs"/>
                </a:rPr>
                <a:t>Quel sera mon futur rôle ?</a:t>
              </a:r>
            </a:p>
          </p:txBody>
        </p:sp>
      </p:grpSp>
      <p:sp>
        <p:nvSpPr>
          <p:cNvPr id="12" name="Triangle isocèle 11"/>
          <p:cNvSpPr/>
          <p:nvPr/>
        </p:nvSpPr>
        <p:spPr>
          <a:xfrm rot="10800000">
            <a:off x="1219635" y="3809317"/>
            <a:ext cx="1571625" cy="502668"/>
          </a:xfrm>
          <a:prstGeom prst="triangle">
            <a:avLst/>
          </a:prstGeom>
          <a:solidFill>
            <a:srgbClr val="21215A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rianne"/>
              <a:ea typeface="+mn-ea"/>
              <a:cs typeface="+mn-cs"/>
            </a:endParaRPr>
          </a:p>
        </p:txBody>
      </p:sp>
      <p:sp>
        <p:nvSpPr>
          <p:cNvPr id="43" name="Triangle isocèle 42"/>
          <p:cNvSpPr/>
          <p:nvPr/>
        </p:nvSpPr>
        <p:spPr>
          <a:xfrm rot="10800000">
            <a:off x="5276211" y="3809317"/>
            <a:ext cx="1571625" cy="502668"/>
          </a:xfrm>
          <a:prstGeom prst="triangle">
            <a:avLst/>
          </a:prstGeom>
          <a:solidFill>
            <a:srgbClr val="21215A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rianne"/>
              <a:ea typeface="+mn-ea"/>
              <a:cs typeface="+mn-cs"/>
            </a:endParaRPr>
          </a:p>
        </p:txBody>
      </p:sp>
      <p:sp>
        <p:nvSpPr>
          <p:cNvPr id="44" name="Triangle isocèle 43"/>
          <p:cNvSpPr/>
          <p:nvPr/>
        </p:nvSpPr>
        <p:spPr>
          <a:xfrm rot="10800000">
            <a:off x="9002702" y="3809317"/>
            <a:ext cx="1571625" cy="502668"/>
          </a:xfrm>
          <a:prstGeom prst="triangle">
            <a:avLst/>
          </a:prstGeom>
          <a:solidFill>
            <a:srgbClr val="21215A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rianne"/>
              <a:ea typeface="+mn-ea"/>
              <a:cs typeface="+mn-cs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520" y="1975414"/>
            <a:ext cx="569029" cy="569029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7024" y="2013836"/>
            <a:ext cx="483916" cy="483916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44" y="2012128"/>
            <a:ext cx="479301" cy="479301"/>
          </a:xfrm>
          <a:prstGeom prst="rect">
            <a:avLst/>
          </a:prstGeom>
        </p:spPr>
      </p:pic>
      <p:sp>
        <p:nvSpPr>
          <p:cNvPr id="51" name="Titre 4"/>
          <p:cNvSpPr txBox="1">
            <a:spLocks/>
          </p:cNvSpPr>
          <p:nvPr/>
        </p:nvSpPr>
        <p:spPr>
          <a:xfrm>
            <a:off x="532121" y="5722056"/>
            <a:ext cx="10892477" cy="4917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9050" indent="0"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3333" b="1" kern="1200">
                <a:solidFill>
                  <a:srgbClr val="002060"/>
                </a:solidFill>
                <a:latin typeface="Marianne" charset="0"/>
                <a:ea typeface="Marianne" charset="0"/>
                <a:cs typeface="Marianne" charset="0"/>
              </a:defRPr>
            </a:lvl1pPr>
          </a:lstStyle>
          <a:p>
            <a:pPr marL="19050" marR="0" lvl="0" indent="0" algn="l" defTabSz="121917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5841"/>
                </a:solidFill>
                <a:effectLst/>
                <a:uLnTx/>
                <a:uFillTx/>
                <a:latin typeface="Marianne" charset="0"/>
              </a:rPr>
              <a:t>A éviter 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5841"/>
                </a:solidFill>
                <a:effectLst/>
                <a:uLnTx/>
                <a:uFillTx/>
                <a:latin typeface="Marianne" charset="0"/>
              </a:rPr>
              <a:t>Nier les difficultés ou chercher à rassurer avant d’avoir entendu et compris les résistances et ses sources (qui peuvent être la peur, l’incompréhension, l’inertie, le rejet)</a:t>
            </a:r>
          </a:p>
        </p:txBody>
      </p:sp>
      <p:sp>
        <p:nvSpPr>
          <p:cNvPr id="24" name="Titre 3">
            <a:extLst>
              <a:ext uri="{FF2B5EF4-FFF2-40B4-BE49-F238E27FC236}">
                <a16:creationId xmlns:a16="http://schemas.microsoft.com/office/drawing/2014/main" id="{B26A35C6-F1DA-4644-8C1C-505C2336736D}"/>
              </a:ext>
            </a:extLst>
          </p:cNvPr>
          <p:cNvSpPr txBox="1">
            <a:spLocks/>
          </p:cNvSpPr>
          <p:nvPr/>
        </p:nvSpPr>
        <p:spPr>
          <a:xfrm>
            <a:off x="1558925" y="208921"/>
            <a:ext cx="9460057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9050" indent="0"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3333" b="1" kern="1200">
                <a:solidFill>
                  <a:schemeClr val="tx1"/>
                </a:solidFill>
                <a:latin typeface="Marianne" panose="02000000000000000000" pitchFamily="2" charset="0"/>
                <a:ea typeface="+mj-ea"/>
                <a:cs typeface="+mj-cs"/>
              </a:defRPr>
            </a:lvl1pPr>
          </a:lstStyle>
          <a:p>
            <a:pPr marL="19050" marR="0" lvl="0" indent="0" algn="l" defTabSz="121917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arianne" panose="02000000000000000000" pitchFamily="2" charset="0"/>
                <a:ea typeface="+mj-ea"/>
                <a:cs typeface="+mj-cs"/>
              </a:rPr>
              <a:t>MEMO 1 </a:t>
            </a: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21215A"/>
                </a:solidFill>
                <a:effectLst/>
                <a:uLnTx/>
                <a:uFillTx/>
                <a:latin typeface="Marianne" panose="02000000000000000000" pitchFamily="2" charset="0"/>
                <a:ea typeface="+mj-ea"/>
                <a:cs typeface="+mj-cs"/>
              </a:rPr>
              <a:t>– Les facteur de résistance au changement et comment les accompagner</a:t>
            </a:r>
          </a:p>
        </p:txBody>
      </p:sp>
    </p:spTree>
    <p:extLst>
      <p:ext uri="{BB962C8B-B14F-4D97-AF65-F5344CB8AC3E}">
        <p14:creationId xmlns:p14="http://schemas.microsoft.com/office/powerpoint/2010/main" val="3882566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3122C9-A0B9-462F-8757-0847AD287B63}" type="slidenum">
              <a:rPr kumimoji="0" lang="fr-FR" sz="1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r-FR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rianne" panose="02000000000000000000" pitchFamily="2" charset="0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2E3B0EC-50DB-40A7-A722-5C084C12CB74}"/>
              </a:ext>
            </a:extLst>
          </p:cNvPr>
          <p:cNvSpPr>
            <a:spLocks/>
          </p:cNvSpPr>
          <p:nvPr/>
        </p:nvSpPr>
        <p:spPr bwMode="gray">
          <a:xfrm>
            <a:off x="263999" y="1045647"/>
            <a:ext cx="11664000" cy="497014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407" tIns="42203" rIns="84407" bIns="4220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403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92" b="0" i="0" u="none" strike="noStrike" kern="0" cap="none" spc="0" normalizeH="0" baseline="0" noProof="0">
              <a:ln>
                <a:noFill/>
              </a:ln>
              <a:solidFill>
                <a:srgbClr val="503078"/>
              </a:solidFill>
              <a:effectLst/>
              <a:uLnTx/>
              <a:uFillTx/>
              <a:latin typeface="Marianne" panose="02000000000000000000" pitchFamily="50" charset="0"/>
              <a:ea typeface="+mn-ea"/>
              <a:cs typeface="+mn-cs"/>
            </a:endParaRP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4B8274D1-F1E7-4961-85AB-7BD931DB5A1C}"/>
              </a:ext>
            </a:extLst>
          </p:cNvPr>
          <p:cNvCxnSpPr/>
          <p:nvPr/>
        </p:nvCxnSpPr>
        <p:spPr>
          <a:xfrm flipH="1">
            <a:off x="3412756" y="4027744"/>
            <a:ext cx="311173" cy="167248"/>
          </a:xfrm>
          <a:prstGeom prst="line">
            <a:avLst/>
          </a:prstGeom>
          <a:ln>
            <a:solidFill>
              <a:srgbClr val="0099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BED44E1E-5229-45C0-ADE3-20B37E35C6CC}"/>
              </a:ext>
            </a:extLst>
          </p:cNvPr>
          <p:cNvCxnSpPr/>
          <p:nvPr/>
        </p:nvCxnSpPr>
        <p:spPr>
          <a:xfrm flipH="1">
            <a:off x="3620931" y="4024120"/>
            <a:ext cx="593363" cy="315033"/>
          </a:xfrm>
          <a:prstGeom prst="line">
            <a:avLst/>
          </a:prstGeom>
          <a:ln>
            <a:solidFill>
              <a:srgbClr val="0099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EFE594CF-957F-4B24-957E-6B612245B9C4}"/>
              </a:ext>
            </a:extLst>
          </p:cNvPr>
          <p:cNvCxnSpPr>
            <a:cxnSpLocks/>
          </p:cNvCxnSpPr>
          <p:nvPr/>
        </p:nvCxnSpPr>
        <p:spPr>
          <a:xfrm flipH="1">
            <a:off x="3905817" y="4040743"/>
            <a:ext cx="917971" cy="494312"/>
          </a:xfrm>
          <a:prstGeom prst="line">
            <a:avLst/>
          </a:prstGeom>
          <a:ln>
            <a:solidFill>
              <a:srgbClr val="0099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BD3D82EF-5BA4-41C9-B223-4F9FD25E598F}"/>
              </a:ext>
            </a:extLst>
          </p:cNvPr>
          <p:cNvCxnSpPr>
            <a:cxnSpLocks/>
          </p:cNvCxnSpPr>
          <p:nvPr/>
        </p:nvCxnSpPr>
        <p:spPr>
          <a:xfrm flipH="1">
            <a:off x="4350327" y="4032077"/>
            <a:ext cx="1077791" cy="614150"/>
          </a:xfrm>
          <a:prstGeom prst="line">
            <a:avLst/>
          </a:prstGeom>
          <a:ln>
            <a:solidFill>
              <a:srgbClr val="0099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D8AFCCBD-7E8C-4C29-8E28-9D4E40F520E4}"/>
              </a:ext>
            </a:extLst>
          </p:cNvPr>
          <p:cNvCxnSpPr/>
          <p:nvPr/>
        </p:nvCxnSpPr>
        <p:spPr>
          <a:xfrm flipH="1">
            <a:off x="4755838" y="4040743"/>
            <a:ext cx="1234409" cy="734836"/>
          </a:xfrm>
          <a:prstGeom prst="line">
            <a:avLst/>
          </a:prstGeom>
          <a:ln>
            <a:solidFill>
              <a:srgbClr val="0099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CF7EBE89-C7F7-4252-B586-115703BB85B6}"/>
              </a:ext>
            </a:extLst>
          </p:cNvPr>
          <p:cNvCxnSpPr/>
          <p:nvPr/>
        </p:nvCxnSpPr>
        <p:spPr>
          <a:xfrm flipH="1">
            <a:off x="5211608" y="4039016"/>
            <a:ext cx="1251465" cy="762552"/>
          </a:xfrm>
          <a:prstGeom prst="line">
            <a:avLst/>
          </a:prstGeom>
          <a:ln>
            <a:solidFill>
              <a:srgbClr val="0099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46008AEF-BB06-4D8E-838D-E10D2B43297E}"/>
              </a:ext>
            </a:extLst>
          </p:cNvPr>
          <p:cNvCxnSpPr/>
          <p:nvPr/>
        </p:nvCxnSpPr>
        <p:spPr>
          <a:xfrm flipH="1">
            <a:off x="5844326" y="4039016"/>
            <a:ext cx="1113013" cy="680232"/>
          </a:xfrm>
          <a:prstGeom prst="line">
            <a:avLst/>
          </a:prstGeom>
          <a:ln>
            <a:solidFill>
              <a:srgbClr val="0099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3BD729E3-2564-4A47-89BA-EC96708984AB}"/>
              </a:ext>
            </a:extLst>
          </p:cNvPr>
          <p:cNvCxnSpPr/>
          <p:nvPr/>
        </p:nvCxnSpPr>
        <p:spPr>
          <a:xfrm flipV="1">
            <a:off x="942989" y="1821139"/>
            <a:ext cx="0" cy="3239444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3C0DA64A-5D3C-4686-B8DB-4D1FA04DE69D}"/>
              </a:ext>
            </a:extLst>
          </p:cNvPr>
          <p:cNvCxnSpPr>
            <a:cxnSpLocks/>
          </p:cNvCxnSpPr>
          <p:nvPr/>
        </p:nvCxnSpPr>
        <p:spPr>
          <a:xfrm flipV="1">
            <a:off x="942990" y="4032078"/>
            <a:ext cx="10688487" cy="8666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2E53965F-CA59-4B17-AB4A-F1B3D71C5436}"/>
              </a:ext>
            </a:extLst>
          </p:cNvPr>
          <p:cNvSpPr/>
          <p:nvPr/>
        </p:nvSpPr>
        <p:spPr>
          <a:xfrm>
            <a:off x="10212057" y="4154908"/>
            <a:ext cx="141941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Temps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arianne" panose="02000000000000000000" pitchFamily="2" charset="0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639CE5E-EC08-4549-9D05-C737B3615E9C}"/>
              </a:ext>
            </a:extLst>
          </p:cNvPr>
          <p:cNvSpPr/>
          <p:nvPr/>
        </p:nvSpPr>
        <p:spPr>
          <a:xfrm rot="16200000">
            <a:off x="-86287" y="2469897"/>
            <a:ext cx="1342957" cy="30777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Motivation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arianne" panose="02000000000000000000" pitchFamily="2" charset="0"/>
              <a:ea typeface="+mn-ea"/>
              <a:cs typeface="+mn-cs"/>
            </a:endParaRPr>
          </a:p>
        </p:txBody>
      </p:sp>
      <p:sp>
        <p:nvSpPr>
          <p:cNvPr id="26" name="Forme libre 35">
            <a:extLst>
              <a:ext uri="{FF2B5EF4-FFF2-40B4-BE49-F238E27FC236}">
                <a16:creationId xmlns:a16="http://schemas.microsoft.com/office/drawing/2014/main" id="{FACC21E2-757E-441D-9AA1-8E69C1E57F14}"/>
              </a:ext>
            </a:extLst>
          </p:cNvPr>
          <p:cNvSpPr/>
          <p:nvPr/>
        </p:nvSpPr>
        <p:spPr>
          <a:xfrm>
            <a:off x="1271645" y="2205008"/>
            <a:ext cx="9957355" cy="2598337"/>
          </a:xfrm>
          <a:custGeom>
            <a:avLst/>
            <a:gdLst>
              <a:gd name="connsiteX0" fmla="*/ 0 w 6355080"/>
              <a:gd name="connsiteY0" fmla="*/ 787400 h 2780839"/>
              <a:gd name="connsiteX1" fmla="*/ 248920 w 6355080"/>
              <a:gd name="connsiteY1" fmla="*/ 817880 h 2780839"/>
              <a:gd name="connsiteX2" fmla="*/ 462280 w 6355080"/>
              <a:gd name="connsiteY2" fmla="*/ 894080 h 2780839"/>
              <a:gd name="connsiteX3" fmla="*/ 711200 w 6355080"/>
              <a:gd name="connsiteY3" fmla="*/ 1046480 h 2780839"/>
              <a:gd name="connsiteX4" fmla="*/ 990600 w 6355080"/>
              <a:gd name="connsiteY4" fmla="*/ 1310640 h 2780839"/>
              <a:gd name="connsiteX5" fmla="*/ 1264920 w 6355080"/>
              <a:gd name="connsiteY5" fmla="*/ 1854200 h 2780839"/>
              <a:gd name="connsiteX6" fmla="*/ 1361440 w 6355080"/>
              <a:gd name="connsiteY6" fmla="*/ 2072640 h 2780839"/>
              <a:gd name="connsiteX7" fmla="*/ 1630680 w 6355080"/>
              <a:gd name="connsiteY7" fmla="*/ 2418080 h 2780839"/>
              <a:gd name="connsiteX8" fmla="*/ 1854200 w 6355080"/>
              <a:gd name="connsiteY8" fmla="*/ 2600960 h 2780839"/>
              <a:gd name="connsiteX9" fmla="*/ 2072640 w 6355080"/>
              <a:gd name="connsiteY9" fmla="*/ 2712720 h 2780839"/>
              <a:gd name="connsiteX10" fmla="*/ 2270760 w 6355080"/>
              <a:gd name="connsiteY10" fmla="*/ 2763520 h 2780839"/>
              <a:gd name="connsiteX11" fmla="*/ 2514600 w 6355080"/>
              <a:gd name="connsiteY11" fmla="*/ 2778760 h 2780839"/>
              <a:gd name="connsiteX12" fmla="*/ 2824480 w 6355080"/>
              <a:gd name="connsiteY12" fmla="*/ 2722880 h 2780839"/>
              <a:gd name="connsiteX13" fmla="*/ 3048000 w 6355080"/>
              <a:gd name="connsiteY13" fmla="*/ 2606040 h 2780839"/>
              <a:gd name="connsiteX14" fmla="*/ 3281680 w 6355080"/>
              <a:gd name="connsiteY14" fmla="*/ 2428240 h 2780839"/>
              <a:gd name="connsiteX15" fmla="*/ 3530600 w 6355080"/>
              <a:gd name="connsiteY15" fmla="*/ 2123440 h 2780839"/>
              <a:gd name="connsiteX16" fmla="*/ 3647440 w 6355080"/>
              <a:gd name="connsiteY16" fmla="*/ 1884680 h 2780839"/>
              <a:gd name="connsiteX17" fmla="*/ 3738880 w 6355080"/>
              <a:gd name="connsiteY17" fmla="*/ 1610360 h 2780839"/>
              <a:gd name="connsiteX18" fmla="*/ 3860800 w 6355080"/>
              <a:gd name="connsiteY18" fmla="*/ 1356360 h 2780839"/>
              <a:gd name="connsiteX19" fmla="*/ 3987800 w 6355080"/>
              <a:gd name="connsiteY19" fmla="*/ 1137920 h 2780839"/>
              <a:gd name="connsiteX20" fmla="*/ 4170680 w 6355080"/>
              <a:gd name="connsiteY20" fmla="*/ 914400 h 2780839"/>
              <a:gd name="connsiteX21" fmla="*/ 4378960 w 6355080"/>
              <a:gd name="connsiteY21" fmla="*/ 706120 h 2780839"/>
              <a:gd name="connsiteX22" fmla="*/ 4663440 w 6355080"/>
              <a:gd name="connsiteY22" fmla="*/ 482600 h 2780839"/>
              <a:gd name="connsiteX23" fmla="*/ 4963160 w 6355080"/>
              <a:gd name="connsiteY23" fmla="*/ 314960 h 2780839"/>
              <a:gd name="connsiteX24" fmla="*/ 5227320 w 6355080"/>
              <a:gd name="connsiteY24" fmla="*/ 198120 h 2780839"/>
              <a:gd name="connsiteX25" fmla="*/ 5537200 w 6355080"/>
              <a:gd name="connsiteY25" fmla="*/ 101600 h 2780839"/>
              <a:gd name="connsiteX26" fmla="*/ 5892800 w 6355080"/>
              <a:gd name="connsiteY26" fmla="*/ 35560 h 2780839"/>
              <a:gd name="connsiteX27" fmla="*/ 6355080 w 6355080"/>
              <a:gd name="connsiteY27" fmla="*/ 0 h 2780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355080" h="2780839">
                <a:moveTo>
                  <a:pt x="0" y="787400"/>
                </a:moveTo>
                <a:cubicBezTo>
                  <a:pt x="85936" y="793750"/>
                  <a:pt x="171873" y="800100"/>
                  <a:pt x="248920" y="817880"/>
                </a:cubicBezTo>
                <a:cubicBezTo>
                  <a:pt x="325967" y="835660"/>
                  <a:pt x="385233" y="855980"/>
                  <a:pt x="462280" y="894080"/>
                </a:cubicBezTo>
                <a:cubicBezTo>
                  <a:pt x="539327" y="932180"/>
                  <a:pt x="623147" y="977053"/>
                  <a:pt x="711200" y="1046480"/>
                </a:cubicBezTo>
                <a:cubicBezTo>
                  <a:pt x="799253" y="1115907"/>
                  <a:pt x="898313" y="1176020"/>
                  <a:pt x="990600" y="1310640"/>
                </a:cubicBezTo>
                <a:cubicBezTo>
                  <a:pt x="1082887" y="1445260"/>
                  <a:pt x="1203113" y="1727200"/>
                  <a:pt x="1264920" y="1854200"/>
                </a:cubicBezTo>
                <a:cubicBezTo>
                  <a:pt x="1326727" y="1981200"/>
                  <a:pt x="1300480" y="1978660"/>
                  <a:pt x="1361440" y="2072640"/>
                </a:cubicBezTo>
                <a:cubicBezTo>
                  <a:pt x="1422400" y="2166620"/>
                  <a:pt x="1548553" y="2330027"/>
                  <a:pt x="1630680" y="2418080"/>
                </a:cubicBezTo>
                <a:cubicBezTo>
                  <a:pt x="1712807" y="2506133"/>
                  <a:pt x="1780540" y="2551853"/>
                  <a:pt x="1854200" y="2600960"/>
                </a:cubicBezTo>
                <a:cubicBezTo>
                  <a:pt x="1927860" y="2650067"/>
                  <a:pt x="2003214" y="2685627"/>
                  <a:pt x="2072640" y="2712720"/>
                </a:cubicBezTo>
                <a:cubicBezTo>
                  <a:pt x="2142066" y="2739813"/>
                  <a:pt x="2197100" y="2752513"/>
                  <a:pt x="2270760" y="2763520"/>
                </a:cubicBezTo>
                <a:cubicBezTo>
                  <a:pt x="2344420" y="2774527"/>
                  <a:pt x="2422313" y="2785533"/>
                  <a:pt x="2514600" y="2778760"/>
                </a:cubicBezTo>
                <a:cubicBezTo>
                  <a:pt x="2606887" y="2771987"/>
                  <a:pt x="2735580" y="2751667"/>
                  <a:pt x="2824480" y="2722880"/>
                </a:cubicBezTo>
                <a:cubicBezTo>
                  <a:pt x="2913380" y="2694093"/>
                  <a:pt x="2971800" y="2655147"/>
                  <a:pt x="3048000" y="2606040"/>
                </a:cubicBezTo>
                <a:cubicBezTo>
                  <a:pt x="3124200" y="2556933"/>
                  <a:pt x="3201247" y="2508673"/>
                  <a:pt x="3281680" y="2428240"/>
                </a:cubicBezTo>
                <a:cubicBezTo>
                  <a:pt x="3362113" y="2347807"/>
                  <a:pt x="3469640" y="2214033"/>
                  <a:pt x="3530600" y="2123440"/>
                </a:cubicBezTo>
                <a:cubicBezTo>
                  <a:pt x="3591560" y="2032847"/>
                  <a:pt x="3612727" y="1970193"/>
                  <a:pt x="3647440" y="1884680"/>
                </a:cubicBezTo>
                <a:cubicBezTo>
                  <a:pt x="3682153" y="1799167"/>
                  <a:pt x="3703320" y="1698413"/>
                  <a:pt x="3738880" y="1610360"/>
                </a:cubicBezTo>
                <a:cubicBezTo>
                  <a:pt x="3774440" y="1522307"/>
                  <a:pt x="3819313" y="1435100"/>
                  <a:pt x="3860800" y="1356360"/>
                </a:cubicBezTo>
                <a:cubicBezTo>
                  <a:pt x="3902287" y="1277620"/>
                  <a:pt x="3936153" y="1211580"/>
                  <a:pt x="3987800" y="1137920"/>
                </a:cubicBezTo>
                <a:cubicBezTo>
                  <a:pt x="4039447" y="1064260"/>
                  <a:pt x="4105487" y="986367"/>
                  <a:pt x="4170680" y="914400"/>
                </a:cubicBezTo>
                <a:cubicBezTo>
                  <a:pt x="4235873" y="842433"/>
                  <a:pt x="4296833" y="778087"/>
                  <a:pt x="4378960" y="706120"/>
                </a:cubicBezTo>
                <a:cubicBezTo>
                  <a:pt x="4461087" y="634153"/>
                  <a:pt x="4566073" y="547793"/>
                  <a:pt x="4663440" y="482600"/>
                </a:cubicBezTo>
                <a:cubicBezTo>
                  <a:pt x="4760807" y="417407"/>
                  <a:pt x="4869180" y="362373"/>
                  <a:pt x="4963160" y="314960"/>
                </a:cubicBezTo>
                <a:cubicBezTo>
                  <a:pt x="5057140" y="267547"/>
                  <a:pt x="5131647" y="233680"/>
                  <a:pt x="5227320" y="198120"/>
                </a:cubicBezTo>
                <a:cubicBezTo>
                  <a:pt x="5322993" y="162560"/>
                  <a:pt x="5426287" y="128693"/>
                  <a:pt x="5537200" y="101600"/>
                </a:cubicBezTo>
                <a:cubicBezTo>
                  <a:pt x="5648113" y="74507"/>
                  <a:pt x="5756487" y="52493"/>
                  <a:pt x="5892800" y="35560"/>
                </a:cubicBezTo>
                <a:cubicBezTo>
                  <a:pt x="6029113" y="18627"/>
                  <a:pt x="6192096" y="9313"/>
                  <a:pt x="635508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rianne" panose="02000000000000000000" pitchFamily="2" charset="0"/>
              <a:ea typeface="+mn-ea"/>
              <a:cs typeface="+mn-cs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695340B5-40D8-4377-BE91-5962DF00C60F}"/>
              </a:ext>
            </a:extLst>
          </p:cNvPr>
          <p:cNvSpPr txBox="1"/>
          <p:nvPr/>
        </p:nvSpPr>
        <p:spPr>
          <a:xfrm>
            <a:off x="1018467" y="2628597"/>
            <a:ext cx="1548060" cy="210000"/>
          </a:xfrm>
          <a:prstGeom prst="rect">
            <a:avLst/>
          </a:prstGeom>
          <a:noFill/>
        </p:spPr>
        <p:txBody>
          <a:bodyPr wrap="square" lIns="48000" tIns="48000" rIns="48000" bIns="48000" rtlCol="0" anchor="ctr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Tout va rouler…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6755F7A4-335C-45AB-8EB9-25911DA07CAF}"/>
              </a:ext>
            </a:extLst>
          </p:cNvPr>
          <p:cNvSpPr txBox="1"/>
          <p:nvPr/>
        </p:nvSpPr>
        <p:spPr>
          <a:xfrm>
            <a:off x="7344143" y="3494914"/>
            <a:ext cx="2319652" cy="450153"/>
          </a:xfrm>
          <a:prstGeom prst="rect">
            <a:avLst/>
          </a:prstGeom>
          <a:noFill/>
        </p:spPr>
        <p:txBody>
          <a:bodyPr wrap="square" lIns="48000" tIns="48000" rIns="48000" bIns="48000" rtlCol="0" anchor="ctr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…encore des problèmes mais on est sur la bonne voie…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2888519A-0A0B-4877-873D-F882B223AABB}"/>
              </a:ext>
            </a:extLst>
          </p:cNvPr>
          <p:cNvSpPr txBox="1"/>
          <p:nvPr/>
        </p:nvSpPr>
        <p:spPr>
          <a:xfrm>
            <a:off x="9939108" y="2471443"/>
            <a:ext cx="1424989" cy="393749"/>
          </a:xfrm>
          <a:prstGeom prst="rect">
            <a:avLst/>
          </a:prstGeom>
          <a:noFill/>
        </p:spPr>
        <p:txBody>
          <a:bodyPr wrap="square" lIns="48000" tIns="48000" rIns="48000" bIns="48000" rtlCol="0" anchor="ctr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…on voit clairement le bout du tunnel.</a:t>
            </a:r>
          </a:p>
        </p:txBody>
      </p: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80D118FC-ABF9-4E8C-A04A-56959329A7F4}"/>
              </a:ext>
            </a:extLst>
          </p:cNvPr>
          <p:cNvCxnSpPr/>
          <p:nvPr/>
        </p:nvCxnSpPr>
        <p:spPr>
          <a:xfrm>
            <a:off x="3274697" y="1944434"/>
            <a:ext cx="0" cy="207968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C57D1E53-BA15-4C06-A625-04E7C0421503}"/>
              </a:ext>
            </a:extLst>
          </p:cNvPr>
          <p:cNvCxnSpPr>
            <a:cxnSpLocks/>
          </p:cNvCxnSpPr>
          <p:nvPr/>
        </p:nvCxnSpPr>
        <p:spPr>
          <a:xfrm>
            <a:off x="5606404" y="1944434"/>
            <a:ext cx="0" cy="209458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0EAC6420-80F2-4A29-BA09-F97E1EE46542}"/>
              </a:ext>
            </a:extLst>
          </p:cNvPr>
          <p:cNvCxnSpPr>
            <a:cxnSpLocks/>
          </p:cNvCxnSpPr>
          <p:nvPr/>
        </p:nvCxnSpPr>
        <p:spPr>
          <a:xfrm>
            <a:off x="7938113" y="1868908"/>
            <a:ext cx="0" cy="1086943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à coins arrondis 43">
            <a:extLst>
              <a:ext uri="{FF2B5EF4-FFF2-40B4-BE49-F238E27FC236}">
                <a16:creationId xmlns:a16="http://schemas.microsoft.com/office/drawing/2014/main" id="{249A1778-9D37-4A5E-9650-39EBF0B02915}"/>
              </a:ext>
            </a:extLst>
          </p:cNvPr>
          <p:cNvSpPr/>
          <p:nvPr/>
        </p:nvSpPr>
        <p:spPr>
          <a:xfrm>
            <a:off x="1328654" y="1779664"/>
            <a:ext cx="1560380" cy="22948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Formation</a:t>
            </a:r>
          </a:p>
        </p:txBody>
      </p:sp>
      <p:sp>
        <p:nvSpPr>
          <p:cNvPr id="35" name="Rectangle à coins arrondis 44">
            <a:extLst>
              <a:ext uri="{FF2B5EF4-FFF2-40B4-BE49-F238E27FC236}">
                <a16:creationId xmlns:a16="http://schemas.microsoft.com/office/drawing/2014/main" id="{06D23513-F37C-4ECA-9F1F-056685D7D12E}"/>
              </a:ext>
            </a:extLst>
          </p:cNvPr>
          <p:cNvSpPr/>
          <p:nvPr/>
        </p:nvSpPr>
        <p:spPr>
          <a:xfrm>
            <a:off x="3660362" y="1779664"/>
            <a:ext cx="1560380" cy="22948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Tension</a:t>
            </a:r>
          </a:p>
        </p:txBody>
      </p:sp>
      <p:sp>
        <p:nvSpPr>
          <p:cNvPr id="36" name="Rectangle à coins arrondis 45">
            <a:extLst>
              <a:ext uri="{FF2B5EF4-FFF2-40B4-BE49-F238E27FC236}">
                <a16:creationId xmlns:a16="http://schemas.microsoft.com/office/drawing/2014/main" id="{29D13E7F-17B1-4F88-8D30-0C8A7F11DC4B}"/>
              </a:ext>
            </a:extLst>
          </p:cNvPr>
          <p:cNvSpPr/>
          <p:nvPr/>
        </p:nvSpPr>
        <p:spPr>
          <a:xfrm>
            <a:off x="5992070" y="1779664"/>
            <a:ext cx="1560380" cy="22948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Normalisation</a:t>
            </a:r>
          </a:p>
        </p:txBody>
      </p:sp>
      <p:sp>
        <p:nvSpPr>
          <p:cNvPr id="37" name="Rectangle à coins arrondis 46">
            <a:extLst>
              <a:ext uri="{FF2B5EF4-FFF2-40B4-BE49-F238E27FC236}">
                <a16:creationId xmlns:a16="http://schemas.microsoft.com/office/drawing/2014/main" id="{9F1A17A2-9D0E-4119-BF8C-CC97631773F0}"/>
              </a:ext>
            </a:extLst>
          </p:cNvPr>
          <p:cNvSpPr/>
          <p:nvPr/>
        </p:nvSpPr>
        <p:spPr>
          <a:xfrm>
            <a:off x="8252062" y="1779664"/>
            <a:ext cx="1560380" cy="22948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48000" tIns="48000" rIns="48000" bIns="48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Exécution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1C7B1A4-DBC8-4852-86ED-6BCFFE4E8802}"/>
              </a:ext>
            </a:extLst>
          </p:cNvPr>
          <p:cNvSpPr/>
          <p:nvPr/>
        </p:nvSpPr>
        <p:spPr>
          <a:xfrm>
            <a:off x="942988" y="4836686"/>
            <a:ext cx="2331707" cy="9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4881" marR="0" lvl="0" indent="-124881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Pct val="80000"/>
              <a:buFont typeface="Wingdings" pitchFamily="2" charset="2"/>
              <a:buChar char="l"/>
              <a:tabLst/>
              <a:defRPr/>
            </a:pPr>
            <a:r>
              <a:rPr kumimoji="0" lang="fr-FR" sz="1067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Fort niveau d’attente </a:t>
            </a:r>
            <a:r>
              <a:rPr kumimoji="0" lang="fr-FR" sz="1067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de chaque membre du groupe </a:t>
            </a:r>
          </a:p>
          <a:p>
            <a:pPr marL="124881" marR="0" lvl="0" indent="-124881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Pct val="80000"/>
              <a:buFont typeface="Wingdings" pitchFamily="2" charset="2"/>
              <a:buChar char="l"/>
              <a:tabLst/>
              <a:defRPr/>
            </a:pPr>
            <a:r>
              <a:rPr kumimoji="0" lang="fr-FR" sz="1067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Incertitude</a:t>
            </a:r>
            <a:r>
              <a:rPr kumimoji="0" lang="fr-FR" sz="1067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 et flou organisationnel mais tout le monde essaie de contribuer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6007E7B-B1C1-416E-851C-728A42680554}"/>
              </a:ext>
            </a:extLst>
          </p:cNvPr>
          <p:cNvSpPr/>
          <p:nvPr/>
        </p:nvSpPr>
        <p:spPr>
          <a:xfrm>
            <a:off x="1683811" y="3675760"/>
            <a:ext cx="1479223" cy="210000"/>
          </a:xfrm>
          <a:prstGeom prst="rect">
            <a:avLst/>
          </a:prstGeom>
        </p:spPr>
        <p:txBody>
          <a:bodyPr wrap="square" lIns="48000" tIns="48000" rIns="48000" bIns="48000" anchor="ctr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…on n’avait pas pensé à ça…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62FA05E0-1A81-4B70-B9D7-08172CD8AA3E}"/>
              </a:ext>
            </a:extLst>
          </p:cNvPr>
          <p:cNvSpPr/>
          <p:nvPr/>
        </p:nvSpPr>
        <p:spPr>
          <a:xfrm>
            <a:off x="3274696" y="4836685"/>
            <a:ext cx="2331707" cy="782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4881" marR="0" lvl="0" indent="-124881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Pct val="80000"/>
              <a:buFont typeface="Wingdings" pitchFamily="2" charset="2"/>
              <a:buChar char="l"/>
              <a:tabLst/>
              <a:defRPr/>
            </a:pPr>
            <a:r>
              <a:rPr kumimoji="0" lang="fr-FR" sz="1067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Divergences</a:t>
            </a:r>
            <a:r>
              <a:rPr kumimoji="0" lang="fr-FR" sz="1067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/ confrontations entre les membres </a:t>
            </a:r>
          </a:p>
          <a:p>
            <a:pPr marL="124881" marR="0" lvl="0" indent="-124881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Pct val="80000"/>
              <a:buFont typeface="Wingdings" pitchFamily="2" charset="2"/>
              <a:buChar char="l"/>
              <a:tabLst/>
              <a:defRPr/>
            </a:pPr>
            <a:r>
              <a:rPr kumimoji="0" lang="fr-FR" sz="1067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Mauvais stress/ l’incertitude devient </a:t>
            </a:r>
            <a:r>
              <a:rPr kumimoji="0" lang="fr-FR" sz="1067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bloquante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C61D10C-0213-4C50-B983-E96C635A17ED}"/>
              </a:ext>
            </a:extLst>
          </p:cNvPr>
          <p:cNvSpPr/>
          <p:nvPr/>
        </p:nvSpPr>
        <p:spPr>
          <a:xfrm>
            <a:off x="5606405" y="4836686"/>
            <a:ext cx="2616707" cy="814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4881" marR="0" lvl="0" indent="-124881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Pct val="80000"/>
              <a:buFont typeface="Wingdings" pitchFamily="2" charset="2"/>
              <a:buChar char="l"/>
              <a:tabLst/>
              <a:defRPr/>
            </a:pPr>
            <a:r>
              <a:rPr kumimoji="0" lang="fr-FR" sz="1067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Co-définition des méthodes </a:t>
            </a:r>
            <a:r>
              <a:rPr kumimoji="0" lang="fr-FR" sz="10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et outils</a:t>
            </a:r>
          </a:p>
          <a:p>
            <a:pPr marL="124881" marR="0" lvl="0" indent="-124881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Pct val="80000"/>
              <a:buFont typeface="Wingdings" pitchFamily="2" charset="2"/>
              <a:buChar char="l"/>
              <a:tabLst/>
              <a:defRPr/>
            </a:pPr>
            <a:r>
              <a:rPr kumimoji="0" lang="fr-FR" sz="10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Validation des </a:t>
            </a:r>
            <a:r>
              <a:rPr kumimoji="0" lang="fr-FR" sz="1067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process de travail</a:t>
            </a:r>
          </a:p>
          <a:p>
            <a:pPr marL="124881" marR="0" lvl="0" indent="-124881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Pct val="80000"/>
              <a:buFont typeface="Wingdings" pitchFamily="2" charset="2"/>
              <a:buChar char="l"/>
              <a:tabLst/>
              <a:defRPr/>
            </a:pPr>
            <a:r>
              <a:rPr kumimoji="0" lang="fr-FR" sz="10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Meilleure écoute/ </a:t>
            </a:r>
            <a:r>
              <a:rPr kumimoji="0" lang="fr-FR" sz="1067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coopération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4421E41-D810-4CA6-9869-82DD0DFD7DDE}"/>
              </a:ext>
            </a:extLst>
          </p:cNvPr>
          <p:cNvSpPr/>
          <p:nvPr/>
        </p:nvSpPr>
        <p:spPr>
          <a:xfrm>
            <a:off x="8330901" y="4836686"/>
            <a:ext cx="2993187" cy="979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4881" marR="0" lvl="0" indent="-124881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Pct val="80000"/>
              <a:buFont typeface="Wingdings" pitchFamily="2" charset="2"/>
              <a:buChar char="l"/>
              <a:tabLst/>
              <a:defRPr/>
            </a:pPr>
            <a:r>
              <a:rPr kumimoji="0" lang="fr-FR" sz="10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Organisation finalisée, </a:t>
            </a:r>
            <a:r>
              <a:rPr kumimoji="0" lang="fr-FR" sz="1067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conflits marginaux</a:t>
            </a:r>
          </a:p>
          <a:p>
            <a:pPr marL="124881" marR="0" lvl="0" indent="-124881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Pct val="80000"/>
              <a:buFont typeface="Wingdings" pitchFamily="2" charset="2"/>
              <a:buChar char="l"/>
              <a:tabLst/>
              <a:defRPr/>
            </a:pPr>
            <a:r>
              <a:rPr kumimoji="0" lang="fr-FR" sz="1067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Concentration des efforts sur l’objectif</a:t>
            </a:r>
            <a:r>
              <a:rPr kumimoji="0" lang="fr-FR" sz="10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 du projet </a:t>
            </a:r>
          </a:p>
          <a:p>
            <a:pPr marL="124881" marR="0" lvl="0" indent="-124881" algn="l" defTabSz="91437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060"/>
              </a:buClr>
              <a:buSzPct val="80000"/>
              <a:buFont typeface="Wingdings" pitchFamily="2" charset="2"/>
              <a:buChar char="l"/>
              <a:tabLst/>
              <a:defRPr/>
            </a:pPr>
            <a:r>
              <a:rPr kumimoji="0" lang="fr-FR" sz="106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Performance en augmentation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782358D-2603-419A-B3BB-403A62318036}"/>
              </a:ext>
            </a:extLst>
          </p:cNvPr>
          <p:cNvSpPr>
            <a:spLocks/>
          </p:cNvSpPr>
          <p:nvPr/>
        </p:nvSpPr>
        <p:spPr bwMode="auto">
          <a:xfrm>
            <a:off x="748417" y="1331317"/>
            <a:ext cx="8900715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50" charset="0"/>
                <a:ea typeface="+mn-ea"/>
                <a:cs typeface="+mn-cs"/>
              </a:rPr>
              <a:t>La courbe décrit les étapes de la constitution d’un groupe et les dynamiques à l’œuvre tout au long d’un projet. </a:t>
            </a:r>
          </a:p>
        </p:txBody>
      </p:sp>
      <p:sp>
        <p:nvSpPr>
          <p:cNvPr id="48" name="Titre 3">
            <a:extLst>
              <a:ext uri="{FF2B5EF4-FFF2-40B4-BE49-F238E27FC236}">
                <a16:creationId xmlns:a16="http://schemas.microsoft.com/office/drawing/2014/main" id="{D1515DEC-B424-4AD7-A4F3-9ADB55E92B1B}"/>
              </a:ext>
            </a:extLst>
          </p:cNvPr>
          <p:cNvSpPr txBox="1">
            <a:spLocks/>
          </p:cNvSpPr>
          <p:nvPr/>
        </p:nvSpPr>
        <p:spPr>
          <a:xfrm>
            <a:off x="1558925" y="208921"/>
            <a:ext cx="9460058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9050" indent="0"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3333" b="1" kern="1200">
                <a:solidFill>
                  <a:schemeClr val="tx1"/>
                </a:solidFill>
                <a:latin typeface="Marianne" panose="02000000000000000000" pitchFamily="2" charset="0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arianne" panose="02000000000000000000" pitchFamily="2" charset="0"/>
                <a:ea typeface="+mj-ea"/>
                <a:cs typeface="+mj-cs"/>
              </a:rPr>
              <a:t>MEMO 2 </a:t>
            </a: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21215A"/>
                </a:solidFill>
                <a:effectLst/>
                <a:uLnTx/>
                <a:uFillTx/>
                <a:latin typeface="Marianne" panose="02000000000000000000" pitchFamily="2" charset="0"/>
                <a:ea typeface="+mj-ea"/>
                <a:cs typeface="+mj-cs"/>
              </a:rPr>
              <a:t>– les enseignements de la courbe de Tuckman (1/2)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8987DE7B-F606-4DB8-B4F1-3CA07EC60BE6}"/>
              </a:ext>
            </a:extLst>
          </p:cNvPr>
          <p:cNvSpPr txBox="1"/>
          <p:nvPr/>
        </p:nvSpPr>
        <p:spPr>
          <a:xfrm>
            <a:off x="3905817" y="4154907"/>
            <a:ext cx="2446415" cy="491320"/>
          </a:xfrm>
          <a:prstGeom prst="rect">
            <a:avLst/>
          </a:prstGeom>
          <a:solidFill>
            <a:srgbClr val="FFFFFF">
              <a:alpha val="14902"/>
            </a:srgbClr>
          </a:solidFill>
        </p:spPr>
        <p:txBody>
          <a:bodyPr wrap="square" lIns="48000" tIns="48000" rIns="48000" bIns="48000" rtlCol="0" anchor="ctr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67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…c’est une usine à gaz…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067" b="0" i="1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arianne" panose="02000000000000000000" pitchFamily="2" charset="0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>
                <a:ln>
                  <a:noFill/>
                </a:ln>
                <a:solidFill>
                  <a:srgbClr val="21215A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Période critique</a:t>
            </a:r>
          </a:p>
        </p:txBody>
      </p:sp>
    </p:spTree>
    <p:extLst>
      <p:ext uri="{BB962C8B-B14F-4D97-AF65-F5344CB8AC3E}">
        <p14:creationId xmlns:p14="http://schemas.microsoft.com/office/powerpoint/2010/main" val="260511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3122C9-A0B9-462F-8757-0847AD287B63}" type="slidenum">
              <a:rPr kumimoji="0" lang="fr-FR" sz="1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r-FR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rianne" panose="02000000000000000000" pitchFamily="2" charset="0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2E3B0EC-50DB-40A7-A722-5C084C12CB74}"/>
              </a:ext>
            </a:extLst>
          </p:cNvPr>
          <p:cNvSpPr>
            <a:spLocks/>
          </p:cNvSpPr>
          <p:nvPr/>
        </p:nvSpPr>
        <p:spPr bwMode="gray">
          <a:xfrm>
            <a:off x="263999" y="1482723"/>
            <a:ext cx="11664000" cy="4360304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407" tIns="42203" rIns="84407" bIns="4220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403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92" b="0" i="0" u="none" strike="noStrike" kern="0" cap="none" spc="0" normalizeH="0" baseline="0" noProof="0">
              <a:ln>
                <a:noFill/>
              </a:ln>
              <a:solidFill>
                <a:srgbClr val="503078"/>
              </a:solidFill>
              <a:effectLst/>
              <a:uLnTx/>
              <a:uFillTx/>
              <a:latin typeface="Marianne" panose="02000000000000000000" pitchFamily="50" charset="0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B70FB78-35F7-4C44-8493-43C2186001BE}"/>
              </a:ext>
            </a:extLst>
          </p:cNvPr>
          <p:cNvSpPr>
            <a:spLocks/>
          </p:cNvSpPr>
          <p:nvPr/>
        </p:nvSpPr>
        <p:spPr>
          <a:xfrm>
            <a:off x="839596" y="1791379"/>
            <a:ext cx="5149576" cy="1898699"/>
          </a:xfrm>
          <a:prstGeom prst="rect">
            <a:avLst/>
          </a:prstGeom>
          <a:solidFill>
            <a:schemeClr val="bg1"/>
          </a:solidFill>
          <a:ln w="12700">
            <a:solidFill>
              <a:srgbClr val="A1D1C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48000" rIns="121920" bIns="4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156830" marR="0" lvl="0" indent="-124881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Attitudes clés 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:</a:t>
            </a:r>
          </a:p>
          <a:p>
            <a:pPr marL="2156830" marR="0" lvl="0" indent="-124881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Expliquer le but, le sens</a:t>
            </a:r>
          </a:p>
          <a:p>
            <a:pPr marL="2156830" marR="0" lvl="0" indent="-124881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Ecouter les attentes et interrogations</a:t>
            </a:r>
          </a:p>
          <a:p>
            <a:pPr marL="2156830" marR="0" lvl="0" indent="-124881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Fédérer autour du projet (réunions de travail, moment convivial)</a:t>
            </a:r>
          </a:p>
        </p:txBody>
      </p:sp>
      <p:sp>
        <p:nvSpPr>
          <p:cNvPr id="9" name="Rectangle : avec coins arrondis en haut 95">
            <a:extLst>
              <a:ext uri="{FF2B5EF4-FFF2-40B4-BE49-F238E27FC236}">
                <a16:creationId xmlns:a16="http://schemas.microsoft.com/office/drawing/2014/main" id="{136C8BCC-56A8-4D36-920F-E2393983813D}"/>
              </a:ext>
            </a:extLst>
          </p:cNvPr>
          <p:cNvSpPr>
            <a:spLocks/>
          </p:cNvSpPr>
          <p:nvPr/>
        </p:nvSpPr>
        <p:spPr>
          <a:xfrm rot="16200000">
            <a:off x="-298031" y="2560919"/>
            <a:ext cx="1898701" cy="359625"/>
          </a:xfrm>
          <a:prstGeom prst="round2SameRect">
            <a:avLst/>
          </a:prstGeom>
          <a:solidFill>
            <a:schemeClr val="accent2"/>
          </a:solidFill>
          <a:ln w="127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333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Formation</a:t>
            </a:r>
          </a:p>
        </p:txBody>
      </p:sp>
      <p:sp>
        <p:nvSpPr>
          <p:cNvPr id="10" name="Rectangle : avec coins arrondis en haut 97">
            <a:extLst>
              <a:ext uri="{FF2B5EF4-FFF2-40B4-BE49-F238E27FC236}">
                <a16:creationId xmlns:a16="http://schemas.microsoft.com/office/drawing/2014/main" id="{61BF8F9A-FE3F-453C-BEA4-C6A6593CD519}"/>
              </a:ext>
            </a:extLst>
          </p:cNvPr>
          <p:cNvSpPr>
            <a:spLocks/>
          </p:cNvSpPr>
          <p:nvPr/>
        </p:nvSpPr>
        <p:spPr>
          <a:xfrm rot="16200000">
            <a:off x="-298031" y="4559636"/>
            <a:ext cx="1898701" cy="359625"/>
          </a:xfrm>
          <a:prstGeom prst="round2SameRect">
            <a:avLst/>
          </a:prstGeom>
          <a:solidFill>
            <a:schemeClr val="accent2"/>
          </a:solidFill>
          <a:ln w="127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333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Normalisation</a:t>
            </a:r>
          </a:p>
        </p:txBody>
      </p:sp>
      <p:sp>
        <p:nvSpPr>
          <p:cNvPr id="11" name="Rectangle : avec coins arrondis en haut 100">
            <a:extLst>
              <a:ext uri="{FF2B5EF4-FFF2-40B4-BE49-F238E27FC236}">
                <a16:creationId xmlns:a16="http://schemas.microsoft.com/office/drawing/2014/main" id="{50B92BD0-8161-4115-93AF-3B21BC16573F}"/>
              </a:ext>
            </a:extLst>
          </p:cNvPr>
          <p:cNvSpPr>
            <a:spLocks/>
          </p:cNvSpPr>
          <p:nvPr/>
        </p:nvSpPr>
        <p:spPr>
          <a:xfrm rot="16200000">
            <a:off x="5446435" y="2560917"/>
            <a:ext cx="1898699" cy="359625"/>
          </a:xfrm>
          <a:prstGeom prst="round2SameRect">
            <a:avLst/>
          </a:prstGeom>
          <a:solidFill>
            <a:schemeClr val="accent2"/>
          </a:solidFill>
          <a:ln w="127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8000" tIns="48000" rIns="48000" bIns="4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333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Tension</a:t>
            </a:r>
          </a:p>
        </p:txBody>
      </p:sp>
      <p:sp>
        <p:nvSpPr>
          <p:cNvPr id="12" name="Rectangle : avec coins arrondis en haut 101">
            <a:extLst>
              <a:ext uri="{FF2B5EF4-FFF2-40B4-BE49-F238E27FC236}">
                <a16:creationId xmlns:a16="http://schemas.microsoft.com/office/drawing/2014/main" id="{FEC95BDD-A65C-4334-8F6C-E6458F092431}"/>
              </a:ext>
            </a:extLst>
          </p:cNvPr>
          <p:cNvSpPr>
            <a:spLocks/>
          </p:cNvSpPr>
          <p:nvPr/>
        </p:nvSpPr>
        <p:spPr>
          <a:xfrm rot="16200000">
            <a:off x="5446435" y="4559635"/>
            <a:ext cx="1898699" cy="359625"/>
          </a:xfrm>
          <a:prstGeom prst="round2SameRect">
            <a:avLst/>
          </a:prstGeom>
          <a:solidFill>
            <a:schemeClr val="accent2"/>
          </a:solidFill>
          <a:ln w="127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48000" rIns="48000" bIns="4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333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Exécution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4F055569-D533-4BAC-A47E-44E71F5F8D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570" y="2332996"/>
            <a:ext cx="2038812" cy="64717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79D6C27-17D9-4B0A-8A6B-33C2F9B57215}"/>
              </a:ext>
            </a:extLst>
          </p:cNvPr>
          <p:cNvSpPr/>
          <p:nvPr/>
        </p:nvSpPr>
        <p:spPr>
          <a:xfrm>
            <a:off x="844522" y="2203137"/>
            <a:ext cx="677333" cy="956733"/>
          </a:xfrm>
          <a:prstGeom prst="rect">
            <a:avLst/>
          </a:prstGeom>
          <a:noFill/>
          <a:ln>
            <a:solidFill>
              <a:schemeClr val="bg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67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rianne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3C395AF-10A2-4ED9-9D0E-4214AD6D15C8}"/>
              </a:ext>
            </a:extLst>
          </p:cNvPr>
          <p:cNvSpPr>
            <a:spLocks/>
          </p:cNvSpPr>
          <p:nvPr/>
        </p:nvSpPr>
        <p:spPr>
          <a:xfrm>
            <a:off x="6570917" y="1799216"/>
            <a:ext cx="5149576" cy="1898699"/>
          </a:xfrm>
          <a:prstGeom prst="rect">
            <a:avLst/>
          </a:prstGeom>
          <a:solidFill>
            <a:schemeClr val="bg1"/>
          </a:solidFill>
          <a:ln w="12700">
            <a:solidFill>
              <a:srgbClr val="A1D1C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48000" rIns="121920" bIns="4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156830" marR="0" lvl="0" indent="-124881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Attitudes clés 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:</a:t>
            </a:r>
          </a:p>
          <a:p>
            <a:pPr marL="2156830" marR="0" lvl="0" indent="-124881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Ecouter les difficultés, et rester autant que possible factuel</a:t>
            </a:r>
          </a:p>
          <a:p>
            <a:pPr marL="2156830" marR="0" lvl="0" indent="-124881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Arbitrer et être médiateur pour résoudre les conflits, notamment </a:t>
            </a: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inter-personnels</a:t>
            </a: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rianne" panose="02000000000000000000" pitchFamily="2" charset="0"/>
              <a:ea typeface="+mn-ea"/>
              <a:cs typeface="+mn-cs"/>
            </a:endParaRPr>
          </a:p>
          <a:p>
            <a:pPr marL="2156830" marR="0" lvl="0" indent="-124881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Être tourné vers l’action et la résolution de problème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F7A9CB9C-A8B7-4CFA-B4AF-14C2D94723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7037" y="2326145"/>
            <a:ext cx="2038812" cy="647172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85AC8E91-F0E1-46AD-B4FF-4024C37B28F3}"/>
              </a:ext>
            </a:extLst>
          </p:cNvPr>
          <p:cNvSpPr/>
          <p:nvPr/>
        </p:nvSpPr>
        <p:spPr>
          <a:xfrm>
            <a:off x="6947948" y="2196286"/>
            <a:ext cx="677333" cy="956733"/>
          </a:xfrm>
          <a:prstGeom prst="rect">
            <a:avLst/>
          </a:prstGeom>
          <a:noFill/>
          <a:ln>
            <a:solidFill>
              <a:schemeClr val="bg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67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rianne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CEA85E2-7E1F-4DAF-94D1-EB75EBAA3A93}"/>
              </a:ext>
            </a:extLst>
          </p:cNvPr>
          <p:cNvSpPr>
            <a:spLocks/>
          </p:cNvSpPr>
          <p:nvPr/>
        </p:nvSpPr>
        <p:spPr>
          <a:xfrm>
            <a:off x="844521" y="3790098"/>
            <a:ext cx="5149576" cy="1898699"/>
          </a:xfrm>
          <a:prstGeom prst="rect">
            <a:avLst/>
          </a:prstGeom>
          <a:solidFill>
            <a:schemeClr val="bg1"/>
          </a:solidFill>
          <a:ln w="12700">
            <a:solidFill>
              <a:srgbClr val="A1D1C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48000" rIns="121920" bIns="4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156830" marR="0" lvl="0" indent="-124881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Attitudes clés 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:</a:t>
            </a:r>
          </a:p>
          <a:p>
            <a:pPr marL="2156830" marR="0" lvl="0" indent="-124881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Harmoniser, communiquer sur les arbitrages et nouveaux modes de fonctionnement</a:t>
            </a:r>
          </a:p>
          <a:p>
            <a:pPr marL="2156830" marR="0" lvl="0" indent="-124881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Mettre en avant les réussites et les bonnes pratiques</a:t>
            </a:r>
          </a:p>
          <a:p>
            <a:pPr marL="2156830" marR="0" lvl="0" indent="-124881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Traiter les dernières difficultés de manière individuelle</a:t>
            </a: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D7959D79-E194-4568-914C-E71A6AD560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495" y="4331714"/>
            <a:ext cx="2038812" cy="647172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37F7B840-7209-4BA8-9D92-0D180B4BEECC}"/>
              </a:ext>
            </a:extLst>
          </p:cNvPr>
          <p:cNvSpPr/>
          <p:nvPr/>
        </p:nvSpPr>
        <p:spPr>
          <a:xfrm>
            <a:off x="1707403" y="4201855"/>
            <a:ext cx="677333" cy="956733"/>
          </a:xfrm>
          <a:prstGeom prst="rect">
            <a:avLst/>
          </a:prstGeom>
          <a:noFill/>
          <a:ln>
            <a:solidFill>
              <a:schemeClr val="bg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67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rianne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A5D2691-8DF2-4870-B195-B5131AAD503B}"/>
              </a:ext>
            </a:extLst>
          </p:cNvPr>
          <p:cNvSpPr>
            <a:spLocks/>
          </p:cNvSpPr>
          <p:nvPr/>
        </p:nvSpPr>
        <p:spPr>
          <a:xfrm>
            <a:off x="6575843" y="3797935"/>
            <a:ext cx="5149576" cy="1898699"/>
          </a:xfrm>
          <a:prstGeom prst="rect">
            <a:avLst/>
          </a:prstGeom>
          <a:solidFill>
            <a:schemeClr val="bg1"/>
          </a:solidFill>
          <a:ln w="12700">
            <a:solidFill>
              <a:srgbClr val="A1D1C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48000" rIns="121920" bIns="4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156830" marR="0" lvl="0" indent="-124881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Attitudes clés 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:</a:t>
            </a:r>
          </a:p>
          <a:p>
            <a:pPr marL="2156830" marR="0" lvl="0" indent="-124881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Féliciter et célébrer les succès</a:t>
            </a:r>
          </a:p>
          <a:p>
            <a:pPr marL="2156830" marR="0" lvl="0" indent="-124881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Maintenir une écoute pour vérifier que les réussites perdurent (capitalisation des connaissances, identification des sources de dysfonctionnement)</a:t>
            </a: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B993AB16-59E6-4E5E-B010-76A81A22DE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1962" y="4324864"/>
            <a:ext cx="2038812" cy="647172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214BCB6C-8761-454E-8E3F-37A54388E448}"/>
              </a:ext>
            </a:extLst>
          </p:cNvPr>
          <p:cNvSpPr/>
          <p:nvPr/>
        </p:nvSpPr>
        <p:spPr>
          <a:xfrm>
            <a:off x="7878554" y="4195005"/>
            <a:ext cx="677333" cy="956733"/>
          </a:xfrm>
          <a:prstGeom prst="rect">
            <a:avLst/>
          </a:prstGeom>
          <a:noFill/>
          <a:ln>
            <a:solidFill>
              <a:schemeClr val="bg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67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rianne"/>
              <a:ea typeface="+mn-ea"/>
              <a:cs typeface="+mn-cs"/>
            </a:endParaRPr>
          </a:p>
        </p:txBody>
      </p:sp>
      <p:sp>
        <p:nvSpPr>
          <p:cNvPr id="29" name="Titre 3">
            <a:extLst>
              <a:ext uri="{FF2B5EF4-FFF2-40B4-BE49-F238E27FC236}">
                <a16:creationId xmlns:a16="http://schemas.microsoft.com/office/drawing/2014/main" id="{BC8C270F-00E5-4BC3-881F-F68139010734}"/>
              </a:ext>
            </a:extLst>
          </p:cNvPr>
          <p:cNvSpPr txBox="1">
            <a:spLocks/>
          </p:cNvSpPr>
          <p:nvPr/>
        </p:nvSpPr>
        <p:spPr>
          <a:xfrm>
            <a:off x="1558925" y="208921"/>
            <a:ext cx="9460058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9050" indent="0"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3333" b="1" kern="1200">
                <a:solidFill>
                  <a:schemeClr val="tx1"/>
                </a:solidFill>
                <a:latin typeface="Marianne" panose="02000000000000000000" pitchFamily="2" charset="0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arianne" panose="02000000000000000000" pitchFamily="2" charset="0"/>
                <a:ea typeface="+mj-ea"/>
                <a:cs typeface="+mj-cs"/>
              </a:rPr>
              <a:t>MEMO 2 </a:t>
            </a: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21215A"/>
                </a:solidFill>
                <a:effectLst/>
                <a:uLnTx/>
                <a:uFillTx/>
                <a:latin typeface="Marianne" panose="02000000000000000000" pitchFamily="2" charset="0"/>
                <a:ea typeface="+mj-ea"/>
                <a:cs typeface="+mj-cs"/>
              </a:rPr>
              <a:t>– les enseignements de la courbe de Tuckman (2/2)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FF3D7261-5732-4188-B8D3-A9A66A4A20EF}"/>
              </a:ext>
            </a:extLst>
          </p:cNvPr>
          <p:cNvSpPr txBox="1"/>
          <p:nvPr/>
        </p:nvSpPr>
        <p:spPr>
          <a:xfrm>
            <a:off x="622300" y="928909"/>
            <a:ext cx="9829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/>
                <a:ea typeface="+mn-ea"/>
                <a:cs typeface="+mn-cs"/>
              </a:rPr>
              <a:t>Réponses à apporter et attitudes à adopter</a:t>
            </a:r>
          </a:p>
        </p:txBody>
      </p:sp>
    </p:spTree>
    <p:extLst>
      <p:ext uri="{BB962C8B-B14F-4D97-AF65-F5344CB8AC3E}">
        <p14:creationId xmlns:p14="http://schemas.microsoft.com/office/powerpoint/2010/main" val="3290864975"/>
      </p:ext>
    </p:extLst>
  </p:cSld>
  <p:clrMapOvr>
    <a:masterClrMapping/>
  </p:clrMapOvr>
</p:sld>
</file>

<file path=ppt/theme/theme1.xml><?xml version="1.0" encoding="utf-8"?>
<a:theme xmlns:a="http://schemas.openxmlformats.org/drawingml/2006/main" name="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2.xml><?xml version="1.0" encoding="utf-8"?>
<a:theme xmlns:a="http://schemas.openxmlformats.org/drawingml/2006/main" name="1_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AFA1962001DA4A983E6DB237D8F900" ma:contentTypeVersion="13" ma:contentTypeDescription="Create a new document." ma:contentTypeScope="" ma:versionID="22234ccd3c29ebf06f313d1e62911872">
  <xsd:schema xmlns:xsd="http://www.w3.org/2001/XMLSchema" xmlns:xs="http://www.w3.org/2001/XMLSchema" xmlns:p="http://schemas.microsoft.com/office/2006/metadata/properties" xmlns:ns2="12fb0e9c-5d89-4801-be40-a718ccdc5e4d" xmlns:ns3="c58d512d-a186-4847-a47d-688e53bca66a" targetNamespace="http://schemas.microsoft.com/office/2006/metadata/properties" ma:root="true" ma:fieldsID="e611a32ae88e0e1b358afa60227df53c" ns2:_="" ns3:_="">
    <xsd:import namespace="12fb0e9c-5d89-4801-be40-a718ccdc5e4d"/>
    <xsd:import namespace="c58d512d-a186-4847-a47d-688e53bca6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b0e9c-5d89-4801-be40-a718ccdc5e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8e8d813-e4e5-48d0-aeb8-e19ab3349c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8d512d-a186-4847-a47d-688e53bca66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e5dce53-d9e0-43d9-82ca-e51f9382e54a}" ma:internalName="TaxCatchAll" ma:showField="CatchAllData" ma:web="c58d512d-a186-4847-a47d-688e53bca6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2fb0e9c-5d89-4801-be40-a718ccdc5e4d">
      <Terms xmlns="http://schemas.microsoft.com/office/infopath/2007/PartnerControls"/>
    </lcf76f155ced4ddcb4097134ff3c332f>
    <TaxCatchAll xmlns="c58d512d-a186-4847-a47d-688e53bca66a" xsi:nil="true"/>
  </documentManagement>
</p:properties>
</file>

<file path=customXml/itemProps1.xml><?xml version="1.0" encoding="utf-8"?>
<ds:datastoreItem xmlns:ds="http://schemas.openxmlformats.org/officeDocument/2006/customXml" ds:itemID="{CE9D4B69-D57E-4913-AA7E-6DD7233023D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91E4BB4-2B06-44B8-8207-4063D7D2256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fb0e9c-5d89-4801-be40-a718ccdc5e4d"/>
    <ds:schemaRef ds:uri="c58d512d-a186-4847-a47d-688e53bca6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ADBB32-F691-464D-A9AD-0C78F50B4BD4}">
  <ds:schemaRefs>
    <ds:schemaRef ds:uri="http://schemas.openxmlformats.org/package/2006/metadata/core-properties"/>
    <ds:schemaRef ds:uri="http://purl.org/dc/terms/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elements/1.1/"/>
    <ds:schemaRef ds:uri="c58d512d-a186-4847-a47d-688e53bca66a"/>
    <ds:schemaRef ds:uri="12fb0e9c-5d89-4801-be40-a718ccdc5e4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462</TotalTime>
  <Words>644</Words>
  <Application>Microsoft Office PowerPoint</Application>
  <PresentationFormat>Grand écran</PresentationFormat>
  <Paragraphs>97</Paragraphs>
  <Slides>4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Marianne</vt:lpstr>
      <vt:lpstr>Wingdings</vt:lpstr>
      <vt:lpstr>PREMIER MINISTRE</vt:lpstr>
      <vt:lpstr>1_PREMIER MINISTRE</vt:lpstr>
      <vt:lpstr>Présentation PowerPoint</vt:lpstr>
      <vt:lpstr>3 facteurs expliquent les réactions individuelles au changement et nécessitent d’agir à différents niveaux dans le cadre de la conduite de vos clubs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ALVIN Capucine</dc:creator>
  <cp:lastModifiedBy>BERTEAU Eymeric</cp:lastModifiedBy>
  <cp:revision>20</cp:revision>
  <dcterms:created xsi:type="dcterms:W3CDTF">2024-07-01T12:08:37Z</dcterms:created>
  <dcterms:modified xsi:type="dcterms:W3CDTF">2025-06-29T15:01:54Z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a60d57e-af5b-4752-ac57-3e4f28ca11dc_Enabled">
    <vt:lpwstr>true</vt:lpwstr>
  </property>
  <property fmtid="{D5CDD505-2E9C-101B-9397-08002B2CF9AE}" pid="3" name="MSIP_Label_ea60d57e-af5b-4752-ac57-3e4f28ca11dc_SetDate">
    <vt:lpwstr>2024-07-01T21:02:38Z</vt:lpwstr>
  </property>
  <property fmtid="{D5CDD505-2E9C-101B-9397-08002B2CF9AE}" pid="4" name="MSIP_Label_ea60d57e-af5b-4752-ac57-3e4f28ca11dc_Method">
    <vt:lpwstr>Standard</vt:lpwstr>
  </property>
  <property fmtid="{D5CDD505-2E9C-101B-9397-08002B2CF9AE}" pid="5" name="MSIP_Label_ea60d57e-af5b-4752-ac57-3e4f28ca11dc_Name">
    <vt:lpwstr>ea60d57e-af5b-4752-ac57-3e4f28ca11dc</vt:lpwstr>
  </property>
  <property fmtid="{D5CDD505-2E9C-101B-9397-08002B2CF9AE}" pid="6" name="MSIP_Label_ea60d57e-af5b-4752-ac57-3e4f28ca11dc_SiteId">
    <vt:lpwstr>36da45f1-dd2c-4d1f-af13-5abe46b99921</vt:lpwstr>
  </property>
  <property fmtid="{D5CDD505-2E9C-101B-9397-08002B2CF9AE}" pid="7" name="MSIP_Label_ea60d57e-af5b-4752-ac57-3e4f28ca11dc_ActionId">
    <vt:lpwstr>6366d067-5761-45e1-8d31-ee12936214b6</vt:lpwstr>
  </property>
  <property fmtid="{D5CDD505-2E9C-101B-9397-08002B2CF9AE}" pid="8" name="MSIP_Label_ea60d57e-af5b-4752-ac57-3e4f28ca11dc_ContentBits">
    <vt:lpwstr>0</vt:lpwstr>
  </property>
  <property fmtid="{D5CDD505-2E9C-101B-9397-08002B2CF9AE}" pid="9" name="ContentTypeId">
    <vt:lpwstr>0x0101006CAFA1962001DA4A983E6DB237D8F900</vt:lpwstr>
  </property>
  <property fmtid="{D5CDD505-2E9C-101B-9397-08002B2CF9AE}" pid="10" name="MediaServiceImageTags">
    <vt:lpwstr/>
  </property>
</Properties>
</file>