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4"/>
    <p:sldMasterId id="2147483675" r:id="rId5"/>
    <p:sldMasterId id="2147483686" r:id="rId6"/>
  </p:sldMasterIdLst>
  <p:notesMasterIdLst>
    <p:notesMasterId r:id="rId21"/>
  </p:notesMasterIdLst>
  <p:handoutMasterIdLst>
    <p:handoutMasterId r:id="rId22"/>
  </p:handoutMasterIdLst>
  <p:sldIdLst>
    <p:sldId id="334" r:id="rId7"/>
    <p:sldId id="2134808853" r:id="rId8"/>
    <p:sldId id="2147473626" r:id="rId9"/>
    <p:sldId id="2147473637" r:id="rId10"/>
    <p:sldId id="2147473815" r:id="rId11"/>
    <p:sldId id="2147473813" r:id="rId12"/>
    <p:sldId id="2147473804" r:id="rId13"/>
    <p:sldId id="2147473806" r:id="rId14"/>
    <p:sldId id="2147473805" r:id="rId15"/>
    <p:sldId id="2147473816" r:id="rId16"/>
    <p:sldId id="2147473810" r:id="rId17"/>
    <p:sldId id="2147473811" r:id="rId18"/>
    <p:sldId id="2147473812" r:id="rId19"/>
    <p:sldId id="2147473814" r:id="rId20"/>
  </p:sldIdLst>
  <p:sldSz cx="12192000" cy="6858000"/>
  <p:notesSz cx="9926638" cy="1435576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04" userDrawn="1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73" userDrawn="1">
          <p15:clr>
            <a:srgbClr val="A4A3A4"/>
          </p15:clr>
        </p15:guide>
        <p15:guide id="4" pos="1050" userDrawn="1">
          <p15:clr>
            <a:srgbClr val="A4A3A4"/>
          </p15:clr>
        </p15:guide>
        <p15:guide id="5" pos="7423" userDrawn="1">
          <p15:clr>
            <a:srgbClr val="A4A3A4"/>
          </p15:clr>
        </p15:guide>
        <p15:guide id="6" pos="801" userDrawn="1">
          <p15:clr>
            <a:srgbClr val="A4A3A4"/>
          </p15:clr>
        </p15:guide>
        <p15:guide id="7" pos="16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ARRAL Corentin" initials="BC" lastIdx="1" clrIdx="0">
    <p:extLst>
      <p:ext uri="{19B8F6BF-5375-455C-9EA6-DF929625EA0E}">
        <p15:presenceInfo xmlns:p15="http://schemas.microsoft.com/office/powerpoint/2012/main" userId="S-1-5-21-2043104406-512064258-1538882281-26278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28F"/>
    <a:srgbClr val="5555C1"/>
    <a:srgbClr val="C6C6EA"/>
    <a:srgbClr val="E6E6E6"/>
    <a:srgbClr val="2424FF"/>
    <a:srgbClr val="FF8D95"/>
    <a:srgbClr val="95FFE3"/>
    <a:srgbClr val="FFFFFF"/>
    <a:srgbClr val="000000"/>
    <a:srgbClr val="6D6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5D32C55-1EE6-41EF-AB93-C9942392CDDD}" v="5" dt="2024-10-31T14:24:34.86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1" d="100"/>
          <a:sy n="61" d="100"/>
        </p:scale>
        <p:origin x="860" y="60"/>
      </p:cViewPr>
      <p:guideLst>
        <p:guide orient="horz" pos="504"/>
        <p:guide pos="3840"/>
        <p:guide orient="horz" pos="73"/>
        <p:guide pos="1050"/>
        <p:guide pos="7423"/>
        <p:guide pos="801"/>
        <p:guide pos="16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commentAuthors" Target="commentAuthors.xml"/><Relationship Id="rId28" Type="http://schemas.microsoft.com/office/2016/11/relationships/changesInfo" Target="changesInfos/changesInfo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orentin.barral" userId="S::corentin.barral_modernisation.gouv.fr#ext#@be4you.onmicrosoft.com::9019cf31-3957-40e6-a035-b59419d4d1aa" providerId="AD" clId="Web-{67031397-04FE-45D2-880D-E7EADF3787DB}"/>
    <pc:docChg chg="modSld">
      <pc:chgData name="corentin.barral" userId="S::corentin.barral_modernisation.gouv.fr#ext#@be4you.onmicrosoft.com::9019cf31-3957-40e6-a035-b59419d4d1aa" providerId="AD" clId="Web-{67031397-04FE-45D2-880D-E7EADF3787DB}" dt="2024-10-08T08:39:00.304" v="25"/>
      <pc:docMkLst>
        <pc:docMk/>
      </pc:docMkLst>
      <pc:sldChg chg="modSp">
        <pc:chgData name="corentin.barral" userId="S::corentin.barral_modernisation.gouv.fr#ext#@be4you.onmicrosoft.com::9019cf31-3957-40e6-a035-b59419d4d1aa" providerId="AD" clId="Web-{67031397-04FE-45D2-880D-E7EADF3787DB}" dt="2024-10-08T08:35:46.297" v="3"/>
        <pc:sldMkLst>
          <pc:docMk/>
          <pc:sldMk cId="4214942937" sldId="2147473804"/>
        </pc:sldMkLst>
        <pc:graphicFrameChg chg="mod modGraphic">
          <ac:chgData name="corentin.barral" userId="S::corentin.barral_modernisation.gouv.fr#ext#@be4you.onmicrosoft.com::9019cf31-3957-40e6-a035-b59419d4d1aa" providerId="AD" clId="Web-{67031397-04FE-45D2-880D-E7EADF3787DB}" dt="2024-10-08T08:35:46.297" v="3"/>
          <ac:graphicFrameMkLst>
            <pc:docMk/>
            <pc:sldMk cId="4214942937" sldId="2147473804"/>
            <ac:graphicFrameMk id="3" creationId="{DFCDF3FC-78E9-4FEA-AA3F-F6176321352A}"/>
          </ac:graphicFrameMkLst>
        </pc:graphicFrameChg>
      </pc:sldChg>
      <pc:sldChg chg="modSp">
        <pc:chgData name="corentin.barral" userId="S::corentin.barral_modernisation.gouv.fr#ext#@be4you.onmicrosoft.com::9019cf31-3957-40e6-a035-b59419d4d1aa" providerId="AD" clId="Web-{67031397-04FE-45D2-880D-E7EADF3787DB}" dt="2024-10-08T08:36:43.689" v="11"/>
        <pc:sldMkLst>
          <pc:docMk/>
          <pc:sldMk cId="1047006840" sldId="2147473805"/>
        </pc:sldMkLst>
        <pc:graphicFrameChg chg="mod modGraphic">
          <ac:chgData name="corentin.barral" userId="S::corentin.barral_modernisation.gouv.fr#ext#@be4you.onmicrosoft.com::9019cf31-3957-40e6-a035-b59419d4d1aa" providerId="AD" clId="Web-{67031397-04FE-45D2-880D-E7EADF3787DB}" dt="2024-10-08T08:36:43.689" v="11"/>
          <ac:graphicFrameMkLst>
            <pc:docMk/>
            <pc:sldMk cId="1047006840" sldId="2147473805"/>
            <ac:graphicFrameMk id="3" creationId="{DFCDF3FC-78E9-4FEA-AA3F-F6176321352A}"/>
          </ac:graphicFrameMkLst>
        </pc:graphicFrameChg>
      </pc:sldChg>
      <pc:sldChg chg="modSp">
        <pc:chgData name="corentin.barral" userId="S::corentin.barral_modernisation.gouv.fr#ext#@be4you.onmicrosoft.com::9019cf31-3957-40e6-a035-b59419d4d1aa" providerId="AD" clId="Web-{67031397-04FE-45D2-880D-E7EADF3787DB}" dt="2024-10-08T08:36:16.610" v="9"/>
        <pc:sldMkLst>
          <pc:docMk/>
          <pc:sldMk cId="4068427427" sldId="2147473806"/>
        </pc:sldMkLst>
        <pc:graphicFrameChg chg="mod modGraphic">
          <ac:chgData name="corentin.barral" userId="S::corentin.barral_modernisation.gouv.fr#ext#@be4you.onmicrosoft.com::9019cf31-3957-40e6-a035-b59419d4d1aa" providerId="AD" clId="Web-{67031397-04FE-45D2-880D-E7EADF3787DB}" dt="2024-10-08T08:36:16.610" v="9"/>
          <ac:graphicFrameMkLst>
            <pc:docMk/>
            <pc:sldMk cId="4068427427" sldId="2147473806"/>
            <ac:graphicFrameMk id="3" creationId="{DFCDF3FC-78E9-4FEA-AA3F-F6176321352A}"/>
          </ac:graphicFrameMkLst>
        </pc:graphicFrameChg>
      </pc:sldChg>
      <pc:sldChg chg="modSp">
        <pc:chgData name="corentin.barral" userId="S::corentin.barral_modernisation.gouv.fr#ext#@be4you.onmicrosoft.com::9019cf31-3957-40e6-a035-b59419d4d1aa" providerId="AD" clId="Web-{67031397-04FE-45D2-880D-E7EADF3787DB}" dt="2024-10-08T08:37:30.754" v="13"/>
        <pc:sldMkLst>
          <pc:docMk/>
          <pc:sldMk cId="3726263220" sldId="2147473810"/>
        </pc:sldMkLst>
        <pc:graphicFrameChg chg="mod modGraphic">
          <ac:chgData name="corentin.barral" userId="S::corentin.barral_modernisation.gouv.fr#ext#@be4you.onmicrosoft.com::9019cf31-3957-40e6-a035-b59419d4d1aa" providerId="AD" clId="Web-{67031397-04FE-45D2-880D-E7EADF3787DB}" dt="2024-10-08T08:37:30.754" v="13"/>
          <ac:graphicFrameMkLst>
            <pc:docMk/>
            <pc:sldMk cId="3726263220" sldId="2147473810"/>
            <ac:graphicFrameMk id="3" creationId="{DFCDF3FC-78E9-4FEA-AA3F-F6176321352A}"/>
          </ac:graphicFrameMkLst>
        </pc:graphicFrameChg>
      </pc:sldChg>
      <pc:sldChg chg="delSp modSp">
        <pc:chgData name="corentin.barral" userId="S::corentin.barral_modernisation.gouv.fr#ext#@be4you.onmicrosoft.com::9019cf31-3957-40e6-a035-b59419d4d1aa" providerId="AD" clId="Web-{67031397-04FE-45D2-880D-E7EADF3787DB}" dt="2024-10-08T08:38:37.444" v="20"/>
        <pc:sldMkLst>
          <pc:docMk/>
          <pc:sldMk cId="3136776327" sldId="2147473811"/>
        </pc:sldMkLst>
        <pc:spChg chg="del">
          <ac:chgData name="corentin.barral" userId="S::corentin.barral_modernisation.gouv.fr#ext#@be4you.onmicrosoft.com::9019cf31-3957-40e6-a035-b59419d4d1aa" providerId="AD" clId="Web-{67031397-04FE-45D2-880D-E7EADF3787DB}" dt="2024-10-08T08:38:37.444" v="20"/>
          <ac:spMkLst>
            <pc:docMk/>
            <pc:sldMk cId="3136776327" sldId="2147473811"/>
            <ac:spMk id="4" creationId="{9976CB50-0CD4-4FE7-61BA-F1C41ECBFAA8}"/>
          </ac:spMkLst>
        </pc:spChg>
        <pc:graphicFrameChg chg="mod modGraphic">
          <ac:chgData name="corentin.barral" userId="S::corentin.barral_modernisation.gouv.fr#ext#@be4you.onmicrosoft.com::9019cf31-3957-40e6-a035-b59419d4d1aa" providerId="AD" clId="Web-{67031397-04FE-45D2-880D-E7EADF3787DB}" dt="2024-10-08T08:38:18.506" v="19"/>
          <ac:graphicFrameMkLst>
            <pc:docMk/>
            <pc:sldMk cId="3136776327" sldId="2147473811"/>
            <ac:graphicFrameMk id="3" creationId="{DFCDF3FC-78E9-4FEA-AA3F-F6176321352A}"/>
          </ac:graphicFrameMkLst>
        </pc:graphicFrameChg>
      </pc:sldChg>
      <pc:sldChg chg="delSp modSp">
        <pc:chgData name="corentin.barral" userId="S::corentin.barral_modernisation.gouv.fr#ext#@be4you.onmicrosoft.com::9019cf31-3957-40e6-a035-b59419d4d1aa" providerId="AD" clId="Web-{67031397-04FE-45D2-880D-E7EADF3787DB}" dt="2024-10-08T08:39:00.304" v="25"/>
        <pc:sldMkLst>
          <pc:docMk/>
          <pc:sldMk cId="3327550577" sldId="2147473812"/>
        </pc:sldMkLst>
        <pc:spChg chg="del">
          <ac:chgData name="corentin.barral" userId="S::corentin.barral_modernisation.gouv.fr#ext#@be4you.onmicrosoft.com::9019cf31-3957-40e6-a035-b59419d4d1aa" providerId="AD" clId="Web-{67031397-04FE-45D2-880D-E7EADF3787DB}" dt="2024-10-08T08:38:47.022" v="21"/>
          <ac:spMkLst>
            <pc:docMk/>
            <pc:sldMk cId="3327550577" sldId="2147473812"/>
            <ac:spMk id="8" creationId="{D863BD04-7655-165A-A63E-2DF0CA18D0DA}"/>
          </ac:spMkLst>
        </pc:spChg>
        <pc:graphicFrameChg chg="mod modGraphic">
          <ac:chgData name="corentin.barral" userId="S::corentin.barral_modernisation.gouv.fr#ext#@be4you.onmicrosoft.com::9019cf31-3957-40e6-a035-b59419d4d1aa" providerId="AD" clId="Web-{67031397-04FE-45D2-880D-E7EADF3787DB}" dt="2024-10-08T08:39:00.304" v="25"/>
          <ac:graphicFrameMkLst>
            <pc:docMk/>
            <pc:sldMk cId="3327550577" sldId="2147473812"/>
            <ac:graphicFrameMk id="3" creationId="{DFCDF3FC-78E9-4FEA-AA3F-F6176321352A}"/>
          </ac:graphicFrameMkLst>
        </pc:graphicFrameChg>
      </pc:sldChg>
    </pc:docChg>
  </pc:docChgLst>
  <pc:docChgLst>
    <pc:chgData name="Trapitzine, Sophie" userId="e8157502-acba-4184-88fc-21661da0d929" providerId="ADAL" clId="{25D32C55-1EE6-41EF-AB93-C9942392CDDD}"/>
    <pc:docChg chg="undo custSel addSld delSld modSld">
      <pc:chgData name="Trapitzine, Sophie" userId="e8157502-acba-4184-88fc-21661da0d929" providerId="ADAL" clId="{25D32C55-1EE6-41EF-AB93-C9942392CDDD}" dt="2024-10-31T14:27:17.977" v="370" actId="14100"/>
      <pc:docMkLst>
        <pc:docMk/>
      </pc:docMkLst>
      <pc:sldChg chg="del">
        <pc:chgData name="Trapitzine, Sophie" userId="e8157502-acba-4184-88fc-21661da0d929" providerId="ADAL" clId="{25D32C55-1EE6-41EF-AB93-C9942392CDDD}" dt="2024-10-31T14:19:08.491" v="9" actId="47"/>
        <pc:sldMkLst>
          <pc:docMk/>
          <pc:sldMk cId="1299898847" sldId="333"/>
        </pc:sldMkLst>
      </pc:sldChg>
      <pc:sldChg chg="modSp mod">
        <pc:chgData name="Trapitzine, Sophie" userId="e8157502-acba-4184-88fc-21661da0d929" providerId="ADAL" clId="{25D32C55-1EE6-41EF-AB93-C9942392CDDD}" dt="2024-10-31T14:27:17.977" v="370" actId="14100"/>
        <pc:sldMkLst>
          <pc:docMk/>
          <pc:sldMk cId="417663829" sldId="334"/>
        </pc:sldMkLst>
        <pc:spChg chg="mod">
          <ac:chgData name="Trapitzine, Sophie" userId="e8157502-acba-4184-88fc-21661da0d929" providerId="ADAL" clId="{25D32C55-1EE6-41EF-AB93-C9942392CDDD}" dt="2024-10-31T14:27:17.977" v="370" actId="14100"/>
          <ac:spMkLst>
            <pc:docMk/>
            <pc:sldMk cId="417663829" sldId="334"/>
            <ac:spMk id="6" creationId="{06D6F157-6AD5-495F-80BC-73848AD3CE1E}"/>
          </ac:spMkLst>
        </pc:spChg>
      </pc:sldChg>
      <pc:sldChg chg="addSp modSp mod">
        <pc:chgData name="Trapitzine, Sophie" userId="e8157502-acba-4184-88fc-21661da0d929" providerId="ADAL" clId="{25D32C55-1EE6-41EF-AB93-C9942392CDDD}" dt="2024-10-31T14:26:15.032" v="324" actId="1076"/>
        <pc:sldMkLst>
          <pc:docMk/>
          <pc:sldMk cId="3386164902" sldId="2134808853"/>
        </pc:sldMkLst>
        <pc:spChg chg="add mod">
          <ac:chgData name="Trapitzine, Sophie" userId="e8157502-acba-4184-88fc-21661da0d929" providerId="ADAL" clId="{25D32C55-1EE6-41EF-AB93-C9942392CDDD}" dt="2024-10-31T14:26:09.152" v="322" actId="14100"/>
          <ac:spMkLst>
            <pc:docMk/>
            <pc:sldMk cId="3386164902" sldId="2134808853"/>
            <ac:spMk id="3" creationId="{D98D974F-4AFF-D9D7-C07B-874F9B2E4B5D}"/>
          </ac:spMkLst>
        </pc:spChg>
        <pc:spChg chg="mod">
          <ac:chgData name="Trapitzine, Sophie" userId="e8157502-acba-4184-88fc-21661da0d929" providerId="ADAL" clId="{25D32C55-1EE6-41EF-AB93-C9942392CDDD}" dt="2024-10-31T14:26:15.032" v="324" actId="1076"/>
          <ac:spMkLst>
            <pc:docMk/>
            <pc:sldMk cId="3386164902" sldId="2134808853"/>
            <ac:spMk id="11" creationId="{1E1AAEC4-AFD3-42BF-908B-CBBF0DDCCB37}"/>
          </ac:spMkLst>
        </pc:spChg>
      </pc:sldChg>
      <pc:sldChg chg="modSp add mod">
        <pc:chgData name="Trapitzine, Sophie" userId="e8157502-acba-4184-88fc-21661da0d929" providerId="ADAL" clId="{25D32C55-1EE6-41EF-AB93-C9942392CDDD}" dt="2024-10-31T14:22:12.503" v="122" actId="20577"/>
        <pc:sldMkLst>
          <pc:docMk/>
          <pc:sldMk cId="2470116016" sldId="2147473626"/>
        </pc:sldMkLst>
        <pc:spChg chg="mod">
          <ac:chgData name="Trapitzine, Sophie" userId="e8157502-acba-4184-88fc-21661da0d929" providerId="ADAL" clId="{25D32C55-1EE6-41EF-AB93-C9942392CDDD}" dt="2024-10-31T14:22:09.234" v="104" actId="20577"/>
          <ac:spMkLst>
            <pc:docMk/>
            <pc:sldMk cId="2470116016" sldId="2147473626"/>
            <ac:spMk id="2" creationId="{D0415476-9187-10A7-8D18-9CEE4A95AD7B}"/>
          </ac:spMkLst>
        </pc:spChg>
        <pc:spChg chg="mod">
          <ac:chgData name="Trapitzine, Sophie" userId="e8157502-acba-4184-88fc-21661da0d929" providerId="ADAL" clId="{25D32C55-1EE6-41EF-AB93-C9942392CDDD}" dt="2024-10-31T14:22:12.503" v="122" actId="20577"/>
          <ac:spMkLst>
            <pc:docMk/>
            <pc:sldMk cId="2470116016" sldId="2147473626"/>
            <ac:spMk id="7" creationId="{AC328491-0352-FC8A-0747-806034250997}"/>
          </ac:spMkLst>
        </pc:spChg>
      </pc:sldChg>
      <pc:sldChg chg="modSp mod">
        <pc:chgData name="Trapitzine, Sophie" userId="e8157502-acba-4184-88fc-21661da0d929" providerId="ADAL" clId="{25D32C55-1EE6-41EF-AB93-C9942392CDDD}" dt="2024-10-31T14:22:15.645" v="124" actId="6549"/>
        <pc:sldMkLst>
          <pc:docMk/>
          <pc:sldMk cId="2693147496" sldId="2147473637"/>
        </pc:sldMkLst>
        <pc:spChg chg="mod">
          <ac:chgData name="Trapitzine, Sophie" userId="e8157502-acba-4184-88fc-21661da0d929" providerId="ADAL" clId="{25D32C55-1EE6-41EF-AB93-C9942392CDDD}" dt="2024-10-31T14:22:15.645" v="124" actId="6549"/>
          <ac:spMkLst>
            <pc:docMk/>
            <pc:sldMk cId="2693147496" sldId="2147473637"/>
            <ac:spMk id="24" creationId="{4CEB0AC4-71E1-473C-842F-E8DF7F2EB592}"/>
          </ac:spMkLst>
        </pc:spChg>
      </pc:sldChg>
      <pc:sldChg chg="modSp mod">
        <pc:chgData name="Trapitzine, Sophie" userId="e8157502-acba-4184-88fc-21661da0d929" providerId="ADAL" clId="{25D32C55-1EE6-41EF-AB93-C9942392CDDD}" dt="2024-10-31T14:26:46.960" v="333" actId="20577"/>
        <pc:sldMkLst>
          <pc:docMk/>
          <pc:sldMk cId="3726263220" sldId="2147473810"/>
        </pc:sldMkLst>
        <pc:spChg chg="mod">
          <ac:chgData name="Trapitzine, Sophie" userId="e8157502-acba-4184-88fc-21661da0d929" providerId="ADAL" clId="{25D32C55-1EE6-41EF-AB93-C9942392CDDD}" dt="2024-10-31T14:20:31.926" v="55"/>
          <ac:spMkLst>
            <pc:docMk/>
            <pc:sldMk cId="3726263220" sldId="2147473810"/>
            <ac:spMk id="7" creationId="{44F5D7AF-C812-4E51-A2B7-5299BD87956C}"/>
          </ac:spMkLst>
        </pc:spChg>
        <pc:spChg chg="mod">
          <ac:chgData name="Trapitzine, Sophie" userId="e8157502-acba-4184-88fc-21661da0d929" providerId="ADAL" clId="{25D32C55-1EE6-41EF-AB93-C9942392CDDD}" dt="2024-10-31T14:26:46.960" v="333" actId="20577"/>
          <ac:spMkLst>
            <pc:docMk/>
            <pc:sldMk cId="3726263220" sldId="2147473810"/>
            <ac:spMk id="51" creationId="{86498EA2-487B-4125-A1DA-1F27EF2F1C5E}"/>
          </ac:spMkLst>
        </pc:spChg>
      </pc:sldChg>
      <pc:sldChg chg="modSp mod">
        <pc:chgData name="Trapitzine, Sophie" userId="e8157502-acba-4184-88fc-21661da0d929" providerId="ADAL" clId="{25D32C55-1EE6-41EF-AB93-C9942392CDDD}" dt="2024-10-31T14:26:50.071" v="334"/>
        <pc:sldMkLst>
          <pc:docMk/>
          <pc:sldMk cId="3136776327" sldId="2147473811"/>
        </pc:sldMkLst>
        <pc:spChg chg="mod">
          <ac:chgData name="Trapitzine, Sophie" userId="e8157502-acba-4184-88fc-21661da0d929" providerId="ADAL" clId="{25D32C55-1EE6-41EF-AB93-C9942392CDDD}" dt="2024-10-31T14:20:34.413" v="57"/>
          <ac:spMkLst>
            <pc:docMk/>
            <pc:sldMk cId="3136776327" sldId="2147473811"/>
            <ac:spMk id="7" creationId="{44F5D7AF-C812-4E51-A2B7-5299BD87956C}"/>
          </ac:spMkLst>
        </pc:spChg>
        <pc:spChg chg="mod">
          <ac:chgData name="Trapitzine, Sophie" userId="e8157502-acba-4184-88fc-21661da0d929" providerId="ADAL" clId="{25D32C55-1EE6-41EF-AB93-C9942392CDDD}" dt="2024-10-31T14:26:50.071" v="334"/>
          <ac:spMkLst>
            <pc:docMk/>
            <pc:sldMk cId="3136776327" sldId="2147473811"/>
            <ac:spMk id="29" creationId="{56A4A73A-901F-8499-1AED-C79E6230A43B}"/>
          </ac:spMkLst>
        </pc:spChg>
      </pc:sldChg>
      <pc:sldChg chg="modSp mod">
        <pc:chgData name="Trapitzine, Sophie" userId="e8157502-acba-4184-88fc-21661da0d929" providerId="ADAL" clId="{25D32C55-1EE6-41EF-AB93-C9942392CDDD}" dt="2024-10-31T14:20:24.547" v="53"/>
        <pc:sldMkLst>
          <pc:docMk/>
          <pc:sldMk cId="3327550577" sldId="2147473812"/>
        </pc:sldMkLst>
        <pc:spChg chg="mod">
          <ac:chgData name="Trapitzine, Sophie" userId="e8157502-acba-4184-88fc-21661da0d929" providerId="ADAL" clId="{25D32C55-1EE6-41EF-AB93-C9942392CDDD}" dt="2024-10-31T14:20:24.547" v="53"/>
          <ac:spMkLst>
            <pc:docMk/>
            <pc:sldMk cId="3327550577" sldId="2147473812"/>
            <ac:spMk id="7" creationId="{44F5D7AF-C812-4E51-A2B7-5299BD87956C}"/>
          </ac:spMkLst>
        </pc:spChg>
      </pc:sldChg>
      <pc:sldChg chg="modSp mod">
        <pc:chgData name="Trapitzine, Sophie" userId="e8157502-acba-4184-88fc-21661da0d929" providerId="ADAL" clId="{25D32C55-1EE6-41EF-AB93-C9942392CDDD}" dt="2024-10-31T14:18:35.066" v="8" actId="20577"/>
        <pc:sldMkLst>
          <pc:docMk/>
          <pc:sldMk cId="1571644184" sldId="2147473813"/>
        </pc:sldMkLst>
        <pc:spChg chg="mod">
          <ac:chgData name="Trapitzine, Sophie" userId="e8157502-acba-4184-88fc-21661da0d929" providerId="ADAL" clId="{25D32C55-1EE6-41EF-AB93-C9942392CDDD}" dt="2024-10-31T14:18:35.066" v="8" actId="20577"/>
          <ac:spMkLst>
            <pc:docMk/>
            <pc:sldMk cId="1571644184" sldId="2147473813"/>
            <ac:spMk id="41" creationId="{1F0B88C6-8503-4C7C-816C-572497F2AF20}"/>
          </ac:spMkLst>
        </pc:spChg>
      </pc:sldChg>
      <pc:sldChg chg="del">
        <pc:chgData name="Trapitzine, Sophie" userId="e8157502-acba-4184-88fc-21661da0d929" providerId="ADAL" clId="{25D32C55-1EE6-41EF-AB93-C9942392CDDD}" dt="2024-10-31T14:23:00.644" v="217" actId="2696"/>
        <pc:sldMkLst>
          <pc:docMk/>
          <pc:sldMk cId="2914971968" sldId="2147473814"/>
        </pc:sldMkLst>
      </pc:sldChg>
      <pc:sldChg chg="modSp add mod">
        <pc:chgData name="Trapitzine, Sophie" userId="e8157502-acba-4184-88fc-21661da0d929" providerId="ADAL" clId="{25D32C55-1EE6-41EF-AB93-C9942392CDDD}" dt="2024-10-31T14:23:09.927" v="230" actId="113"/>
        <pc:sldMkLst>
          <pc:docMk/>
          <pc:sldMk cId="3109574104" sldId="2147473814"/>
        </pc:sldMkLst>
        <pc:spChg chg="mod">
          <ac:chgData name="Trapitzine, Sophie" userId="e8157502-acba-4184-88fc-21661da0d929" providerId="ADAL" clId="{25D32C55-1EE6-41EF-AB93-C9942392CDDD}" dt="2024-10-31T14:23:05.077" v="229" actId="20577"/>
          <ac:spMkLst>
            <pc:docMk/>
            <pc:sldMk cId="3109574104" sldId="2147473814"/>
            <ac:spMk id="10" creationId="{EB47095A-5ECF-4039-A598-A9DBE49EDB80}"/>
          </ac:spMkLst>
        </pc:spChg>
        <pc:spChg chg="mod">
          <ac:chgData name="Trapitzine, Sophie" userId="e8157502-acba-4184-88fc-21661da0d929" providerId="ADAL" clId="{25D32C55-1EE6-41EF-AB93-C9942392CDDD}" dt="2024-10-31T14:23:09.927" v="230" actId="113"/>
          <ac:spMkLst>
            <pc:docMk/>
            <pc:sldMk cId="3109574104" sldId="2147473814"/>
            <ac:spMk id="11" creationId="{1E1AAEC4-AFD3-42BF-908B-CBBF0DDCCB37}"/>
          </ac:spMkLst>
        </pc:spChg>
      </pc:sldChg>
      <pc:sldChg chg="modSp add mod">
        <pc:chgData name="Trapitzine, Sophie" userId="e8157502-acba-4184-88fc-21661da0d929" providerId="ADAL" clId="{25D32C55-1EE6-41EF-AB93-C9942392CDDD}" dt="2024-10-31T14:22:26.204" v="164" actId="20577"/>
        <pc:sldMkLst>
          <pc:docMk/>
          <pc:sldMk cId="788225589" sldId="2147473815"/>
        </pc:sldMkLst>
        <pc:spChg chg="mod">
          <ac:chgData name="Trapitzine, Sophie" userId="e8157502-acba-4184-88fc-21661da0d929" providerId="ADAL" clId="{25D32C55-1EE6-41EF-AB93-C9942392CDDD}" dt="2024-10-31T14:22:21.010" v="126" actId="20577"/>
          <ac:spMkLst>
            <pc:docMk/>
            <pc:sldMk cId="788225589" sldId="2147473815"/>
            <ac:spMk id="2" creationId="{D0415476-9187-10A7-8D18-9CEE4A95AD7B}"/>
          </ac:spMkLst>
        </pc:spChg>
        <pc:spChg chg="mod">
          <ac:chgData name="Trapitzine, Sophie" userId="e8157502-acba-4184-88fc-21661da0d929" providerId="ADAL" clId="{25D32C55-1EE6-41EF-AB93-C9942392CDDD}" dt="2024-10-31T14:22:26.204" v="164" actId="20577"/>
          <ac:spMkLst>
            <pc:docMk/>
            <pc:sldMk cId="788225589" sldId="2147473815"/>
            <ac:spMk id="7" creationId="{AC328491-0352-FC8A-0747-806034250997}"/>
          </ac:spMkLst>
        </pc:spChg>
      </pc:sldChg>
      <pc:sldChg chg="modSp add mod">
        <pc:chgData name="Trapitzine, Sophie" userId="e8157502-acba-4184-88fc-21661da0d929" providerId="ADAL" clId="{25D32C55-1EE6-41EF-AB93-C9942392CDDD}" dt="2024-10-31T14:22:46.256" v="216" actId="20577"/>
        <pc:sldMkLst>
          <pc:docMk/>
          <pc:sldMk cId="642805550" sldId="2147473816"/>
        </pc:sldMkLst>
        <pc:spChg chg="mod">
          <ac:chgData name="Trapitzine, Sophie" userId="e8157502-acba-4184-88fc-21661da0d929" providerId="ADAL" clId="{25D32C55-1EE6-41EF-AB93-C9942392CDDD}" dt="2024-10-31T14:22:33.282" v="166" actId="20577"/>
          <ac:spMkLst>
            <pc:docMk/>
            <pc:sldMk cId="642805550" sldId="2147473816"/>
            <ac:spMk id="2" creationId="{D0415476-9187-10A7-8D18-9CEE4A95AD7B}"/>
          </ac:spMkLst>
        </pc:spChg>
        <pc:spChg chg="mod">
          <ac:chgData name="Trapitzine, Sophie" userId="e8157502-acba-4184-88fc-21661da0d929" providerId="ADAL" clId="{25D32C55-1EE6-41EF-AB93-C9942392CDDD}" dt="2024-10-31T14:22:46.256" v="216" actId="20577"/>
          <ac:spMkLst>
            <pc:docMk/>
            <pc:sldMk cId="642805550" sldId="2147473816"/>
            <ac:spMk id="7" creationId="{AC328491-0352-FC8A-0747-806034250997}"/>
          </ac:spMkLst>
        </pc:spChg>
      </pc:sldChg>
    </pc:docChg>
  </pc:docChgLst>
  <pc:docChgLst>
    <pc:chgData name="corentin.barral" userId="S::corentin.barral_modernisation.gouv.fr#ext#@be4you.onmicrosoft.com::9019cf31-3957-40e6-a035-b59419d4d1aa" providerId="AD" clId="Web-{DEA89329-79AC-BF1B-39F5-2E277EEADC54}"/>
    <pc:docChg chg="modSld">
      <pc:chgData name="corentin.barral" userId="S::corentin.barral_modernisation.gouv.fr#ext#@be4you.onmicrosoft.com::9019cf31-3957-40e6-a035-b59419d4d1aa" providerId="AD" clId="Web-{DEA89329-79AC-BF1B-39F5-2E277EEADC54}" dt="2024-10-09T07:16:36.014" v="15" actId="1076"/>
      <pc:docMkLst>
        <pc:docMk/>
      </pc:docMkLst>
      <pc:sldChg chg="modSp">
        <pc:chgData name="corentin.barral" userId="S::corentin.barral_modernisation.gouv.fr#ext#@be4you.onmicrosoft.com::9019cf31-3957-40e6-a035-b59419d4d1aa" providerId="AD" clId="Web-{DEA89329-79AC-BF1B-39F5-2E277EEADC54}" dt="2024-10-09T07:15:00.104" v="1" actId="20577"/>
        <pc:sldMkLst>
          <pc:docMk/>
          <pc:sldMk cId="1047006840" sldId="2147473805"/>
        </pc:sldMkLst>
        <pc:spChg chg="mod">
          <ac:chgData name="corentin.barral" userId="S::corentin.barral_modernisation.gouv.fr#ext#@be4you.onmicrosoft.com::9019cf31-3957-40e6-a035-b59419d4d1aa" providerId="AD" clId="Web-{DEA89329-79AC-BF1B-39F5-2E277EEADC54}" dt="2024-10-09T07:15:00.104" v="1" actId="20577"/>
          <ac:spMkLst>
            <pc:docMk/>
            <pc:sldMk cId="1047006840" sldId="2147473805"/>
            <ac:spMk id="40" creationId="{ED32C7B1-3EDB-431D-A7CD-3249A4D47923}"/>
          </ac:spMkLst>
        </pc:spChg>
      </pc:sldChg>
      <pc:sldChg chg="delSp modSp">
        <pc:chgData name="corentin.barral" userId="S::corentin.barral_modernisation.gouv.fr#ext#@be4you.onmicrosoft.com::9019cf31-3957-40e6-a035-b59419d4d1aa" providerId="AD" clId="Web-{DEA89329-79AC-BF1B-39F5-2E277EEADC54}" dt="2024-10-09T07:16:36.014" v="15" actId="1076"/>
        <pc:sldMkLst>
          <pc:docMk/>
          <pc:sldMk cId="3136776327" sldId="2147473811"/>
        </pc:sldMkLst>
        <pc:spChg chg="mod">
          <ac:chgData name="corentin.barral" userId="S::corentin.barral_modernisation.gouv.fr#ext#@be4you.onmicrosoft.com::9019cf31-3957-40e6-a035-b59419d4d1aa" providerId="AD" clId="Web-{DEA89329-79AC-BF1B-39F5-2E277EEADC54}" dt="2024-10-09T07:16:36.014" v="15" actId="1076"/>
          <ac:spMkLst>
            <pc:docMk/>
            <pc:sldMk cId="3136776327" sldId="2147473811"/>
            <ac:spMk id="5" creationId="{8137ABB5-179F-1945-41AA-D668F19968A2}"/>
          </ac:spMkLst>
        </pc:spChg>
        <pc:spChg chg="mod">
          <ac:chgData name="corentin.barral" userId="S::corentin.barral_modernisation.gouv.fr#ext#@be4you.onmicrosoft.com::9019cf31-3957-40e6-a035-b59419d4d1aa" providerId="AD" clId="Web-{DEA89329-79AC-BF1B-39F5-2E277EEADC54}" dt="2024-10-09T07:16:17.482" v="11" actId="1076"/>
          <ac:spMkLst>
            <pc:docMk/>
            <pc:sldMk cId="3136776327" sldId="2147473811"/>
            <ac:spMk id="14" creationId="{9EDB0AE4-367B-4A58-BE50-C3B08182613F}"/>
          </ac:spMkLst>
        </pc:spChg>
        <pc:spChg chg="mod">
          <ac:chgData name="corentin.barral" userId="S::corentin.barral_modernisation.gouv.fr#ext#@be4you.onmicrosoft.com::9019cf31-3957-40e6-a035-b59419d4d1aa" providerId="AD" clId="Web-{DEA89329-79AC-BF1B-39F5-2E277EEADC54}" dt="2024-10-09T07:15:56.137" v="7" actId="1076"/>
          <ac:spMkLst>
            <pc:docMk/>
            <pc:sldMk cId="3136776327" sldId="2147473811"/>
            <ac:spMk id="36" creationId="{AC6B389C-207D-40CF-A616-A94D713B3B27}"/>
          </ac:spMkLst>
        </pc:spChg>
        <pc:cxnChg chg="del">
          <ac:chgData name="corentin.barral" userId="S::corentin.barral_modernisation.gouv.fr#ext#@be4you.onmicrosoft.com::9019cf31-3957-40e6-a035-b59419d4d1aa" providerId="AD" clId="Web-{DEA89329-79AC-BF1B-39F5-2E277EEADC54}" dt="2024-10-09T07:16:24.498" v="12"/>
          <ac:cxnSpMkLst>
            <pc:docMk/>
            <pc:sldMk cId="3136776327" sldId="2147473811"/>
            <ac:cxnSpMk id="18" creationId="{AD2CCA1B-73D7-E2A7-8826-F465DA66CFFB}"/>
          </ac:cxnSpMkLst>
        </pc:cxn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24268A26-AB1F-4E6E-B0BC-24E11370A3F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125" cy="719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9888BFBD-94E8-4E75-9C14-3FF7567EE82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622925" y="0"/>
            <a:ext cx="4302125" cy="719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832C5F-3C0C-48D8-B6A6-006A5922BAC5}" type="datetimeFigureOut">
              <a:rPr lang="fr-FR" smtClean="0"/>
              <a:t>29/06/2025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E8FE154-5E68-4A72-A292-EB75C6FDBB8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13636625"/>
            <a:ext cx="4302125" cy="719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401DEAF-31D4-4D84-9A1C-A9193753A50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622925" y="13636625"/>
            <a:ext cx="4302125" cy="719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A787D6-DF02-4EF1-BDF1-9BD68F22B9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320685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43" cy="720281"/>
          </a:xfrm>
          <a:prstGeom prst="rect">
            <a:avLst/>
          </a:prstGeom>
        </p:spPr>
        <p:txBody>
          <a:bodyPr vert="horz" lIns="138751" tIns="69376" rIns="138751" bIns="69376" rtlCol="0"/>
          <a:lstStyle>
            <a:lvl1pPr algn="l">
              <a:defRPr sz="18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22798" y="0"/>
            <a:ext cx="4301543" cy="720281"/>
          </a:xfrm>
          <a:prstGeom prst="rect">
            <a:avLst/>
          </a:prstGeom>
        </p:spPr>
        <p:txBody>
          <a:bodyPr vert="horz" lIns="138751" tIns="69376" rIns="138751" bIns="69376" rtlCol="0"/>
          <a:lstStyle>
            <a:lvl1pPr algn="r">
              <a:defRPr sz="1800"/>
            </a:lvl1pPr>
          </a:lstStyle>
          <a:p>
            <a:fld id="{BCE29C3C-5BE6-4FAA-9D9B-EA03DCAC2C74}" type="datetimeFigureOut">
              <a:rPr lang="fr-FR" smtClean="0"/>
              <a:t>29/06/2025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7225" y="1793875"/>
            <a:ext cx="8612188" cy="4845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751" tIns="69376" rIns="138751" bIns="69376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2664" y="6908711"/>
            <a:ext cx="7941310" cy="5652582"/>
          </a:xfrm>
          <a:prstGeom prst="rect">
            <a:avLst/>
          </a:prstGeom>
        </p:spPr>
        <p:txBody>
          <a:bodyPr vert="horz" lIns="138751" tIns="69376" rIns="138751" bIns="69376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35484"/>
            <a:ext cx="4301543" cy="720280"/>
          </a:xfrm>
          <a:prstGeom prst="rect">
            <a:avLst/>
          </a:prstGeom>
        </p:spPr>
        <p:txBody>
          <a:bodyPr vert="horz" lIns="138751" tIns="69376" rIns="138751" bIns="69376" rtlCol="0" anchor="b"/>
          <a:lstStyle>
            <a:lvl1pPr algn="l">
              <a:defRPr sz="18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22798" y="13635484"/>
            <a:ext cx="4301543" cy="720280"/>
          </a:xfrm>
          <a:prstGeom prst="rect">
            <a:avLst/>
          </a:prstGeom>
        </p:spPr>
        <p:txBody>
          <a:bodyPr vert="horz" lIns="138751" tIns="69376" rIns="138751" bIns="69376" rtlCol="0" anchor="b"/>
          <a:lstStyle>
            <a:lvl1pPr algn="r">
              <a:defRPr sz="1800"/>
            </a:lvl1pPr>
          </a:lstStyle>
          <a:p>
            <a:fld id="{3551A782-CEB2-4D35-A937-7E1FF95EFC7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055600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/ sous-titre /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4F724256-0E22-4B2F-B349-C04CBD2D56CF}" type="datetime1">
              <a:rPr lang="fr-FR" cap="all" smtClean="0"/>
              <a:t>29/06/2025</a:t>
            </a:fld>
            <a:endParaRPr lang="fr-FR" cap="all"/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60917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Sous-titre</a:t>
            </a:r>
          </a:p>
          <a:p>
            <a:pPr lvl="0"/>
            <a:endParaRPr lang="fr-FR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15291154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/ sous-titre /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56C76F51-9F34-4A3D-A84D-6C9F749E1CE1}" type="datetime1">
              <a:rPr lang="fr-FR" cap="all" smtClean="0"/>
              <a:t>29/06/2025</a:t>
            </a:fld>
            <a:endParaRPr lang="fr-FR" cap="all"/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60917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Sous-titre</a:t>
            </a:r>
          </a:p>
          <a:p>
            <a:pPr lvl="0"/>
            <a:endParaRPr lang="fr-FR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2445517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putting their hands together&#10;&#10;Description automatically generated">
            <a:extLst>
              <a:ext uri="{FF2B5EF4-FFF2-40B4-BE49-F238E27FC236}">
                <a16:creationId xmlns:a16="http://schemas.microsoft.com/office/drawing/2014/main" id="{A4E73D14-9F7F-6057-65D2-31B1C295B8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80"/>
          <a:stretch/>
        </p:blipFill>
        <p:spPr bwMode="auto">
          <a:xfrm>
            <a:off x="1490131" y="0"/>
            <a:ext cx="10701868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B86A502-59C5-C95B-0651-091EE407AFB6}"/>
              </a:ext>
            </a:extLst>
          </p:cNvPr>
          <p:cNvSpPr/>
          <p:nvPr userDrawn="1"/>
        </p:nvSpPr>
        <p:spPr>
          <a:xfrm>
            <a:off x="0" y="0"/>
            <a:ext cx="1309141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3D4000C-3FD9-2306-E36E-B097CA3A58DE}"/>
              </a:ext>
            </a:extLst>
          </p:cNvPr>
          <p:cNvSpPr/>
          <p:nvPr userDrawn="1"/>
        </p:nvSpPr>
        <p:spPr>
          <a:xfrm flipH="1">
            <a:off x="-43130" y="0"/>
            <a:ext cx="1533263" cy="6858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11" name="Espace réservé du pied de page 4">
            <a:extLst>
              <a:ext uri="{FF2B5EF4-FFF2-40B4-BE49-F238E27FC236}">
                <a16:creationId xmlns:a16="http://schemas.microsoft.com/office/drawing/2014/main" id="{DCBACC69-485F-9F49-A64D-9385F9776E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921111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pPr algn="l"/>
            <a:r>
              <a:rPr lang="fr-FR" dirty="0"/>
              <a:t>Direction interministérielle de la transformation publique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 bwMode="gray">
          <a:xfrm>
            <a:off x="1638924" y="984000"/>
            <a:ext cx="10073075" cy="53952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noFill/>
          </a:ln>
        </p:spPr>
        <p:txBody>
          <a:bodyPr lIns="0" bIns="360000" anchor="ctr" anchorCtr="0"/>
          <a:lstStyle>
            <a:lvl1pPr marL="0" indent="0">
              <a:buFont typeface="+mj-lt"/>
              <a:buNone/>
              <a:defRPr sz="4333">
                <a:solidFill>
                  <a:schemeClr val="tx2"/>
                </a:solidFill>
              </a:defRPr>
            </a:lvl1pPr>
          </a:lstStyle>
          <a:p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BF62E2E-8FE7-4C17-9C77-DBFFC9943A8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8924" y="205832"/>
            <a:ext cx="1102331" cy="56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1610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/ sous-titre /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4EEB3F84-D1BD-46A5-9957-CF84E7675B79}" type="datetime1">
              <a:rPr lang="fr-FR" cap="all" smtClean="0"/>
              <a:t>29/06/2025</a:t>
            </a:fld>
            <a:endParaRPr lang="fr-FR" cap="all"/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60917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Sous-titre</a:t>
            </a:r>
          </a:p>
          <a:p>
            <a:pPr lvl="0"/>
            <a:endParaRPr lang="fr-FR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12627085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371" y="2084851"/>
            <a:ext cx="3360000" cy="3840427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Titre de la partie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9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416000" y="2084851"/>
            <a:ext cx="3360000" cy="3814349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Titre de la partie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10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8351999" y="2084851"/>
            <a:ext cx="3360000" cy="3814349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Titre de la partie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C2467F9E-D3B2-4D6B-8FDF-DD7F6B11171A}" type="datetime1">
              <a:rPr lang="fr-FR" cap="all" smtClean="0"/>
              <a:t>29/06/2025</a:t>
            </a:fld>
            <a:endParaRPr lang="fr-FR" cap="all"/>
          </a:p>
        </p:txBody>
      </p:sp>
      <p:sp>
        <p:nvSpPr>
          <p:cNvPr id="25" name="Titre 18">
            <a:extLst>
              <a:ext uri="{FF2B5EF4-FFF2-40B4-BE49-F238E27FC236}">
                <a16:creationId xmlns:a16="http://schemas.microsoft.com/office/drawing/2014/main" id="{8909A550-9D66-7141-BF64-73CAD20968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/>
              <a:t>Sommaire</a:t>
            </a:r>
          </a:p>
        </p:txBody>
      </p:sp>
      <p:sp>
        <p:nvSpPr>
          <p:cNvPr id="26" name="Espace réservé du pied de page 4">
            <a:extLst>
              <a:ext uri="{FF2B5EF4-FFF2-40B4-BE49-F238E27FC236}">
                <a16:creationId xmlns:a16="http://schemas.microsoft.com/office/drawing/2014/main" id="{745ED2D7-3CC1-3B41-AA37-64BDE1CE24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</p:spTree>
    <p:extLst>
      <p:ext uri="{BB962C8B-B14F-4D97-AF65-F5344CB8AC3E}">
        <p14:creationId xmlns:p14="http://schemas.microsoft.com/office/powerpoint/2010/main" val="27458640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nnes 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5C70B4D7-D218-411A-A9C4-03C64979468C}" type="datetime1">
              <a:rPr lang="fr-FR" smtClean="0"/>
              <a:t>29/06/2025</a:t>
            </a:fld>
            <a:endParaRPr lang="fr-FR"/>
          </a:p>
        </p:txBody>
      </p:sp>
      <p:sp>
        <p:nvSpPr>
          <p:cNvPr id="26" name="Espace réservé du pied de page 4">
            <a:extLst>
              <a:ext uri="{FF2B5EF4-FFF2-40B4-BE49-F238E27FC236}">
                <a16:creationId xmlns:a16="http://schemas.microsoft.com/office/drawing/2014/main" id="{745ED2D7-3CC1-3B41-AA37-64BDE1CE24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11" name="Espace réservé du texte 7">
            <a:extLst>
              <a:ext uri="{FF2B5EF4-FFF2-40B4-BE49-F238E27FC236}">
                <a16:creationId xmlns:a16="http://schemas.microsoft.com/office/drawing/2014/main" id="{D4959A1A-C7DE-6748-A32B-7732F0ACFCF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431801" y="1700809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Sous-titre</a:t>
            </a:r>
          </a:p>
          <a:p>
            <a:pPr lvl="0"/>
            <a:endParaRPr lang="fr-FR"/>
          </a:p>
        </p:txBody>
      </p:sp>
      <p:sp>
        <p:nvSpPr>
          <p:cNvPr id="12" name="Titre 18">
            <a:extLst>
              <a:ext uri="{FF2B5EF4-FFF2-40B4-BE49-F238E27FC236}">
                <a16:creationId xmlns:a16="http://schemas.microsoft.com/office/drawing/2014/main" id="{5919F96B-C5FF-5146-9075-19E07CEBB7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80821"/>
            <a:ext cx="11233151" cy="719988"/>
          </a:xfrm>
        </p:spPr>
        <p:txBody>
          <a:bodyPr/>
          <a:lstStyle/>
          <a:p>
            <a:r>
              <a:rPr lang="fr-FR"/>
              <a:t>Titre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AC8956DD-B832-6147-8A66-A70995085BB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431371" y="2276872"/>
            <a:ext cx="3408628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DF66E72C-274C-AC4E-B20B-393EBD9A71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67808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10D42E91-F78E-1D46-9374-4446D0F5796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8304245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7198385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, sous-titre, textes 3 et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371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803220C9-30AB-410F-9116-515549E42A98}" type="datetime1">
              <a:rPr lang="fr-FR" smtClean="0"/>
              <a:t>29/06/2025</a:t>
            </a:fld>
            <a:endParaRPr lang="fr-FR"/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00809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Sous-titre</a:t>
            </a:r>
          </a:p>
          <a:p>
            <a:pPr lvl="0"/>
            <a:endParaRPr lang="fr-FR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80821"/>
            <a:ext cx="11233151" cy="719988"/>
          </a:xfrm>
        </p:spPr>
        <p:txBody>
          <a:bodyPr/>
          <a:lstStyle/>
          <a:p>
            <a:r>
              <a:rPr lang="fr-FR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D46074BB-6BF7-8249-9377-D0271B2AEC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8" name="Espace réservé pour une image  7">
            <a:extLst>
              <a:ext uri="{FF2B5EF4-FFF2-40B4-BE49-F238E27FC236}">
                <a16:creationId xmlns:a16="http://schemas.microsoft.com/office/drawing/2014/main" id="{7004A35F-FCE5-0248-9AD4-C4E7502EF16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175787" y="2276872"/>
            <a:ext cx="7488832" cy="3840427"/>
          </a:xfrm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</p:spTree>
    <p:extLst>
      <p:ext uri="{BB962C8B-B14F-4D97-AF65-F5344CB8AC3E}">
        <p14:creationId xmlns:p14="http://schemas.microsoft.com/office/powerpoint/2010/main" val="17535875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re, sous-titre, textes 3, et graphiqu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8304245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95B0FD70-F583-49C1-A1DF-86570F9DBA46}" type="datetime1">
              <a:rPr lang="fr-FR" smtClean="0"/>
              <a:t>29/06/2025</a:t>
            </a:fld>
            <a:endParaRPr lang="fr-FR"/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00809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Sous-titre</a:t>
            </a:r>
          </a:p>
          <a:p>
            <a:pPr lvl="0"/>
            <a:endParaRPr lang="fr-FR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80821"/>
            <a:ext cx="11233151" cy="719988"/>
          </a:xfrm>
        </p:spPr>
        <p:txBody>
          <a:bodyPr/>
          <a:lstStyle/>
          <a:p>
            <a:r>
              <a:rPr lang="fr-FR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D46074BB-6BF7-8249-9377-D0271B2AEC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3" name="Espace réservé du graphique 2">
            <a:extLst>
              <a:ext uri="{FF2B5EF4-FFF2-40B4-BE49-F238E27FC236}">
                <a16:creationId xmlns:a16="http://schemas.microsoft.com/office/drawing/2014/main" id="{66D3B633-BB7B-4941-BF9B-161C5342E3AA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31371" y="2276873"/>
            <a:ext cx="7681384" cy="3839633"/>
          </a:xfrm>
        </p:spPr>
        <p:txBody>
          <a:bodyPr/>
          <a:lstStyle/>
          <a:p>
            <a:r>
              <a:rPr lang="fr-FR"/>
              <a:t>Cliquez sur l'icône pour ajouter un graphique</a:t>
            </a:r>
          </a:p>
        </p:txBody>
      </p:sp>
    </p:spTree>
    <p:extLst>
      <p:ext uri="{BB962C8B-B14F-4D97-AF65-F5344CB8AC3E}">
        <p14:creationId xmlns:p14="http://schemas.microsoft.com/office/powerpoint/2010/main" val="19111492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10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0" y="2852936"/>
            <a:ext cx="11232000" cy="3057632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4333" b="1" cap="all" baseline="0"/>
            </a:lvl1pPr>
            <a:lvl2pPr marL="122764" indent="0">
              <a:spcBef>
                <a:spcPts val="667"/>
              </a:spcBef>
              <a:spcAft>
                <a:spcPts val="0"/>
              </a:spcAft>
              <a:buNone/>
              <a:tabLst/>
              <a:defRPr sz="2467"/>
            </a:lvl2pPr>
          </a:lstStyle>
          <a:p>
            <a:pPr lvl="0"/>
            <a:r>
              <a:rPr lang="fr-FR"/>
              <a:t>Titre</a:t>
            </a:r>
          </a:p>
          <a:p>
            <a:pPr lvl="1"/>
            <a:r>
              <a:rPr lang="fr-FR"/>
              <a:t>Sous-titre</a:t>
            </a:r>
          </a:p>
        </p:txBody>
      </p:sp>
      <p:cxnSp>
        <p:nvCxnSpPr>
          <p:cNvPr id="12" name="Connecteur droit 11"/>
          <p:cNvCxnSpPr>
            <a:cxnSpLocks/>
          </p:cNvCxnSpPr>
          <p:nvPr/>
        </p:nvCxnSpPr>
        <p:spPr bwMode="gray">
          <a:xfrm>
            <a:off x="431800" y="6379200"/>
            <a:ext cx="11232819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space réservé de la date 3">
            <a:extLst>
              <a:ext uri="{FF2B5EF4-FFF2-40B4-BE49-F238E27FC236}">
                <a16:creationId xmlns:a16="http://schemas.microsoft.com/office/drawing/2014/main" id="{C192E6B1-2CEB-FB47-B10B-D25D43DF8D96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87994961-9E47-46AE-B944-A40754BF6EA0}" type="datetime1">
              <a:rPr lang="fr-FR" cap="all" smtClean="0"/>
              <a:t>29/06/2025</a:t>
            </a:fld>
            <a:endParaRPr lang="fr-FR" cap="all"/>
          </a:p>
        </p:txBody>
      </p:sp>
      <p:sp>
        <p:nvSpPr>
          <p:cNvPr id="14" name="Espace réservé du numéro de diapositive 5">
            <a:extLst>
              <a:ext uri="{FF2B5EF4-FFF2-40B4-BE49-F238E27FC236}">
                <a16:creationId xmlns:a16="http://schemas.microsoft.com/office/drawing/2014/main" id="{0593ECE3-ACEF-7441-BABB-08F519CCE7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918BAEC-A62A-C464-5E10-487F4E97258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129" y="455771"/>
            <a:ext cx="3221169" cy="1918367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77D6B48-02D6-4442-A4B7-134E724A62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129" y="455771"/>
            <a:ext cx="3221169" cy="1918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687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984000"/>
            <a:ext cx="12192000" cy="5925277"/>
          </a:xfrm>
          <a:solidFill>
            <a:schemeClr val="tx2"/>
          </a:solidFill>
        </p:spPr>
        <p:txBody>
          <a:bodyPr tIns="1080000" anchor="ctr" anchorCtr="0"/>
          <a:lstStyle>
            <a:lvl1pPr algn="ctr"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fr-FR"/>
              <a:t>Sélectionner l’icône pour insérer une image, </a:t>
            </a:r>
            <a:br>
              <a:rPr lang="fr-FR"/>
            </a:br>
            <a:r>
              <a:rPr lang="fr-FR"/>
              <a:t>puis disposer l’image en arrière plan </a:t>
            </a:r>
            <a:br>
              <a:rPr lang="fr-FR"/>
            </a:br>
            <a:r>
              <a:rPr lang="fr-FR"/>
              <a:t>(Sélectionner l’image avec le bouton droit de la souris / </a:t>
            </a:r>
            <a:br>
              <a:rPr lang="fr-FR"/>
            </a:br>
            <a:r>
              <a:rPr lang="fr-FR"/>
              <a:t>Mettre à l’arrière plan)</a:t>
            </a:r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02A90153-98CB-E943-A611-AD9242F15601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85713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bg1"/>
                </a:solidFill>
              </a:defRPr>
            </a:lvl1pPr>
          </a:lstStyle>
          <a:p>
            <a:fld id="{F7425A69-5D4A-4D5E-9294-D47239B37601}" type="datetime1">
              <a:rPr lang="fr-FR" smtClean="0"/>
              <a:t>29/06/2025</a:t>
            </a:fld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479999" y="984000"/>
            <a:ext cx="11232000" cy="53952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bg1"/>
            </a:solidFill>
          </a:ln>
        </p:spPr>
        <p:txBody>
          <a:bodyPr lIns="0" bIns="360000" anchor="ctr" anchorCtr="0"/>
          <a:lstStyle>
            <a:lvl1pPr marL="527987" indent="-527987">
              <a:buFont typeface="+mj-lt"/>
              <a:buAutoNum type="arabicPeriod"/>
              <a:defRPr sz="4333">
                <a:solidFill>
                  <a:schemeClr val="bg1"/>
                </a:solidFill>
              </a:defRPr>
            </a:lvl1pPr>
          </a:lstStyle>
          <a:p>
            <a:r>
              <a:rPr lang="fr-FR"/>
              <a:t>Titre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BE3965BE-3A81-1248-821F-39E8294A18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bg1"/>
                </a:solidFill>
              </a:defRPr>
            </a:lvl1pPr>
          </a:lstStyle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1" name="Espace réservé du pied de page 4">
            <a:extLst>
              <a:ext uri="{FF2B5EF4-FFF2-40B4-BE49-F238E27FC236}">
                <a16:creationId xmlns:a16="http://schemas.microsoft.com/office/drawing/2014/main" id="{DCBACC69-485F-9F49-A64D-9385F9776E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</p:spTree>
    <p:extLst>
      <p:ext uri="{BB962C8B-B14F-4D97-AF65-F5344CB8AC3E}">
        <p14:creationId xmlns:p14="http://schemas.microsoft.com/office/powerpoint/2010/main" val="29388803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0" y="661800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28287716-6E15-40BA-9579-FF54730738BE}" type="datetime1">
              <a:rPr lang="fr-FR" smtClean="0"/>
              <a:t>29/06/2025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960000" y="5829266"/>
            <a:ext cx="2831744" cy="597263"/>
          </a:xfrm>
        </p:spPr>
        <p:txBody>
          <a:bodyPr anchor="ctr" anchorCtr="0"/>
          <a:lstStyle>
            <a:lvl1pPr algn="l">
              <a:defRPr sz="1533"/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10C140CD-8AED-46FF-A9A2-77308F3F39AE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/>
              <a:t>Titre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7D7451C-D661-40EF-D06B-06A35C1A04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0001" y="740701"/>
            <a:ext cx="7415823" cy="441649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785372BC-0663-40B1-B275-088DFBB481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0001" y="740701"/>
            <a:ext cx="7415823" cy="4416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617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371" y="2084851"/>
            <a:ext cx="3360000" cy="3840427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Titre de la partie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9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416000" y="2084851"/>
            <a:ext cx="3360000" cy="3814349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Titre de la partie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10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8351999" y="2084851"/>
            <a:ext cx="3360000" cy="3814349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Titre de la partie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EFE09367-B5BE-4A43-82A4-C4D0C5C7A49E}" type="datetime1">
              <a:rPr lang="fr-FR" cap="all" smtClean="0"/>
              <a:t>29/06/2025</a:t>
            </a:fld>
            <a:endParaRPr lang="fr-FR" cap="all"/>
          </a:p>
        </p:txBody>
      </p:sp>
      <p:sp>
        <p:nvSpPr>
          <p:cNvPr id="25" name="Titre 18">
            <a:extLst>
              <a:ext uri="{FF2B5EF4-FFF2-40B4-BE49-F238E27FC236}">
                <a16:creationId xmlns:a16="http://schemas.microsoft.com/office/drawing/2014/main" id="{8909A550-9D66-7141-BF64-73CAD20968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/>
              <a:t>Sommaire</a:t>
            </a:r>
          </a:p>
        </p:txBody>
      </p:sp>
      <p:sp>
        <p:nvSpPr>
          <p:cNvPr id="26" name="Espace réservé du pied de page 4">
            <a:extLst>
              <a:ext uri="{FF2B5EF4-FFF2-40B4-BE49-F238E27FC236}">
                <a16:creationId xmlns:a16="http://schemas.microsoft.com/office/drawing/2014/main" id="{745ED2D7-3CC1-3B41-AA37-64BDE1CE24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</p:spTree>
    <p:extLst>
      <p:ext uri="{BB962C8B-B14F-4D97-AF65-F5344CB8AC3E}">
        <p14:creationId xmlns:p14="http://schemas.microsoft.com/office/powerpoint/2010/main" val="6942006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/ sous-titre /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6B488856-F2F9-43A5-A9A5-83E69ADE40FB}" type="datetime1">
              <a:rPr lang="fr-FR" cap="all" smtClean="0"/>
              <a:t>29/06/2025</a:t>
            </a:fld>
            <a:endParaRPr lang="fr-FR" cap="all"/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60917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Sous-titre</a:t>
            </a:r>
          </a:p>
          <a:p>
            <a:pPr lvl="0"/>
            <a:endParaRPr lang="fr-FR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24665477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/ sous-titre /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864951" y="6378000"/>
            <a:ext cx="1800000" cy="480000"/>
          </a:xfrm>
          <a:prstGeom prst="rect">
            <a:avLst/>
          </a:prstGeom>
        </p:spPr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 cap="all"/>
              <a:t>Novembre 2024</a:t>
            </a:r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60917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Sous-titre</a:t>
            </a:r>
          </a:p>
          <a:p>
            <a:pPr lvl="0"/>
            <a:endParaRPr lang="fr-FR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37083438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lang="fr-FR" sz="1000" b="1" cap="all" smtClean="0"/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370" y="2084851"/>
            <a:ext cx="11233151" cy="3840427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sz="1600"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 sz="1600"/>
            </a:lvl2pPr>
          </a:lstStyle>
          <a:p>
            <a:pPr lvl="0"/>
            <a:r>
              <a:rPr lang="fr-FR"/>
              <a:t>Titre de la partie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 cap="all"/>
              <a:t>Novembre 2024</a:t>
            </a:r>
          </a:p>
        </p:txBody>
      </p:sp>
      <p:sp>
        <p:nvSpPr>
          <p:cNvPr id="25" name="Titre 18">
            <a:extLst>
              <a:ext uri="{FF2B5EF4-FFF2-40B4-BE49-F238E27FC236}">
                <a16:creationId xmlns:a16="http://schemas.microsoft.com/office/drawing/2014/main" id="{8909A550-9D66-7141-BF64-73CAD20968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>
            <a:normAutofit/>
          </a:bodyPr>
          <a:lstStyle>
            <a:lvl1pPr>
              <a:defRPr sz="2667"/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26" name="Espace réservé du pied de page 4">
            <a:extLst>
              <a:ext uri="{FF2B5EF4-FFF2-40B4-BE49-F238E27FC236}">
                <a16:creationId xmlns:a16="http://schemas.microsoft.com/office/drawing/2014/main" id="{745ED2D7-3CC1-3B41-AA37-64BDE1CE24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</p:spTree>
    <p:extLst>
      <p:ext uri="{BB962C8B-B14F-4D97-AF65-F5344CB8AC3E}">
        <p14:creationId xmlns:p14="http://schemas.microsoft.com/office/powerpoint/2010/main" val="38991767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10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0" y="2852936"/>
            <a:ext cx="11232000" cy="3057632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4333" b="1" cap="all" baseline="0"/>
            </a:lvl1pPr>
            <a:lvl2pPr marL="122764" indent="0">
              <a:spcBef>
                <a:spcPts val="667"/>
              </a:spcBef>
              <a:spcAft>
                <a:spcPts val="0"/>
              </a:spcAft>
              <a:buNone/>
              <a:tabLst/>
              <a:defRPr sz="2467"/>
            </a:lvl2pPr>
          </a:lstStyle>
          <a:p>
            <a:pPr lvl="0"/>
            <a:r>
              <a:rPr lang="fr-FR"/>
              <a:t>Titre</a:t>
            </a:r>
          </a:p>
          <a:p>
            <a:pPr lvl="1"/>
            <a:r>
              <a:rPr lang="fr-FR"/>
              <a:t>Sous-titre</a:t>
            </a:r>
          </a:p>
        </p:txBody>
      </p:sp>
      <p:sp>
        <p:nvSpPr>
          <p:cNvPr id="13" name="Espace réservé de la date 3">
            <a:extLst>
              <a:ext uri="{FF2B5EF4-FFF2-40B4-BE49-F238E27FC236}">
                <a16:creationId xmlns:a16="http://schemas.microsoft.com/office/drawing/2014/main" id="{C192E6B1-2CEB-FB47-B10B-D25D43DF8D96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 cap="all"/>
              <a:t>Novembre 2024</a:t>
            </a:r>
          </a:p>
        </p:txBody>
      </p:sp>
      <p:sp>
        <p:nvSpPr>
          <p:cNvPr id="14" name="Espace réservé du numéro de diapositive 5">
            <a:extLst>
              <a:ext uri="{FF2B5EF4-FFF2-40B4-BE49-F238E27FC236}">
                <a16:creationId xmlns:a16="http://schemas.microsoft.com/office/drawing/2014/main" id="{0593ECE3-ACEF-7441-BABB-08F519CCE7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6" name="Espace réservé du pied de page 4">
            <a:extLst>
              <a:ext uri="{FF2B5EF4-FFF2-40B4-BE49-F238E27FC236}">
                <a16:creationId xmlns:a16="http://schemas.microsoft.com/office/drawing/2014/main" id="{4D728EC0-9FC5-AB4E-B907-86A468EF1E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918BAEC-A62A-C464-5E10-487F4E97258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129" y="455771"/>
            <a:ext cx="3221169" cy="1918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90777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putting their hands together&#10;&#10;Description automatically generated">
            <a:extLst>
              <a:ext uri="{FF2B5EF4-FFF2-40B4-BE49-F238E27FC236}">
                <a16:creationId xmlns:a16="http://schemas.microsoft.com/office/drawing/2014/main" id="{A4E73D14-9F7F-6057-65D2-31B1C295B8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80"/>
          <a:stretch/>
        </p:blipFill>
        <p:spPr bwMode="auto">
          <a:xfrm>
            <a:off x="1490131" y="0"/>
            <a:ext cx="10701868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B86A502-59C5-C95B-0651-091EE407AFB6}"/>
              </a:ext>
            </a:extLst>
          </p:cNvPr>
          <p:cNvSpPr/>
          <p:nvPr userDrawn="1"/>
        </p:nvSpPr>
        <p:spPr>
          <a:xfrm>
            <a:off x="0" y="0"/>
            <a:ext cx="1309141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3D4000C-3FD9-2306-E36E-B097CA3A58DE}"/>
              </a:ext>
            </a:extLst>
          </p:cNvPr>
          <p:cNvSpPr/>
          <p:nvPr userDrawn="1"/>
        </p:nvSpPr>
        <p:spPr>
          <a:xfrm flipH="1">
            <a:off x="-43130" y="0"/>
            <a:ext cx="1533263" cy="6858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11" name="Espace réservé du pied de page 4">
            <a:extLst>
              <a:ext uri="{FF2B5EF4-FFF2-40B4-BE49-F238E27FC236}">
                <a16:creationId xmlns:a16="http://schemas.microsoft.com/office/drawing/2014/main" id="{DCBACC69-485F-9F49-A64D-9385F9776E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921111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pPr algn="l"/>
            <a:r>
              <a:rPr lang="fr-FR" dirty="0"/>
              <a:t>Direction interministérielle de la transformation publique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 bwMode="gray">
          <a:xfrm>
            <a:off x="1638924" y="984000"/>
            <a:ext cx="10073075" cy="53952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noFill/>
          </a:ln>
        </p:spPr>
        <p:txBody>
          <a:bodyPr lIns="0" bIns="360000" anchor="ctr" anchorCtr="0"/>
          <a:lstStyle>
            <a:lvl1pPr marL="0" indent="0">
              <a:buFont typeface="+mj-lt"/>
              <a:buNone/>
              <a:defRPr sz="4333">
                <a:solidFill>
                  <a:schemeClr val="tx2"/>
                </a:solidFill>
              </a:defRPr>
            </a:lvl1pPr>
          </a:lstStyle>
          <a:p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BF62E2E-8FE7-4C17-9C77-DBFFC9943A8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8924" y="205832"/>
            <a:ext cx="1102331" cy="56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2225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0" y="661800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/>
              <a:t>Novembre 2024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960000" y="5829266"/>
            <a:ext cx="2831744" cy="597263"/>
          </a:xfrm>
        </p:spPr>
        <p:txBody>
          <a:bodyPr anchor="ctr" anchorCtr="0"/>
          <a:lstStyle>
            <a:lvl1pPr algn="l">
              <a:defRPr sz="1533"/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0" y="661800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10C140CD-8AED-46FF-A9A2-77308F3F39AE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/>
              <a:t>Titre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7D7451C-D661-40EF-D06B-06A35C1A049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0001" y="740701"/>
            <a:ext cx="7415823" cy="4416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3251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nnes 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3728F428-9209-489D-8821-59A954E74E02}" type="datetime1">
              <a:rPr lang="fr-FR" smtClean="0"/>
              <a:t>29/06/2025</a:t>
            </a:fld>
            <a:endParaRPr lang="fr-FR"/>
          </a:p>
        </p:txBody>
      </p:sp>
      <p:sp>
        <p:nvSpPr>
          <p:cNvPr id="26" name="Espace réservé du pied de page 4">
            <a:extLst>
              <a:ext uri="{FF2B5EF4-FFF2-40B4-BE49-F238E27FC236}">
                <a16:creationId xmlns:a16="http://schemas.microsoft.com/office/drawing/2014/main" id="{745ED2D7-3CC1-3B41-AA37-64BDE1CE24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11" name="Espace réservé du texte 7">
            <a:extLst>
              <a:ext uri="{FF2B5EF4-FFF2-40B4-BE49-F238E27FC236}">
                <a16:creationId xmlns:a16="http://schemas.microsoft.com/office/drawing/2014/main" id="{D4959A1A-C7DE-6748-A32B-7732F0ACFCF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431801" y="1700809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Sous-titre</a:t>
            </a:r>
          </a:p>
          <a:p>
            <a:pPr lvl="0"/>
            <a:endParaRPr lang="fr-FR"/>
          </a:p>
        </p:txBody>
      </p:sp>
      <p:sp>
        <p:nvSpPr>
          <p:cNvPr id="12" name="Titre 18">
            <a:extLst>
              <a:ext uri="{FF2B5EF4-FFF2-40B4-BE49-F238E27FC236}">
                <a16:creationId xmlns:a16="http://schemas.microsoft.com/office/drawing/2014/main" id="{5919F96B-C5FF-5146-9075-19E07CEBB7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80821"/>
            <a:ext cx="11233151" cy="719988"/>
          </a:xfrm>
        </p:spPr>
        <p:txBody>
          <a:bodyPr/>
          <a:lstStyle/>
          <a:p>
            <a:r>
              <a:rPr lang="fr-FR"/>
              <a:t>Titre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AC8956DD-B832-6147-8A66-A70995085BB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431371" y="2276872"/>
            <a:ext cx="3408628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DF66E72C-274C-AC4E-B20B-393EBD9A71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67808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10D42E91-F78E-1D46-9374-4446D0F5796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8304245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3823973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, sous-titre, textes 3 et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371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EF5904A6-7D59-4B16-970D-8DD98BEC5F94}" type="datetime1">
              <a:rPr lang="fr-FR" smtClean="0"/>
              <a:t>29/06/2025</a:t>
            </a:fld>
            <a:endParaRPr lang="fr-FR"/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00809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Sous-titre</a:t>
            </a:r>
          </a:p>
          <a:p>
            <a:pPr lvl="0"/>
            <a:endParaRPr lang="fr-FR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80821"/>
            <a:ext cx="11233151" cy="719988"/>
          </a:xfrm>
        </p:spPr>
        <p:txBody>
          <a:bodyPr/>
          <a:lstStyle/>
          <a:p>
            <a:r>
              <a:rPr lang="fr-FR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D46074BB-6BF7-8249-9377-D0271B2AEC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8" name="Espace réservé pour une image  7">
            <a:extLst>
              <a:ext uri="{FF2B5EF4-FFF2-40B4-BE49-F238E27FC236}">
                <a16:creationId xmlns:a16="http://schemas.microsoft.com/office/drawing/2014/main" id="{7004A35F-FCE5-0248-9AD4-C4E7502EF16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175787" y="2276872"/>
            <a:ext cx="7488832" cy="3840427"/>
          </a:xfrm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</p:spTree>
    <p:extLst>
      <p:ext uri="{BB962C8B-B14F-4D97-AF65-F5344CB8AC3E}">
        <p14:creationId xmlns:p14="http://schemas.microsoft.com/office/powerpoint/2010/main" val="3960152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re, sous-titre, textes 3, et graphiqu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8304245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9419B568-C771-4937-9940-CD35F995B678}" type="datetime1">
              <a:rPr lang="fr-FR" smtClean="0"/>
              <a:t>29/06/2025</a:t>
            </a:fld>
            <a:endParaRPr lang="fr-FR"/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00809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Sous-titre</a:t>
            </a:r>
          </a:p>
          <a:p>
            <a:pPr lvl="0"/>
            <a:endParaRPr lang="fr-FR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80821"/>
            <a:ext cx="11233151" cy="719988"/>
          </a:xfrm>
        </p:spPr>
        <p:txBody>
          <a:bodyPr/>
          <a:lstStyle/>
          <a:p>
            <a:r>
              <a:rPr lang="fr-FR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D46074BB-6BF7-8249-9377-D0271B2AEC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3" name="Espace réservé du graphique 2">
            <a:extLst>
              <a:ext uri="{FF2B5EF4-FFF2-40B4-BE49-F238E27FC236}">
                <a16:creationId xmlns:a16="http://schemas.microsoft.com/office/drawing/2014/main" id="{66D3B633-BB7B-4941-BF9B-161C5342E3AA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31371" y="2276873"/>
            <a:ext cx="7681384" cy="3839633"/>
          </a:xfrm>
        </p:spPr>
        <p:txBody>
          <a:bodyPr/>
          <a:lstStyle/>
          <a:p>
            <a:r>
              <a:rPr lang="fr-FR"/>
              <a:t>Cliquez sur l'icône pour ajouter un graphique</a:t>
            </a:r>
          </a:p>
        </p:txBody>
      </p:sp>
    </p:spTree>
    <p:extLst>
      <p:ext uri="{BB962C8B-B14F-4D97-AF65-F5344CB8AC3E}">
        <p14:creationId xmlns:p14="http://schemas.microsoft.com/office/powerpoint/2010/main" val="564860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10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0" y="2852936"/>
            <a:ext cx="11232000" cy="3057632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4333" b="1" cap="all" baseline="0"/>
            </a:lvl1pPr>
            <a:lvl2pPr marL="122764" indent="0">
              <a:spcBef>
                <a:spcPts val="667"/>
              </a:spcBef>
              <a:spcAft>
                <a:spcPts val="0"/>
              </a:spcAft>
              <a:buNone/>
              <a:tabLst/>
              <a:defRPr sz="2467"/>
            </a:lvl2pPr>
          </a:lstStyle>
          <a:p>
            <a:pPr lvl="0"/>
            <a:r>
              <a:rPr lang="fr-FR"/>
              <a:t>Titre</a:t>
            </a:r>
          </a:p>
          <a:p>
            <a:pPr lvl="1"/>
            <a:r>
              <a:rPr lang="fr-FR"/>
              <a:t>Sous-titre</a:t>
            </a:r>
          </a:p>
        </p:txBody>
      </p:sp>
      <p:cxnSp>
        <p:nvCxnSpPr>
          <p:cNvPr id="12" name="Connecteur droit 11"/>
          <p:cNvCxnSpPr>
            <a:cxnSpLocks/>
          </p:cNvCxnSpPr>
          <p:nvPr/>
        </p:nvCxnSpPr>
        <p:spPr bwMode="gray">
          <a:xfrm>
            <a:off x="431800" y="6379200"/>
            <a:ext cx="11232819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space réservé de la date 3">
            <a:extLst>
              <a:ext uri="{FF2B5EF4-FFF2-40B4-BE49-F238E27FC236}">
                <a16:creationId xmlns:a16="http://schemas.microsoft.com/office/drawing/2014/main" id="{C192E6B1-2CEB-FB47-B10B-D25D43DF8D96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1353EA58-7D73-4F7C-BBCF-CC64BE77DF34}" type="datetime1">
              <a:rPr lang="fr-FR" cap="all" smtClean="0"/>
              <a:t>29/06/2025</a:t>
            </a:fld>
            <a:endParaRPr lang="fr-FR" cap="all"/>
          </a:p>
        </p:txBody>
      </p:sp>
      <p:sp>
        <p:nvSpPr>
          <p:cNvPr id="14" name="Espace réservé du numéro de diapositive 5">
            <a:extLst>
              <a:ext uri="{FF2B5EF4-FFF2-40B4-BE49-F238E27FC236}">
                <a16:creationId xmlns:a16="http://schemas.microsoft.com/office/drawing/2014/main" id="{0593ECE3-ACEF-7441-BABB-08F519CCE7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CBF62E2E-8FE7-4C17-9C77-DBFFC9943A8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130" y="455771"/>
            <a:ext cx="3225414" cy="1652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23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984000"/>
            <a:ext cx="12192000" cy="5925277"/>
          </a:xfrm>
          <a:solidFill>
            <a:schemeClr val="tx2"/>
          </a:solidFill>
        </p:spPr>
        <p:txBody>
          <a:bodyPr tIns="1080000" anchor="ctr" anchorCtr="0"/>
          <a:lstStyle>
            <a:lvl1pPr algn="ctr"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fr-FR"/>
              <a:t>Sélectionner l’icône pour insérer une image, </a:t>
            </a:r>
            <a:br>
              <a:rPr lang="fr-FR"/>
            </a:br>
            <a:r>
              <a:rPr lang="fr-FR"/>
              <a:t>puis disposer l’image en arrière plan </a:t>
            </a:r>
            <a:br>
              <a:rPr lang="fr-FR"/>
            </a:br>
            <a:r>
              <a:rPr lang="fr-FR"/>
              <a:t>(Sélectionner l’image avec le bouton droit de la souris / </a:t>
            </a:r>
            <a:br>
              <a:rPr lang="fr-FR"/>
            </a:br>
            <a:r>
              <a:rPr lang="fr-FR"/>
              <a:t>Mettre à l’arrière plan)</a:t>
            </a:r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02A90153-98CB-E943-A611-AD9242F15601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85713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bg1"/>
                </a:solidFill>
              </a:defRPr>
            </a:lvl1pPr>
          </a:lstStyle>
          <a:p>
            <a:fld id="{901C13B7-876E-415E-81C9-9C02744839AE}" type="datetime1">
              <a:rPr lang="fr-FR" smtClean="0"/>
              <a:t>29/06/2025</a:t>
            </a:fld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479999" y="984000"/>
            <a:ext cx="11232000" cy="53952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bg1"/>
            </a:solidFill>
          </a:ln>
        </p:spPr>
        <p:txBody>
          <a:bodyPr lIns="0" bIns="360000" anchor="ctr" anchorCtr="0"/>
          <a:lstStyle>
            <a:lvl1pPr marL="527987" indent="-527987">
              <a:buFont typeface="+mj-lt"/>
              <a:buAutoNum type="arabicPeriod"/>
              <a:defRPr sz="4333">
                <a:solidFill>
                  <a:schemeClr val="bg1"/>
                </a:solidFill>
              </a:defRPr>
            </a:lvl1pPr>
          </a:lstStyle>
          <a:p>
            <a:r>
              <a:rPr lang="fr-FR"/>
              <a:t>Titre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BE3965BE-3A81-1248-821F-39E8294A18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bg1"/>
                </a:solidFill>
              </a:defRPr>
            </a:lvl1pPr>
          </a:lstStyle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1" name="Espace réservé du pied de page 4">
            <a:extLst>
              <a:ext uri="{FF2B5EF4-FFF2-40B4-BE49-F238E27FC236}">
                <a16:creationId xmlns:a16="http://schemas.microsoft.com/office/drawing/2014/main" id="{DCBACC69-485F-9F49-A64D-9385F9776E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</p:spTree>
    <p:extLst>
      <p:ext uri="{BB962C8B-B14F-4D97-AF65-F5344CB8AC3E}">
        <p14:creationId xmlns:p14="http://schemas.microsoft.com/office/powerpoint/2010/main" val="10753311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0" y="661800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1147A85B-5E2C-4042-85AE-8488A9B9F893}" type="datetime1">
              <a:rPr lang="fr-FR" smtClean="0"/>
              <a:t>29/06/2025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960000" y="5829266"/>
            <a:ext cx="2831744" cy="597263"/>
          </a:xfrm>
        </p:spPr>
        <p:txBody>
          <a:bodyPr anchor="ctr" anchorCtr="0"/>
          <a:lstStyle>
            <a:lvl1pPr algn="l">
              <a:defRPr sz="1533"/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10C140CD-8AED-46FF-A9A2-77308F3F39AE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/>
              <a:t>Titre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7D7451C-D661-40EF-D06B-06A35C1A04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0001" y="740701"/>
            <a:ext cx="7415823" cy="441649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785372BC-0663-40B1-B275-088DFBB481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0001" y="740701"/>
            <a:ext cx="7415823" cy="4416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151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ianne" panose="02000000000000000000" pitchFamily="2" charset="0"/>
              </a:defRPr>
            </a:lvl1pPr>
          </a:lstStyle>
          <a:p>
            <a:fld id="{733122C9-A0B9-462F-8757-0847AD287B63}" type="slidenum">
              <a:rPr lang="fr-FR" smtClean="0">
                <a:solidFill>
                  <a:srgbClr val="000000"/>
                </a:solidFill>
              </a:rPr>
              <a:pPr/>
              <a:t>‹N°›</a:t>
            </a:fld>
            <a:endParaRPr lang="fr-FR">
              <a:solidFill>
                <a:srgbClr val="000000"/>
              </a:solidFill>
            </a:endParaRPr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8DE784DD-7A26-4CE3-8908-44AB9FB43EF6}" type="datetime1">
              <a:rPr lang="fr-FR" cap="all" smtClean="0">
                <a:solidFill>
                  <a:srgbClr val="000000"/>
                </a:solidFill>
              </a:rPr>
              <a:t>29/06/2025</a:t>
            </a:fld>
            <a:endParaRPr lang="fr-FR" cap="all">
              <a:solidFill>
                <a:srgbClr val="000000"/>
              </a:solidFill>
            </a:endParaRPr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664906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Sous-titre</a:t>
            </a:r>
          </a:p>
          <a:p>
            <a:pPr lvl="0"/>
            <a:endParaRPr lang="fr-FR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>
                <a:solidFill>
                  <a:srgbClr val="000000"/>
                </a:solidFill>
              </a:rPr>
              <a:t>Direction interministérielle de la transformation publique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2232932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image" Target="../media/image6.png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431801" y="2276873"/>
            <a:ext cx="11233151" cy="393643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  <a:p>
            <a:pPr lvl="3"/>
            <a:r>
              <a:rPr lang="fr-FR" noProof="0"/>
              <a:t>Texte de niveau 4</a:t>
            </a:r>
          </a:p>
          <a:p>
            <a:pPr lvl="4"/>
            <a:r>
              <a:rPr lang="fr-FR" noProof="0"/>
              <a:t>Texte de niveau 5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cxnSp>
        <p:nvCxnSpPr>
          <p:cNvPr id="10" name="Connecteur droit 9"/>
          <p:cNvCxnSpPr>
            <a:cxnSpLocks/>
          </p:cNvCxnSpPr>
          <p:nvPr/>
        </p:nvCxnSpPr>
        <p:spPr bwMode="gray">
          <a:xfrm>
            <a:off x="431800" y="6379200"/>
            <a:ext cx="11232819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Espace réservé du titre 11">
            <a:extLst>
              <a:ext uri="{FF2B5EF4-FFF2-40B4-BE49-F238E27FC236}">
                <a16:creationId xmlns:a16="http://schemas.microsoft.com/office/drawing/2014/main" id="{59FB2B3E-557E-DB42-9DB7-D6A72FD3A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1" y="1028734"/>
            <a:ext cx="11233151" cy="7199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Titre 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8170561-5F7A-B046-81BE-E60E60355D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20937" y="637800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62B1B9A4-50BF-4AC5-B8D9-4B0379937E7A}" type="datetime1">
              <a:rPr lang="fr-FR" smtClean="0"/>
              <a:t>29/06/2025</a:t>
            </a:fld>
            <a:endParaRPr lang="fr-FR"/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E071FEB6-0E77-DD46-9DA0-C52EF51FC7F3}"/>
              </a:ext>
            </a:extLst>
          </p:cNvPr>
          <p:cNvCxnSpPr/>
          <p:nvPr/>
        </p:nvCxnSpPr>
        <p:spPr bwMode="gray">
          <a:xfrm>
            <a:off x="480000" y="6379200"/>
            <a:ext cx="11232000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Image 12">
            <a:extLst>
              <a:ext uri="{FF2B5EF4-FFF2-40B4-BE49-F238E27FC236}">
                <a16:creationId xmlns:a16="http://schemas.microsoft.com/office/drawing/2014/main" id="{CBF62E2E-8FE7-4C17-9C77-DBFFC9943A85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937" y="234117"/>
            <a:ext cx="1132446" cy="580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757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63" r:id="rId10"/>
    <p:sldLayoutId id="2147483692" r:id="rId11"/>
  </p:sldLayoutIdLst>
  <p:hf sldNum="0" hdr="0" ftr="0" dt="0"/>
  <p:txStyles>
    <p:titleStyle>
      <a:lvl1pPr marL="19050" indent="0" algn="l" defTabSz="1219170" rtl="0" eaLnBrk="1" latinLnBrk="0" hangingPunct="1">
        <a:lnSpc>
          <a:spcPct val="90000"/>
        </a:lnSpc>
        <a:spcBef>
          <a:spcPct val="0"/>
        </a:spcBef>
        <a:buNone/>
        <a:tabLst/>
        <a:defRPr sz="3333" b="1" kern="1200">
          <a:solidFill>
            <a:schemeClr val="tx1"/>
          </a:solidFill>
          <a:latin typeface="Marianne" panose="02000000000000000000" pitchFamily="2" charset="0"/>
          <a:ea typeface="+mj-ea"/>
          <a:cs typeface="+mj-cs"/>
        </a:defRPr>
      </a:lvl1pPr>
    </p:titleStyle>
    <p:bodyStyle>
      <a:lvl1pPr marL="122764" indent="0" algn="l" defTabSz="1219170" rtl="0" eaLnBrk="1" latinLnBrk="0" hangingPunct="1">
        <a:lnSpc>
          <a:spcPct val="100000"/>
        </a:lnSpc>
        <a:spcBef>
          <a:spcPts val="0"/>
        </a:spcBef>
        <a:spcAft>
          <a:spcPts val="667"/>
        </a:spcAft>
        <a:buFont typeface="Arial" pitchFamily="34" charset="0"/>
        <a:buNone/>
        <a:tabLst/>
        <a:defRPr sz="1867" b="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1pPr>
      <a:lvl2pPr marL="468588" indent="-228594" algn="l" defTabSz="121917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2pPr>
      <a:lvl3pPr marL="708582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Wingdings" pitchFamily="2" charset="2"/>
        <a:buChar char="§"/>
        <a:defRPr sz="1333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3pPr>
      <a:lvl4pPr marL="948576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Arial" panose="020B0604020202020204" pitchFamily="34" charset="0"/>
        <a:buChar char="•"/>
        <a:defRPr sz="1067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4pPr>
      <a:lvl5pPr marL="1236569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Wingdings" pitchFamily="2" charset="2"/>
        <a:buChar char="§"/>
        <a:defRPr sz="933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indent="0" algn="l" defTabSz="1219170" rtl="0" eaLnBrk="1" latinLnBrk="0" hangingPunct="1">
        <a:spcBef>
          <a:spcPct val="20000"/>
        </a:spcBef>
        <a:buFont typeface="Arial" pitchFamily="34" charset="0"/>
        <a:buNone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0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431801" y="2276873"/>
            <a:ext cx="11233151" cy="393643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  <a:p>
            <a:pPr lvl="3"/>
            <a:r>
              <a:rPr lang="fr-FR" noProof="0"/>
              <a:t>Texte de niveau 4</a:t>
            </a:r>
          </a:p>
          <a:p>
            <a:pPr lvl="4"/>
            <a:r>
              <a:rPr lang="fr-FR" noProof="0"/>
              <a:t>Texte de niveau 5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cxnSp>
        <p:nvCxnSpPr>
          <p:cNvPr id="10" name="Connecteur droit 9"/>
          <p:cNvCxnSpPr>
            <a:cxnSpLocks/>
          </p:cNvCxnSpPr>
          <p:nvPr/>
        </p:nvCxnSpPr>
        <p:spPr bwMode="gray">
          <a:xfrm>
            <a:off x="431800" y="6443208"/>
            <a:ext cx="11232819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Espace réservé du titre 11">
            <a:extLst>
              <a:ext uri="{FF2B5EF4-FFF2-40B4-BE49-F238E27FC236}">
                <a16:creationId xmlns:a16="http://schemas.microsoft.com/office/drawing/2014/main" id="{59FB2B3E-557E-DB42-9DB7-D6A72FD3A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1" y="1028734"/>
            <a:ext cx="11233151" cy="7199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Titre 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8170561-5F7A-B046-81BE-E60E60355D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20937" y="637800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45395B70-27DC-4329-99F7-61E4C838260D}" type="datetime1">
              <a:rPr lang="fr-FR" smtClean="0"/>
              <a:t>29/06/2025</a:t>
            </a:fld>
            <a:endParaRPr lang="fr-FR"/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E071FEB6-0E77-DD46-9DA0-C52EF51FC7F3}"/>
              </a:ext>
            </a:extLst>
          </p:cNvPr>
          <p:cNvCxnSpPr/>
          <p:nvPr/>
        </p:nvCxnSpPr>
        <p:spPr bwMode="gray">
          <a:xfrm>
            <a:off x="480000" y="6443208"/>
            <a:ext cx="11232000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age 10">
            <a:extLst>
              <a:ext uri="{FF2B5EF4-FFF2-40B4-BE49-F238E27FC236}">
                <a16:creationId xmlns:a16="http://schemas.microsoft.com/office/drawing/2014/main" id="{5EE90BAD-9E71-4141-9F89-D657F55E5C6D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052" y="234116"/>
            <a:ext cx="1102331" cy="656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013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5" r:id="rId9"/>
  </p:sldLayoutIdLst>
  <p:hf hdr="0" ftr="0" dt="0"/>
  <p:txStyles>
    <p:titleStyle>
      <a:lvl1pPr marL="19050" indent="0" algn="l" defTabSz="1219170" rtl="0" eaLnBrk="1" latinLnBrk="0" hangingPunct="1">
        <a:lnSpc>
          <a:spcPct val="90000"/>
        </a:lnSpc>
        <a:spcBef>
          <a:spcPct val="0"/>
        </a:spcBef>
        <a:buNone/>
        <a:tabLst/>
        <a:defRPr sz="3333" b="1" kern="1200">
          <a:solidFill>
            <a:schemeClr val="tx1"/>
          </a:solidFill>
          <a:latin typeface="Marianne" panose="02000000000000000000" pitchFamily="2" charset="0"/>
          <a:ea typeface="+mj-ea"/>
          <a:cs typeface="+mj-cs"/>
        </a:defRPr>
      </a:lvl1pPr>
    </p:titleStyle>
    <p:bodyStyle>
      <a:lvl1pPr marL="122764" indent="0" algn="l" defTabSz="1219170" rtl="0" eaLnBrk="1" latinLnBrk="0" hangingPunct="1">
        <a:lnSpc>
          <a:spcPct val="100000"/>
        </a:lnSpc>
        <a:spcBef>
          <a:spcPts val="0"/>
        </a:spcBef>
        <a:spcAft>
          <a:spcPts val="667"/>
        </a:spcAft>
        <a:buFont typeface="Arial" pitchFamily="34" charset="0"/>
        <a:buNone/>
        <a:tabLst/>
        <a:defRPr sz="1867" b="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1pPr>
      <a:lvl2pPr marL="468588" indent="-228594" algn="l" defTabSz="121917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2pPr>
      <a:lvl3pPr marL="708582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Wingdings" pitchFamily="2" charset="2"/>
        <a:buChar char="§"/>
        <a:defRPr sz="1333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3pPr>
      <a:lvl4pPr marL="948576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Arial" panose="020B0604020202020204" pitchFamily="34" charset="0"/>
        <a:buChar char="•"/>
        <a:defRPr sz="1067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4pPr>
      <a:lvl5pPr marL="1236569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Wingdings" pitchFamily="2" charset="2"/>
        <a:buChar char="§"/>
        <a:defRPr sz="933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indent="0" algn="l" defTabSz="1219170" rtl="0" eaLnBrk="1" latinLnBrk="0" hangingPunct="1">
        <a:spcBef>
          <a:spcPct val="20000"/>
        </a:spcBef>
        <a:buFont typeface="Arial" pitchFamily="34" charset="0"/>
        <a:buNone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04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431801" y="2276873"/>
            <a:ext cx="11233151" cy="3936433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  <a:p>
            <a:pPr lvl="3"/>
            <a:r>
              <a:rPr lang="fr-FR" noProof="0"/>
              <a:t>Texte de niveau 4</a:t>
            </a:r>
          </a:p>
          <a:p>
            <a:pPr lvl="4"/>
            <a:r>
              <a:rPr lang="fr-FR" noProof="0"/>
              <a:t>Texte de niveau 5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12" name="Espace réservé du titre 11">
            <a:extLst>
              <a:ext uri="{FF2B5EF4-FFF2-40B4-BE49-F238E27FC236}">
                <a16:creationId xmlns:a16="http://schemas.microsoft.com/office/drawing/2014/main" id="{59FB2B3E-557E-DB42-9DB7-D6A72FD3A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1" y="1028734"/>
            <a:ext cx="11233151" cy="7199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Titre 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5EE90BAD-9E71-4141-9F89-D657F55E5C6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052" y="234116"/>
            <a:ext cx="1102331" cy="656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073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</p:sldLayoutIdLst>
  <p:hf hdr="0"/>
  <p:txStyles>
    <p:titleStyle>
      <a:lvl1pPr marL="19050" indent="0" algn="l" defTabSz="1219170" rtl="0" eaLnBrk="1" latinLnBrk="0" hangingPunct="1">
        <a:lnSpc>
          <a:spcPct val="90000"/>
        </a:lnSpc>
        <a:spcBef>
          <a:spcPct val="0"/>
        </a:spcBef>
        <a:buNone/>
        <a:tabLst/>
        <a:defRPr sz="2667" b="1" kern="1200">
          <a:solidFill>
            <a:schemeClr val="tx1"/>
          </a:solidFill>
          <a:latin typeface="Marianne" panose="02000000000000000000" pitchFamily="2" charset="0"/>
          <a:ea typeface="+mj-ea"/>
          <a:cs typeface="+mj-cs"/>
        </a:defRPr>
      </a:lvl1pPr>
    </p:titleStyle>
    <p:bodyStyle>
      <a:lvl1pPr marL="122764" indent="0" algn="l" defTabSz="1219170" rtl="0" eaLnBrk="1" latinLnBrk="0" hangingPunct="1">
        <a:lnSpc>
          <a:spcPct val="100000"/>
        </a:lnSpc>
        <a:spcBef>
          <a:spcPts val="0"/>
        </a:spcBef>
        <a:spcAft>
          <a:spcPts val="667"/>
        </a:spcAft>
        <a:buFont typeface="Arial" pitchFamily="34" charset="0"/>
        <a:buNone/>
        <a:tabLst/>
        <a:defRPr sz="1600" b="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1pPr>
      <a:lvl2pPr marL="468588" indent="-228594" algn="l" defTabSz="121917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2pPr>
      <a:lvl3pPr marL="708582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Wingdings" pitchFamily="2" charset="2"/>
        <a:buChar char="§"/>
        <a:defRPr sz="160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3pPr>
      <a:lvl4pPr marL="948576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4pPr>
      <a:lvl5pPr marL="1236569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Wingdings" pitchFamily="2" charset="2"/>
        <a:buChar char="§"/>
        <a:defRPr sz="160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indent="0" algn="l" defTabSz="1219170" rtl="0" eaLnBrk="1" latinLnBrk="0" hangingPunct="1">
        <a:spcBef>
          <a:spcPct val="20000"/>
        </a:spcBef>
        <a:buFont typeface="Arial" pitchFamily="34" charset="0"/>
        <a:buNone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06D6F157-6AD5-495F-80BC-73848AD3CE1E}"/>
              </a:ext>
            </a:extLst>
          </p:cNvPr>
          <p:cNvSpPr txBox="1"/>
          <p:nvPr/>
        </p:nvSpPr>
        <p:spPr>
          <a:xfrm>
            <a:off x="1123950" y="2890391"/>
            <a:ext cx="105410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>
              <a:defRPr/>
            </a:pPr>
            <a:r>
              <a:rPr lang="fr-FR" sz="3200" b="1" dirty="0">
                <a:solidFill>
                  <a:srgbClr val="000091">
                    <a:lumMod val="75000"/>
                  </a:srgbClr>
                </a:solidFill>
                <a:latin typeface="Marianne" panose="02000000000000000000" pitchFamily="2" charset="0"/>
              </a:rPr>
              <a:t>Restitution du groupe de travail</a:t>
            </a:r>
          </a:p>
          <a:p>
            <a:pPr defTabSz="914377">
              <a:defRPr/>
            </a:pPr>
            <a:r>
              <a:rPr lang="fr-FR" sz="3200" dirty="0">
                <a:solidFill>
                  <a:srgbClr val="000091">
                    <a:lumMod val="75000"/>
                  </a:srgbClr>
                </a:solidFill>
                <a:latin typeface="Marianne" panose="02000000000000000000" pitchFamily="2" charset="0"/>
              </a:rPr>
              <a:t>Modélisation du processus d’organisation des examens et identification des leviers d’optimisation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20FF4EC-A50B-43ED-B8DE-C2D6D3EE740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084" t="40833" r="33385" b="40926"/>
          <a:stretch/>
        </p:blipFill>
        <p:spPr>
          <a:xfrm>
            <a:off x="9714575" y="5758890"/>
            <a:ext cx="1950376" cy="579524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F93B209C-1D59-47B0-AE04-B1182C9BB19E}"/>
              </a:ext>
            </a:extLst>
          </p:cNvPr>
          <p:cNvSpPr txBox="1"/>
          <p:nvPr/>
        </p:nvSpPr>
        <p:spPr>
          <a:xfrm>
            <a:off x="7665138" y="519586"/>
            <a:ext cx="3999813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defRPr/>
            </a:pPr>
            <a:r>
              <a:rPr lang="fr-FR" sz="1067" b="1">
                <a:solidFill>
                  <a:srgbClr val="000000"/>
                </a:solidFill>
                <a:latin typeface="Marianne" panose="02000000000000000000" pitchFamily="2" charset="0"/>
              </a:rPr>
              <a:t>Direction interministérielle de la transformation publique</a:t>
            </a:r>
          </a:p>
        </p:txBody>
      </p:sp>
    </p:spTree>
    <p:extLst>
      <p:ext uri="{BB962C8B-B14F-4D97-AF65-F5344CB8AC3E}">
        <p14:creationId xmlns:p14="http://schemas.microsoft.com/office/powerpoint/2010/main" val="4176638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C328491-0352-FC8A-0747-8060342509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Evolutions identifiées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AA4AD9-F188-7DAA-55BC-CCF3AECF4F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 defTabSz="1219170"/>
            <a:r>
              <a:rPr lang="fr-FR" dirty="0">
                <a:solidFill>
                  <a:srgbClr val="000000"/>
                </a:solidFill>
              </a:rPr>
              <a:t>Direction interministérielle de la transformation publique</a:t>
            </a:r>
          </a:p>
        </p:txBody>
      </p:sp>
      <p:sp>
        <p:nvSpPr>
          <p:cNvPr id="2" name="Title 6">
            <a:extLst>
              <a:ext uri="{FF2B5EF4-FFF2-40B4-BE49-F238E27FC236}">
                <a16:creationId xmlns:a16="http://schemas.microsoft.com/office/drawing/2014/main" id="{D0415476-9187-10A7-8D18-9CEE4A95AD7B}"/>
              </a:ext>
            </a:extLst>
          </p:cNvPr>
          <p:cNvSpPr txBox="1">
            <a:spLocks/>
          </p:cNvSpPr>
          <p:nvPr/>
        </p:nvSpPr>
        <p:spPr bwMode="gray">
          <a:xfrm>
            <a:off x="480002" y="2979471"/>
            <a:ext cx="804513" cy="1404259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noFill/>
          </a:ln>
        </p:spPr>
        <p:txBody>
          <a:bodyPr vert="horz" lIns="0" tIns="60960" rIns="121920" bIns="480000" rtlCol="0"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+mj-lt"/>
              <a:buNone/>
              <a:tabLst/>
              <a:defRPr sz="3250" b="1" kern="1200">
                <a:solidFill>
                  <a:schemeClr val="bg1"/>
                </a:solidFill>
                <a:latin typeface="Marianne" panose="02000000000000000000" pitchFamily="2" charset="0"/>
                <a:ea typeface="+mj-ea"/>
                <a:cs typeface="+mj-cs"/>
              </a:defRPr>
            </a:lvl1pPr>
          </a:lstStyle>
          <a:p>
            <a:pPr algn="ctr" defTabSz="1219170"/>
            <a:r>
              <a:rPr lang="fr-FR" sz="5867" dirty="0">
                <a:solidFill>
                  <a:srgbClr val="FFFFFF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6428055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07FEB5D-93BA-40E3-B3C8-46B47C6B26B7}"/>
              </a:ext>
            </a:extLst>
          </p:cNvPr>
          <p:cNvSpPr/>
          <p:nvPr/>
        </p:nvSpPr>
        <p:spPr>
          <a:xfrm>
            <a:off x="332509" y="6317673"/>
            <a:ext cx="11610109" cy="1085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re 4">
            <a:extLst>
              <a:ext uri="{FF2B5EF4-FFF2-40B4-BE49-F238E27FC236}">
                <a16:creationId xmlns:a16="http://schemas.microsoft.com/office/drawing/2014/main" id="{44F5D7AF-C812-4E51-A2B7-5299BD87956C}"/>
              </a:ext>
            </a:extLst>
          </p:cNvPr>
          <p:cNvSpPr txBox="1">
            <a:spLocks/>
          </p:cNvSpPr>
          <p:nvPr/>
        </p:nvSpPr>
        <p:spPr bwMode="auto">
          <a:xfrm>
            <a:off x="1686949" y="124345"/>
            <a:ext cx="10643596" cy="719988"/>
          </a:xfrm>
          <a:prstGeom prst="rect">
            <a:avLst/>
          </a:prstGeom>
        </p:spPr>
        <p:txBody>
          <a:bodyPr vert="horz" lIns="0" tIns="60960" rIns="121920" bIns="60960" rtlCol="0" anchor="ctr">
            <a:noAutofit/>
          </a:bodyPr>
          <a:lstStyle>
            <a:lvl1pPr marL="14288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2500" b="1" kern="1200">
                <a:solidFill>
                  <a:schemeClr val="tx1"/>
                </a:solidFill>
                <a:latin typeface="Marianne" panose="02000000000000000000" pitchFamily="2" charset="0"/>
                <a:ea typeface="+mj-ea"/>
                <a:cs typeface="+mj-cs"/>
              </a:defRPr>
            </a:lvl1pPr>
          </a:lstStyle>
          <a:p>
            <a:pPr marL="0">
              <a:spcBef>
                <a:spcPts val="400"/>
              </a:spcBef>
              <a:buClr>
                <a:schemeClr val="accent2"/>
              </a:buClr>
            </a:pPr>
            <a:r>
              <a:rPr lang="fr-FR" sz="2130" dirty="0">
                <a:solidFill>
                  <a:schemeClr val="tx2"/>
                </a:solidFill>
              </a:rPr>
              <a:t>Pistes de travail identifiées sur le calendrier (1/3)</a:t>
            </a:r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DFCDF3FC-78E9-4FEA-AA3F-F617632135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3439142"/>
              </p:ext>
            </p:extLst>
          </p:nvPr>
        </p:nvGraphicFramePr>
        <p:xfrm>
          <a:off x="323273" y="932876"/>
          <a:ext cx="11453095" cy="5209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0582">
                  <a:extLst>
                    <a:ext uri="{9D8B030D-6E8A-4147-A177-3AD203B41FA5}">
                      <a16:colId xmlns:a16="http://schemas.microsoft.com/office/drawing/2014/main" val="2459873573"/>
                    </a:ext>
                  </a:extLst>
                </a:gridCol>
                <a:gridCol w="1339272">
                  <a:extLst>
                    <a:ext uri="{9D8B030D-6E8A-4147-A177-3AD203B41FA5}">
                      <a16:colId xmlns:a16="http://schemas.microsoft.com/office/drawing/2014/main" val="1127030515"/>
                    </a:ext>
                  </a:extLst>
                </a:gridCol>
                <a:gridCol w="1144155">
                  <a:extLst>
                    <a:ext uri="{9D8B030D-6E8A-4147-A177-3AD203B41FA5}">
                      <a16:colId xmlns:a16="http://schemas.microsoft.com/office/drawing/2014/main" val="132723589"/>
                    </a:ext>
                  </a:extLst>
                </a:gridCol>
                <a:gridCol w="1144155">
                  <a:extLst>
                    <a:ext uri="{9D8B030D-6E8A-4147-A177-3AD203B41FA5}">
                      <a16:colId xmlns:a16="http://schemas.microsoft.com/office/drawing/2014/main" val="2337421280"/>
                    </a:ext>
                  </a:extLst>
                </a:gridCol>
                <a:gridCol w="1144155">
                  <a:extLst>
                    <a:ext uri="{9D8B030D-6E8A-4147-A177-3AD203B41FA5}">
                      <a16:colId xmlns:a16="http://schemas.microsoft.com/office/drawing/2014/main" val="2541498015"/>
                    </a:ext>
                  </a:extLst>
                </a:gridCol>
                <a:gridCol w="1144155">
                  <a:extLst>
                    <a:ext uri="{9D8B030D-6E8A-4147-A177-3AD203B41FA5}">
                      <a16:colId xmlns:a16="http://schemas.microsoft.com/office/drawing/2014/main" val="579706866"/>
                    </a:ext>
                  </a:extLst>
                </a:gridCol>
                <a:gridCol w="1144156">
                  <a:extLst>
                    <a:ext uri="{9D8B030D-6E8A-4147-A177-3AD203B41FA5}">
                      <a16:colId xmlns:a16="http://schemas.microsoft.com/office/drawing/2014/main" val="2740748904"/>
                    </a:ext>
                  </a:extLst>
                </a:gridCol>
                <a:gridCol w="1144155">
                  <a:extLst>
                    <a:ext uri="{9D8B030D-6E8A-4147-A177-3AD203B41FA5}">
                      <a16:colId xmlns:a16="http://schemas.microsoft.com/office/drawing/2014/main" val="1144163940"/>
                    </a:ext>
                  </a:extLst>
                </a:gridCol>
                <a:gridCol w="1144155">
                  <a:extLst>
                    <a:ext uri="{9D8B030D-6E8A-4147-A177-3AD203B41FA5}">
                      <a16:colId xmlns:a16="http://schemas.microsoft.com/office/drawing/2014/main" val="2046767690"/>
                    </a:ext>
                  </a:extLst>
                </a:gridCol>
                <a:gridCol w="1144155">
                  <a:extLst>
                    <a:ext uri="{9D8B030D-6E8A-4147-A177-3AD203B41FA5}">
                      <a16:colId xmlns:a16="http://schemas.microsoft.com/office/drawing/2014/main" val="1329608525"/>
                    </a:ext>
                  </a:extLst>
                </a:gridCol>
              </a:tblGrid>
              <a:tr h="434109">
                <a:tc rowSpan="2"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/>
                      <a:r>
                        <a:rPr lang="fr-FR" sz="1600" dirty="0">
                          <a:solidFill>
                            <a:schemeClr val="tx1"/>
                          </a:solidFill>
                        </a:rPr>
                        <a:t>Octobre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3006512"/>
                  </a:ext>
                </a:extLst>
              </a:tr>
              <a:tr h="312491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000" dirty="0"/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S40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fr-FR" sz="1200"/>
                        <a:t>S41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S41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120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S42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120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S43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120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3175431"/>
                  </a:ext>
                </a:extLst>
              </a:tr>
              <a:tr h="1115710">
                <a:tc rowSpan="3">
                  <a:txBody>
                    <a:bodyPr/>
                    <a:lstStyle/>
                    <a:p>
                      <a:pPr algn="ctr"/>
                      <a:r>
                        <a:rPr lang="fr-FR" sz="1200" b="1" dirty="0"/>
                        <a:t>Relai Scolarité</a:t>
                      </a: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Pôle Sujet</a:t>
                      </a:r>
                    </a:p>
                  </a:txBody>
                  <a:tcPr anchor="ctr">
                    <a:lnR w="12700" cmpd="sng">
                      <a:noFill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8856705"/>
                  </a:ext>
                </a:extLst>
              </a:tr>
              <a:tr h="111571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Pôle Calendrier</a:t>
                      </a:r>
                    </a:p>
                  </a:txBody>
                  <a:tcPr anchor="ctr">
                    <a:lnR w="12700" cmpd="sng">
                      <a:noFill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8771180"/>
                  </a:ext>
                </a:extLst>
              </a:tr>
              <a:tr h="111571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Pôle ESH</a:t>
                      </a:r>
                    </a:p>
                  </a:txBody>
                  <a:tcPr anchor="ctr">
                    <a:lnR w="12700" cmpd="sng">
                      <a:noFill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4843985"/>
                  </a:ext>
                </a:extLst>
              </a:tr>
              <a:tr h="1115710">
                <a:tc gridSpan="2">
                  <a:txBody>
                    <a:bodyPr/>
                    <a:lstStyle/>
                    <a:p>
                      <a:pPr algn="ctr"/>
                      <a:r>
                        <a:rPr lang="fr-FR" sz="1200" b="1" dirty="0"/>
                        <a:t>Faculté</a:t>
                      </a:r>
                    </a:p>
                  </a:txBody>
                  <a:tcPr anchor="ctr">
                    <a:lnR w="12700" cmpd="sng">
                      <a:noFill/>
                    </a:ln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r>
                        <a:rPr lang="fr-FR" sz="1400"/>
                        <a:t>Composante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2750921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7378A6A8-3592-4F58-87AB-4CA2AF5AC7F1}"/>
              </a:ext>
            </a:extLst>
          </p:cNvPr>
          <p:cNvSpPr/>
          <p:nvPr/>
        </p:nvSpPr>
        <p:spPr>
          <a:xfrm>
            <a:off x="9439568" y="1676267"/>
            <a:ext cx="53764" cy="4466048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B9A2DBD-CA54-4E99-80CD-B7DDD593CEB3}"/>
              </a:ext>
            </a:extLst>
          </p:cNvPr>
          <p:cNvSpPr txBox="1"/>
          <p:nvPr/>
        </p:nvSpPr>
        <p:spPr>
          <a:xfrm>
            <a:off x="9548592" y="5662333"/>
            <a:ext cx="14039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>
                <a:solidFill>
                  <a:schemeClr val="bg2">
                    <a:lumMod val="60000"/>
                    <a:lumOff val="40000"/>
                  </a:schemeClr>
                </a:solidFill>
              </a:rPr>
              <a:t>Fin des Inscriptions Pédagogiques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D9A89D2-0554-492D-A229-16C08DF8BD15}"/>
              </a:ext>
            </a:extLst>
          </p:cNvPr>
          <p:cNvSpPr/>
          <p:nvPr/>
        </p:nvSpPr>
        <p:spPr>
          <a:xfrm>
            <a:off x="9560870" y="2818333"/>
            <a:ext cx="865815" cy="974570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>
                <a:solidFill>
                  <a:schemeClr val="tx2">
                    <a:lumMod val="60000"/>
                    <a:lumOff val="40000"/>
                  </a:schemeClr>
                </a:solidFill>
              </a:rPr>
              <a:t>Maquettage épreuve par épreuve dans APOGEE </a:t>
            </a:r>
          </a:p>
          <a:p>
            <a:pPr algn="ctr"/>
            <a:r>
              <a:rPr lang="fr-FR" sz="900" i="1">
                <a:solidFill>
                  <a:schemeClr val="tx2">
                    <a:lumMod val="60000"/>
                    <a:lumOff val="40000"/>
                  </a:schemeClr>
                </a:solidFill>
              </a:rPr>
              <a:t>(2j)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253A906-7FBD-4242-A544-B0F2EC64F803}"/>
              </a:ext>
            </a:extLst>
          </p:cNvPr>
          <p:cNvSpPr/>
          <p:nvPr/>
        </p:nvSpPr>
        <p:spPr>
          <a:xfrm>
            <a:off x="2770910" y="2818333"/>
            <a:ext cx="6597690" cy="974570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>
                <a:solidFill>
                  <a:schemeClr val="tx2">
                    <a:lumMod val="60000"/>
                    <a:lumOff val="40000"/>
                  </a:schemeClr>
                </a:solidFill>
              </a:rPr>
              <a:t>Récupérations des données d’examens (MCC) et vérification des modifications par rapport à l’année précédente des MCC</a:t>
            </a: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27E3705C-14BC-4051-8F31-C3D32B9AAE87}"/>
              </a:ext>
            </a:extLst>
          </p:cNvPr>
          <p:cNvSpPr/>
          <p:nvPr/>
        </p:nvSpPr>
        <p:spPr>
          <a:xfrm>
            <a:off x="3611418" y="4689020"/>
            <a:ext cx="324000" cy="324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A89AF7A7-0470-40CE-A643-85811294C739}"/>
              </a:ext>
            </a:extLst>
          </p:cNvPr>
          <p:cNvSpPr/>
          <p:nvPr/>
        </p:nvSpPr>
        <p:spPr>
          <a:xfrm>
            <a:off x="5896816" y="4689020"/>
            <a:ext cx="324000" cy="324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1EB4C667-6C3F-4B57-B3BD-63EEC695FB1B}"/>
              </a:ext>
            </a:extLst>
          </p:cNvPr>
          <p:cNvSpPr/>
          <p:nvPr/>
        </p:nvSpPr>
        <p:spPr>
          <a:xfrm>
            <a:off x="8182214" y="4689020"/>
            <a:ext cx="324000" cy="324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A1F6EB29-A49A-4BC8-B0BF-A822B9FF1476}"/>
              </a:ext>
            </a:extLst>
          </p:cNvPr>
          <p:cNvSpPr/>
          <p:nvPr/>
        </p:nvSpPr>
        <p:spPr>
          <a:xfrm>
            <a:off x="10467612" y="4689020"/>
            <a:ext cx="324000" cy="324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023C646B-6D93-412E-8D43-96AA3BFE237E}"/>
              </a:ext>
            </a:extLst>
          </p:cNvPr>
          <p:cNvSpPr txBox="1"/>
          <p:nvPr/>
        </p:nvSpPr>
        <p:spPr>
          <a:xfrm>
            <a:off x="3394364" y="4735816"/>
            <a:ext cx="75810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>
                <a:solidFill>
                  <a:schemeClr val="accent4">
                    <a:lumMod val="75000"/>
                  </a:schemeClr>
                </a:solidFill>
              </a:rPr>
              <a:t>CHPE</a:t>
            </a:r>
            <a:endParaRPr lang="fr-FR" sz="120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E4BE1A9F-3A8F-4113-8A25-968F0F91CD7B}"/>
              </a:ext>
            </a:extLst>
          </p:cNvPr>
          <p:cNvSpPr txBox="1"/>
          <p:nvPr/>
        </p:nvSpPr>
        <p:spPr>
          <a:xfrm>
            <a:off x="5679762" y="4735816"/>
            <a:ext cx="75810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>
                <a:solidFill>
                  <a:schemeClr val="accent4">
                    <a:lumMod val="75000"/>
                  </a:schemeClr>
                </a:solidFill>
              </a:rPr>
              <a:t>CHPE</a:t>
            </a:r>
            <a:endParaRPr lang="fr-FR" sz="120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00BC3C82-09E7-4D74-8129-AC40860F4FC3}"/>
              </a:ext>
            </a:extLst>
          </p:cNvPr>
          <p:cNvSpPr txBox="1"/>
          <p:nvPr/>
        </p:nvSpPr>
        <p:spPr>
          <a:xfrm>
            <a:off x="7965160" y="4735816"/>
            <a:ext cx="75810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>
                <a:solidFill>
                  <a:schemeClr val="accent4">
                    <a:lumMod val="75000"/>
                  </a:schemeClr>
                </a:solidFill>
              </a:rPr>
              <a:t>CHPE</a:t>
            </a:r>
            <a:endParaRPr lang="fr-FR" sz="120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C7DB10E2-DDBE-4CB4-802D-76494927BFB2}"/>
              </a:ext>
            </a:extLst>
          </p:cNvPr>
          <p:cNvSpPr txBox="1"/>
          <p:nvPr/>
        </p:nvSpPr>
        <p:spPr>
          <a:xfrm>
            <a:off x="10250558" y="4735816"/>
            <a:ext cx="75810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>
                <a:solidFill>
                  <a:schemeClr val="accent4">
                    <a:lumMod val="75000"/>
                  </a:schemeClr>
                </a:solidFill>
              </a:rPr>
              <a:t>CHPE</a:t>
            </a:r>
            <a:endParaRPr lang="fr-FR" sz="120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BED1065-42DB-4A17-A337-1D223FCB62E8}"/>
              </a:ext>
            </a:extLst>
          </p:cNvPr>
          <p:cNvSpPr/>
          <p:nvPr/>
        </p:nvSpPr>
        <p:spPr>
          <a:xfrm>
            <a:off x="4491970" y="4712521"/>
            <a:ext cx="217179" cy="276999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0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D962EDD4-7D36-4C8D-9B39-F65769073C85}"/>
              </a:ext>
            </a:extLst>
          </p:cNvPr>
          <p:cNvSpPr txBox="1"/>
          <p:nvPr/>
        </p:nvSpPr>
        <p:spPr>
          <a:xfrm>
            <a:off x="2627699" y="4474816"/>
            <a:ext cx="24677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>
                <a:solidFill>
                  <a:schemeClr val="accent4">
                    <a:lumMod val="75000"/>
                  </a:schemeClr>
                </a:solidFill>
              </a:rPr>
              <a:t>Saisie manuelle des aménagements </a:t>
            </a:r>
            <a:r>
              <a:rPr lang="fr-FR" sz="900" i="1">
                <a:solidFill>
                  <a:schemeClr val="accent4">
                    <a:lumMod val="75000"/>
                  </a:schemeClr>
                </a:solidFill>
              </a:rPr>
              <a:t>(1j)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89D28A4-7A28-4C1A-A9E8-602ABD82E6E1}"/>
              </a:ext>
            </a:extLst>
          </p:cNvPr>
          <p:cNvSpPr/>
          <p:nvPr/>
        </p:nvSpPr>
        <p:spPr>
          <a:xfrm>
            <a:off x="6959733" y="4712521"/>
            <a:ext cx="217179" cy="276999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0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95A23CF-A18C-4BD7-999E-BCB822BF00F4}"/>
              </a:ext>
            </a:extLst>
          </p:cNvPr>
          <p:cNvSpPr/>
          <p:nvPr/>
        </p:nvSpPr>
        <p:spPr>
          <a:xfrm>
            <a:off x="9154850" y="4712521"/>
            <a:ext cx="217179" cy="276999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0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BD108FA-7CFF-484B-9648-E00E6E365C83}"/>
              </a:ext>
            </a:extLst>
          </p:cNvPr>
          <p:cNvSpPr/>
          <p:nvPr/>
        </p:nvSpPr>
        <p:spPr>
          <a:xfrm>
            <a:off x="11460344" y="4712521"/>
            <a:ext cx="217179" cy="276999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0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A418DDD-6A21-4088-A017-21248600CAB5}"/>
              </a:ext>
            </a:extLst>
          </p:cNvPr>
          <p:cNvSpPr/>
          <p:nvPr/>
        </p:nvSpPr>
        <p:spPr>
          <a:xfrm>
            <a:off x="9564301" y="3895494"/>
            <a:ext cx="2130600" cy="724097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>
                <a:solidFill>
                  <a:schemeClr val="tx2">
                    <a:lumMod val="60000"/>
                    <a:lumOff val="40000"/>
                  </a:schemeClr>
                </a:solidFill>
              </a:rPr>
              <a:t>Vérification des Inscriptions Pédagogiques des ESH, des aménagements à prévoir, etc.</a:t>
            </a:r>
          </a:p>
          <a:p>
            <a:pPr algn="ctr"/>
            <a:r>
              <a:rPr lang="fr-FR" sz="90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br>
              <a:rPr lang="fr-FR" sz="90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fr-FR" sz="900" i="1">
                <a:solidFill>
                  <a:schemeClr val="tx2">
                    <a:lumMod val="60000"/>
                    <a:lumOff val="40000"/>
                  </a:schemeClr>
                </a:solidFill>
              </a:rPr>
              <a:t>(2 semaines) 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F74A5A8C-0BE3-41F4-B120-2124CA62AFA4}"/>
              </a:ext>
            </a:extLst>
          </p:cNvPr>
          <p:cNvSpPr/>
          <p:nvPr/>
        </p:nvSpPr>
        <p:spPr>
          <a:xfrm>
            <a:off x="11630245" y="3906675"/>
            <a:ext cx="104715" cy="698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Ellipse 40">
            <a:extLst>
              <a:ext uri="{FF2B5EF4-FFF2-40B4-BE49-F238E27FC236}">
                <a16:creationId xmlns:a16="http://schemas.microsoft.com/office/drawing/2014/main" id="{9FAEB256-1E3D-4937-956C-83CE294C5A27}"/>
              </a:ext>
            </a:extLst>
          </p:cNvPr>
          <p:cNvSpPr/>
          <p:nvPr/>
        </p:nvSpPr>
        <p:spPr>
          <a:xfrm>
            <a:off x="332509" y="6273400"/>
            <a:ext cx="180000" cy="1800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800"/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E54C16AD-EA41-44F2-87DE-24306424C615}"/>
              </a:ext>
            </a:extLst>
          </p:cNvPr>
          <p:cNvSpPr txBox="1"/>
          <p:nvPr/>
        </p:nvSpPr>
        <p:spPr>
          <a:xfrm>
            <a:off x="512509" y="6255678"/>
            <a:ext cx="91624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chemeClr val="tx1">
                    <a:lumMod val="75000"/>
                    <a:lumOff val="25000"/>
                  </a:schemeClr>
                </a:solidFill>
              </a:rPr>
              <a:t>Evènement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DCEF9DBB-8867-4C6F-B33E-67F51D2AF6D4}"/>
              </a:ext>
            </a:extLst>
          </p:cNvPr>
          <p:cNvSpPr/>
          <p:nvPr/>
        </p:nvSpPr>
        <p:spPr>
          <a:xfrm>
            <a:off x="338861" y="6545223"/>
            <a:ext cx="180000" cy="1800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80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E360436C-842D-4B09-AE17-AFC8B6B3D019}"/>
              </a:ext>
            </a:extLst>
          </p:cNvPr>
          <p:cNvSpPr txBox="1"/>
          <p:nvPr/>
        </p:nvSpPr>
        <p:spPr>
          <a:xfrm>
            <a:off x="512508" y="6527501"/>
            <a:ext cx="211519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chemeClr val="tx1">
                    <a:lumMod val="75000"/>
                    <a:lumOff val="25000"/>
                  </a:schemeClr>
                </a:solidFill>
              </a:rPr>
              <a:t>Tâche avec durée déterminée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1A699A8B-4AF9-4170-9BEF-9CC07D5D8BAB}"/>
              </a:ext>
            </a:extLst>
          </p:cNvPr>
          <p:cNvSpPr/>
          <p:nvPr/>
        </p:nvSpPr>
        <p:spPr>
          <a:xfrm>
            <a:off x="2203132" y="6273400"/>
            <a:ext cx="180000" cy="1800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80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37BABAA6-FFC9-4FDC-82FB-41D2A0F6EE1B}"/>
              </a:ext>
            </a:extLst>
          </p:cNvPr>
          <p:cNvSpPr txBox="1"/>
          <p:nvPr/>
        </p:nvSpPr>
        <p:spPr>
          <a:xfrm>
            <a:off x="2376779" y="6255678"/>
            <a:ext cx="211519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chemeClr val="tx1">
                    <a:lumMod val="75000"/>
                    <a:lumOff val="25000"/>
                  </a:schemeClr>
                </a:solidFill>
              </a:rPr>
              <a:t>Tâche réalisée au fil de l’eau </a:t>
            </a:r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376A07D9-993E-427B-BB4A-74003DA6095F}"/>
              </a:ext>
            </a:extLst>
          </p:cNvPr>
          <p:cNvSpPr txBox="1"/>
          <p:nvPr/>
        </p:nvSpPr>
        <p:spPr>
          <a:xfrm>
            <a:off x="4067141" y="6255678"/>
            <a:ext cx="2199455" cy="215444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chemeClr val="tx2">
                    <a:lumMod val="60000"/>
                    <a:lumOff val="40000"/>
                  </a:schemeClr>
                </a:solidFill>
              </a:rPr>
              <a:t>Tâche nécessaire à la convocation</a:t>
            </a:r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588A5380-5559-42AC-A255-DE45E51F1664}"/>
              </a:ext>
            </a:extLst>
          </p:cNvPr>
          <p:cNvSpPr txBox="1"/>
          <p:nvPr/>
        </p:nvSpPr>
        <p:spPr>
          <a:xfrm>
            <a:off x="4067141" y="6527501"/>
            <a:ext cx="2199455" cy="215444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rgbClr val="7030A0"/>
                </a:solidFill>
              </a:rPr>
              <a:t>Tâche nécessaire à la tenue de l’examen</a:t>
            </a:r>
          </a:p>
        </p:txBody>
      </p:sp>
      <p:sp>
        <p:nvSpPr>
          <p:cNvPr id="52" name="ZoneTexte 51">
            <a:extLst>
              <a:ext uri="{FF2B5EF4-FFF2-40B4-BE49-F238E27FC236}">
                <a16:creationId xmlns:a16="http://schemas.microsoft.com/office/drawing/2014/main" id="{0FE10C14-71D7-44FC-9EC2-5AEDE5B3762F}"/>
              </a:ext>
            </a:extLst>
          </p:cNvPr>
          <p:cNvSpPr txBox="1"/>
          <p:nvPr/>
        </p:nvSpPr>
        <p:spPr>
          <a:xfrm>
            <a:off x="6415395" y="6255678"/>
            <a:ext cx="1940631" cy="21544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chemeClr val="accent4">
                    <a:lumMod val="75000"/>
                  </a:schemeClr>
                </a:solidFill>
              </a:rPr>
              <a:t>Tâche liée au BVEH</a:t>
            </a:r>
          </a:p>
        </p:txBody>
      </p:sp>
      <p:sp>
        <p:nvSpPr>
          <p:cNvPr id="53" name="ZoneTexte 52">
            <a:extLst>
              <a:ext uri="{FF2B5EF4-FFF2-40B4-BE49-F238E27FC236}">
                <a16:creationId xmlns:a16="http://schemas.microsoft.com/office/drawing/2014/main" id="{EC544EA2-7F95-44D1-8AB2-853152571308}"/>
              </a:ext>
            </a:extLst>
          </p:cNvPr>
          <p:cNvSpPr txBox="1"/>
          <p:nvPr/>
        </p:nvSpPr>
        <p:spPr>
          <a:xfrm>
            <a:off x="6415395" y="6527501"/>
            <a:ext cx="1940631" cy="215444"/>
          </a:xfrm>
          <a:prstGeom prst="rect">
            <a:avLst/>
          </a:prstGeom>
          <a:noFill/>
          <a:ln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chemeClr val="accent3">
                    <a:lumMod val="75000"/>
                  </a:schemeClr>
                </a:solidFill>
              </a:rPr>
              <a:t>Tâche liée à la gestion des sujets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DD8AC5D0-19C3-41CD-A3B3-19E02FD99CA8}"/>
              </a:ext>
            </a:extLst>
          </p:cNvPr>
          <p:cNvSpPr/>
          <p:nvPr/>
        </p:nvSpPr>
        <p:spPr>
          <a:xfrm>
            <a:off x="10601325" y="2818333"/>
            <a:ext cx="1093576" cy="974570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300"/>
              </a:spcAft>
            </a:pPr>
            <a:r>
              <a:rPr lang="fr-FR" sz="900" b="1">
                <a:solidFill>
                  <a:schemeClr val="tx2">
                    <a:lumMod val="60000"/>
                    <a:lumOff val="40000"/>
                  </a:schemeClr>
                </a:solidFill>
              </a:rPr>
              <a:t>Préparation du calendrier d’examens </a:t>
            </a:r>
          </a:p>
          <a:p>
            <a:pPr algn="ctr">
              <a:spcAft>
                <a:spcPts val="300"/>
              </a:spcAft>
            </a:pPr>
            <a:r>
              <a:rPr lang="fr-FR" sz="900">
                <a:solidFill>
                  <a:schemeClr val="tx2">
                    <a:lumMod val="60000"/>
                    <a:lumOff val="40000"/>
                  </a:schemeClr>
                </a:solidFill>
              </a:rPr>
              <a:t>(voir page suivante)</a:t>
            </a:r>
          </a:p>
          <a:p>
            <a:pPr algn="ctr">
              <a:spcAft>
                <a:spcPts val="300"/>
              </a:spcAft>
            </a:pPr>
            <a:r>
              <a:rPr lang="fr-FR" sz="900">
                <a:solidFill>
                  <a:schemeClr val="tx2">
                    <a:lumMod val="60000"/>
                    <a:lumOff val="40000"/>
                  </a:schemeClr>
                </a:solidFill>
              </a:rPr>
              <a:t>(6j)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4FF6B8B3-05EE-4B82-94D9-DD454B94B102}"/>
              </a:ext>
            </a:extLst>
          </p:cNvPr>
          <p:cNvSpPr/>
          <p:nvPr/>
        </p:nvSpPr>
        <p:spPr>
          <a:xfrm>
            <a:off x="11648191" y="2838228"/>
            <a:ext cx="104715" cy="941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Étoile : 5 branches 17">
            <a:extLst>
              <a:ext uri="{FF2B5EF4-FFF2-40B4-BE49-F238E27FC236}">
                <a16:creationId xmlns:a16="http://schemas.microsoft.com/office/drawing/2014/main" id="{AEF5614D-5A91-414E-B461-D7B71D6F1191}"/>
              </a:ext>
            </a:extLst>
          </p:cNvPr>
          <p:cNvSpPr/>
          <p:nvPr/>
        </p:nvSpPr>
        <p:spPr>
          <a:xfrm>
            <a:off x="9625478" y="1866899"/>
            <a:ext cx="360000" cy="360000"/>
          </a:xfrm>
          <a:prstGeom prst="star5">
            <a:avLst/>
          </a:prstGeom>
          <a:solidFill>
            <a:srgbClr val="FFFF00"/>
          </a:solidFill>
          <a:ln>
            <a:solidFill>
              <a:srgbClr val="00C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Étoile : 5 branches 48">
            <a:extLst>
              <a:ext uri="{FF2B5EF4-FFF2-40B4-BE49-F238E27FC236}">
                <a16:creationId xmlns:a16="http://schemas.microsoft.com/office/drawing/2014/main" id="{FAA0E5AA-6539-42C4-95E6-A852037770EC}"/>
              </a:ext>
            </a:extLst>
          </p:cNvPr>
          <p:cNvSpPr/>
          <p:nvPr/>
        </p:nvSpPr>
        <p:spPr>
          <a:xfrm>
            <a:off x="8496429" y="6306564"/>
            <a:ext cx="360000" cy="360000"/>
          </a:xfrm>
          <a:prstGeom prst="star5">
            <a:avLst/>
          </a:prstGeom>
          <a:solidFill>
            <a:srgbClr val="FFFF00"/>
          </a:solidFill>
          <a:ln>
            <a:solidFill>
              <a:srgbClr val="00C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00C28F"/>
              </a:solidFill>
            </a:endParaRP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3C29A31A-EB6D-4987-9E55-BFBA4301B588}"/>
              </a:ext>
            </a:extLst>
          </p:cNvPr>
          <p:cNvSpPr txBox="1"/>
          <p:nvPr/>
        </p:nvSpPr>
        <p:spPr>
          <a:xfrm>
            <a:off x="9926630" y="1866900"/>
            <a:ext cx="158973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>
                <a:solidFill>
                  <a:srgbClr val="00C28F"/>
                </a:solidFill>
              </a:rPr>
              <a:t>Fin des IP remontées d’une semaine</a:t>
            </a:r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86498EA2-487B-4125-A1DA-1F27EF2F1C5E}"/>
              </a:ext>
            </a:extLst>
          </p:cNvPr>
          <p:cNvSpPr txBox="1"/>
          <p:nvPr/>
        </p:nvSpPr>
        <p:spPr>
          <a:xfrm>
            <a:off x="8899936" y="6377504"/>
            <a:ext cx="11689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>
                <a:solidFill>
                  <a:srgbClr val="00C28F"/>
                </a:solidFill>
              </a:rPr>
              <a:t>Evolution proposée</a:t>
            </a:r>
          </a:p>
        </p:txBody>
      </p:sp>
      <p:sp>
        <p:nvSpPr>
          <p:cNvPr id="54" name="Étoile : 5 branches 53">
            <a:extLst>
              <a:ext uri="{FF2B5EF4-FFF2-40B4-BE49-F238E27FC236}">
                <a16:creationId xmlns:a16="http://schemas.microsoft.com/office/drawing/2014/main" id="{85F7178E-290C-4636-A3DD-48F107F8AA8B}"/>
              </a:ext>
            </a:extLst>
          </p:cNvPr>
          <p:cNvSpPr/>
          <p:nvPr/>
        </p:nvSpPr>
        <p:spPr>
          <a:xfrm>
            <a:off x="10361496" y="2648819"/>
            <a:ext cx="360000" cy="360000"/>
          </a:xfrm>
          <a:prstGeom prst="star5">
            <a:avLst/>
          </a:prstGeom>
          <a:solidFill>
            <a:srgbClr val="FFFF00"/>
          </a:solidFill>
          <a:ln>
            <a:solidFill>
              <a:srgbClr val="00C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5" name="ZoneTexte 54">
            <a:extLst>
              <a:ext uri="{FF2B5EF4-FFF2-40B4-BE49-F238E27FC236}">
                <a16:creationId xmlns:a16="http://schemas.microsoft.com/office/drawing/2014/main" id="{A2268159-3412-4E29-B354-E1A108CE3A72}"/>
              </a:ext>
            </a:extLst>
          </p:cNvPr>
          <p:cNvSpPr txBox="1"/>
          <p:nvPr/>
        </p:nvSpPr>
        <p:spPr>
          <a:xfrm>
            <a:off x="10520897" y="2363069"/>
            <a:ext cx="167110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>
                <a:solidFill>
                  <a:srgbClr val="00C28F"/>
                </a:solidFill>
              </a:rPr>
              <a:t>Remontée des tâches bloquées par les IP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EFFE939-E6A1-829B-3CC8-6D2A9268E769}"/>
              </a:ext>
            </a:extLst>
          </p:cNvPr>
          <p:cNvCxnSpPr>
            <a:cxnSpLocks/>
          </p:cNvCxnSpPr>
          <p:nvPr/>
        </p:nvCxnSpPr>
        <p:spPr>
          <a:xfrm>
            <a:off x="11734816" y="2918614"/>
            <a:ext cx="0" cy="771643"/>
          </a:xfrm>
          <a:prstGeom prst="line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37262632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DFCDF3FC-78E9-4FEA-AA3F-F617632135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321030"/>
              </p:ext>
            </p:extLst>
          </p:nvPr>
        </p:nvGraphicFramePr>
        <p:xfrm>
          <a:off x="323273" y="932876"/>
          <a:ext cx="11453095" cy="5209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0582">
                  <a:extLst>
                    <a:ext uri="{9D8B030D-6E8A-4147-A177-3AD203B41FA5}">
                      <a16:colId xmlns:a16="http://schemas.microsoft.com/office/drawing/2014/main" val="2459873573"/>
                    </a:ext>
                  </a:extLst>
                </a:gridCol>
                <a:gridCol w="1339272">
                  <a:extLst>
                    <a:ext uri="{9D8B030D-6E8A-4147-A177-3AD203B41FA5}">
                      <a16:colId xmlns:a16="http://schemas.microsoft.com/office/drawing/2014/main" val="1127030515"/>
                    </a:ext>
                  </a:extLst>
                </a:gridCol>
                <a:gridCol w="1144155">
                  <a:extLst>
                    <a:ext uri="{9D8B030D-6E8A-4147-A177-3AD203B41FA5}">
                      <a16:colId xmlns:a16="http://schemas.microsoft.com/office/drawing/2014/main" val="132723589"/>
                    </a:ext>
                  </a:extLst>
                </a:gridCol>
                <a:gridCol w="1144155">
                  <a:extLst>
                    <a:ext uri="{9D8B030D-6E8A-4147-A177-3AD203B41FA5}">
                      <a16:colId xmlns:a16="http://schemas.microsoft.com/office/drawing/2014/main" val="2337421280"/>
                    </a:ext>
                  </a:extLst>
                </a:gridCol>
                <a:gridCol w="1144155">
                  <a:extLst>
                    <a:ext uri="{9D8B030D-6E8A-4147-A177-3AD203B41FA5}">
                      <a16:colId xmlns:a16="http://schemas.microsoft.com/office/drawing/2014/main" val="2541498015"/>
                    </a:ext>
                  </a:extLst>
                </a:gridCol>
                <a:gridCol w="1144155">
                  <a:extLst>
                    <a:ext uri="{9D8B030D-6E8A-4147-A177-3AD203B41FA5}">
                      <a16:colId xmlns:a16="http://schemas.microsoft.com/office/drawing/2014/main" val="579706866"/>
                    </a:ext>
                  </a:extLst>
                </a:gridCol>
                <a:gridCol w="1144156">
                  <a:extLst>
                    <a:ext uri="{9D8B030D-6E8A-4147-A177-3AD203B41FA5}">
                      <a16:colId xmlns:a16="http://schemas.microsoft.com/office/drawing/2014/main" val="2740748904"/>
                    </a:ext>
                  </a:extLst>
                </a:gridCol>
                <a:gridCol w="1144155">
                  <a:extLst>
                    <a:ext uri="{9D8B030D-6E8A-4147-A177-3AD203B41FA5}">
                      <a16:colId xmlns:a16="http://schemas.microsoft.com/office/drawing/2014/main" val="1144163940"/>
                    </a:ext>
                  </a:extLst>
                </a:gridCol>
                <a:gridCol w="1144155">
                  <a:extLst>
                    <a:ext uri="{9D8B030D-6E8A-4147-A177-3AD203B41FA5}">
                      <a16:colId xmlns:a16="http://schemas.microsoft.com/office/drawing/2014/main" val="2046767690"/>
                    </a:ext>
                  </a:extLst>
                </a:gridCol>
                <a:gridCol w="1144155">
                  <a:extLst>
                    <a:ext uri="{9D8B030D-6E8A-4147-A177-3AD203B41FA5}">
                      <a16:colId xmlns:a16="http://schemas.microsoft.com/office/drawing/2014/main" val="1329608525"/>
                    </a:ext>
                  </a:extLst>
                </a:gridCol>
              </a:tblGrid>
              <a:tr h="434109">
                <a:tc rowSpan="2"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/>
                      <a:r>
                        <a:rPr lang="fr-FR" sz="1600" dirty="0">
                          <a:solidFill>
                            <a:schemeClr val="tx1"/>
                          </a:solidFill>
                        </a:rPr>
                        <a:t>Novembre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3006512"/>
                  </a:ext>
                </a:extLst>
              </a:tr>
              <a:tr h="312491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000"/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S44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120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S45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120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S46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120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S47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120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3175431"/>
                  </a:ext>
                </a:extLst>
              </a:tr>
              <a:tr h="1115710">
                <a:tc rowSpan="3">
                  <a:txBody>
                    <a:bodyPr/>
                    <a:lstStyle/>
                    <a:p>
                      <a:pPr algn="ctr"/>
                      <a:r>
                        <a:rPr lang="fr-FR" sz="1200" b="1" dirty="0"/>
                        <a:t>Relai Scolarité</a:t>
                      </a: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Pôle Sujet</a:t>
                      </a:r>
                    </a:p>
                  </a:txBody>
                  <a:tcPr anchor="ctr">
                    <a:lnR w="12700" cmpd="sng">
                      <a:noFill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8856705"/>
                  </a:ext>
                </a:extLst>
              </a:tr>
              <a:tr h="111571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Pôle Calendrier</a:t>
                      </a:r>
                    </a:p>
                  </a:txBody>
                  <a:tcPr anchor="ctr">
                    <a:lnR w="12700" cmpd="sng">
                      <a:noFill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8771180"/>
                  </a:ext>
                </a:extLst>
              </a:tr>
              <a:tr h="111571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Pôle ESH</a:t>
                      </a:r>
                    </a:p>
                  </a:txBody>
                  <a:tcPr anchor="ctr">
                    <a:lnR w="12700" cmpd="sng">
                      <a:noFill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4843985"/>
                  </a:ext>
                </a:extLst>
              </a:tr>
              <a:tr h="1115710">
                <a:tc gridSpan="2">
                  <a:txBody>
                    <a:bodyPr/>
                    <a:lstStyle/>
                    <a:p>
                      <a:pPr algn="ctr"/>
                      <a:r>
                        <a:rPr lang="fr-FR" sz="1200" b="1" dirty="0"/>
                        <a:t>Faculté</a:t>
                      </a:r>
                    </a:p>
                  </a:txBody>
                  <a:tcPr anchor="ctr">
                    <a:lnR w="12700" cmpd="sng">
                      <a:noFill/>
                    </a:ln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r>
                        <a:rPr lang="fr-FR" sz="1400"/>
                        <a:t>Composante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2750921"/>
                  </a:ext>
                </a:extLst>
              </a:tr>
            </a:tbl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9EDB0AE4-367B-4A58-BE50-C3B08182613F}"/>
              </a:ext>
            </a:extLst>
          </p:cNvPr>
          <p:cNvSpPr/>
          <p:nvPr/>
        </p:nvSpPr>
        <p:spPr>
          <a:xfrm>
            <a:off x="2692397" y="2546862"/>
            <a:ext cx="2879669" cy="1364967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>
              <a:spcAft>
                <a:spcPts val="300"/>
              </a:spcAft>
            </a:pPr>
            <a:r>
              <a:rPr lang="fr-FR" sz="900" b="1">
                <a:solidFill>
                  <a:schemeClr val="tx2">
                    <a:lumMod val="60000"/>
                    <a:lumOff val="40000"/>
                  </a:schemeClr>
                </a:solidFill>
              </a:rPr>
              <a:t>Préparation du calendrier d’examens</a:t>
            </a:r>
          </a:p>
          <a:p>
            <a:pPr algn="ctr">
              <a:spcAft>
                <a:spcPts val="300"/>
              </a:spcAft>
            </a:pPr>
            <a:r>
              <a:rPr lang="fr-FR" sz="900">
                <a:solidFill>
                  <a:schemeClr val="tx2">
                    <a:lumMod val="60000"/>
                    <a:lumOff val="40000"/>
                  </a:schemeClr>
                </a:solidFill>
              </a:rPr>
              <a:t>Placement de l’épreuve via son code épreuve dans l’agenda APOGEE en respectant les MCC puis test d’incompatibilité manuel. </a:t>
            </a:r>
          </a:p>
          <a:p>
            <a:pPr algn="ctr">
              <a:spcAft>
                <a:spcPts val="300"/>
              </a:spcAft>
            </a:pPr>
            <a:r>
              <a:rPr lang="fr-FR" sz="900">
                <a:solidFill>
                  <a:schemeClr val="tx2">
                    <a:lumMod val="60000"/>
                    <a:lumOff val="40000"/>
                  </a:schemeClr>
                </a:solidFill>
              </a:rPr>
              <a:t>Extraction du nombre d’étudiants par épreuve par créneau horaire et placement des examens dans les salles d’examens </a:t>
            </a:r>
          </a:p>
          <a:p>
            <a:pPr algn="ctr">
              <a:spcAft>
                <a:spcPts val="600"/>
              </a:spcAft>
            </a:pPr>
            <a:r>
              <a:rPr lang="fr-FR" sz="900" i="1">
                <a:solidFill>
                  <a:schemeClr val="tx2">
                    <a:lumMod val="60000"/>
                    <a:lumOff val="40000"/>
                  </a:schemeClr>
                </a:solidFill>
              </a:rPr>
              <a:t>(6j))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07FEB5D-93BA-40E3-B3C8-46B47C6B26B7}"/>
              </a:ext>
            </a:extLst>
          </p:cNvPr>
          <p:cNvSpPr/>
          <p:nvPr/>
        </p:nvSpPr>
        <p:spPr>
          <a:xfrm>
            <a:off x="332509" y="6317673"/>
            <a:ext cx="11610109" cy="1085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re 4">
            <a:extLst>
              <a:ext uri="{FF2B5EF4-FFF2-40B4-BE49-F238E27FC236}">
                <a16:creationId xmlns:a16="http://schemas.microsoft.com/office/drawing/2014/main" id="{44F5D7AF-C812-4E51-A2B7-5299BD87956C}"/>
              </a:ext>
            </a:extLst>
          </p:cNvPr>
          <p:cNvSpPr txBox="1">
            <a:spLocks/>
          </p:cNvSpPr>
          <p:nvPr/>
        </p:nvSpPr>
        <p:spPr bwMode="auto">
          <a:xfrm>
            <a:off x="1686949" y="124345"/>
            <a:ext cx="10643596" cy="719988"/>
          </a:xfrm>
          <a:prstGeom prst="rect">
            <a:avLst/>
          </a:prstGeom>
        </p:spPr>
        <p:txBody>
          <a:bodyPr vert="horz" lIns="0" tIns="60960" rIns="121920" bIns="60960" rtlCol="0" anchor="ctr">
            <a:noAutofit/>
          </a:bodyPr>
          <a:lstStyle>
            <a:lvl1pPr marL="14288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2500" b="1" kern="1200">
                <a:solidFill>
                  <a:schemeClr val="tx1"/>
                </a:solidFill>
                <a:latin typeface="Marianne" panose="02000000000000000000" pitchFamily="2" charset="0"/>
                <a:ea typeface="+mj-ea"/>
                <a:cs typeface="+mj-cs"/>
              </a:defRPr>
            </a:lvl1pPr>
          </a:lstStyle>
          <a:p>
            <a:pPr marL="0">
              <a:spcBef>
                <a:spcPts val="400"/>
              </a:spcBef>
              <a:buClr>
                <a:schemeClr val="accent2"/>
              </a:buClr>
            </a:pPr>
            <a:r>
              <a:rPr lang="fr-FR" sz="2130" dirty="0">
                <a:solidFill>
                  <a:schemeClr val="tx2"/>
                </a:solidFill>
              </a:rPr>
              <a:t>Pistes de travail identifiées sur le calendrier (2/3)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48FB8B1-BC6D-4156-916E-A647C24C9840}"/>
              </a:ext>
            </a:extLst>
          </p:cNvPr>
          <p:cNvSpPr/>
          <p:nvPr/>
        </p:nvSpPr>
        <p:spPr>
          <a:xfrm>
            <a:off x="7213600" y="1768631"/>
            <a:ext cx="4509004" cy="974570"/>
          </a:xfrm>
          <a:prstGeom prst="rect">
            <a:avLst/>
          </a:prstGeom>
          <a:noFill/>
          <a:ln>
            <a:solidFill>
              <a:srgbClr val="7030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>
                <a:solidFill>
                  <a:srgbClr val="7030A0"/>
                </a:solidFill>
              </a:rPr>
              <a:t>Collecte, validation et impression des sujets </a:t>
            </a:r>
            <a:br>
              <a:rPr lang="fr-FR" sz="900">
                <a:solidFill>
                  <a:srgbClr val="7030A0"/>
                </a:solidFill>
              </a:rPr>
            </a:br>
            <a:r>
              <a:rPr lang="fr-FR" sz="900">
                <a:solidFill>
                  <a:srgbClr val="7030A0"/>
                </a:solidFill>
              </a:rPr>
              <a:t>(y compris les sujets ESH)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DD4F62F-1FF7-4463-AB32-B74A3C28FD53}"/>
              </a:ext>
            </a:extLst>
          </p:cNvPr>
          <p:cNvSpPr/>
          <p:nvPr/>
        </p:nvSpPr>
        <p:spPr>
          <a:xfrm>
            <a:off x="5985038" y="1964970"/>
            <a:ext cx="1108364" cy="581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>
                <a:solidFill>
                  <a:schemeClr val="accent3">
                    <a:lumMod val="75000"/>
                  </a:schemeClr>
                </a:solidFill>
              </a:rPr>
              <a:t>Date limite transmission sujets</a:t>
            </a: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4A0F2413-5F21-48C2-BC5E-8A9D7126BE47}"/>
              </a:ext>
            </a:extLst>
          </p:cNvPr>
          <p:cNvSpPr/>
          <p:nvPr/>
        </p:nvSpPr>
        <p:spPr>
          <a:xfrm>
            <a:off x="6943836" y="2125296"/>
            <a:ext cx="216000" cy="2160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B1F2E45-AC98-44A6-971D-7408D334B13B}"/>
              </a:ext>
            </a:extLst>
          </p:cNvPr>
          <p:cNvSpPr/>
          <p:nvPr/>
        </p:nvSpPr>
        <p:spPr>
          <a:xfrm>
            <a:off x="2692397" y="5807846"/>
            <a:ext cx="3745473" cy="266126"/>
          </a:xfrm>
          <a:prstGeom prst="rect">
            <a:avLst/>
          </a:prstGeom>
          <a:noFill/>
          <a:ln>
            <a:solidFill>
              <a:schemeClr val="accent3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>
                <a:solidFill>
                  <a:schemeClr val="accent3">
                    <a:lumMod val="75000"/>
                  </a:schemeClr>
                </a:solidFill>
              </a:rPr>
              <a:t>Récupération et préparation des sujets d’examens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828BD2B-7E50-429B-9626-0C46BFD0A10E}"/>
              </a:ext>
            </a:extLst>
          </p:cNvPr>
          <p:cNvSpPr/>
          <p:nvPr/>
        </p:nvSpPr>
        <p:spPr>
          <a:xfrm>
            <a:off x="5813588" y="5099401"/>
            <a:ext cx="1846420" cy="636507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>
                <a:solidFill>
                  <a:schemeClr val="tx2">
                    <a:lumMod val="60000"/>
                    <a:lumOff val="40000"/>
                  </a:schemeClr>
                </a:solidFill>
              </a:rPr>
              <a:t>Validation du calendrier</a:t>
            </a:r>
          </a:p>
          <a:p>
            <a:pPr algn="ctr"/>
            <a:r>
              <a:rPr lang="fr-FR" sz="900">
                <a:solidFill>
                  <a:schemeClr val="tx2">
                    <a:lumMod val="60000"/>
                    <a:lumOff val="40000"/>
                  </a:schemeClr>
                </a:solidFill>
              </a:rPr>
              <a:t>Identification et transmission des enseignants surveillants</a:t>
            </a:r>
            <a:endParaRPr lang="fr-FR" sz="900">
              <a:solidFill>
                <a:schemeClr val="bg1"/>
              </a:solidFill>
            </a:endParaRPr>
          </a:p>
          <a:p>
            <a:pPr algn="ctr"/>
            <a:r>
              <a:rPr lang="fr-FR" sz="900" i="1">
                <a:solidFill>
                  <a:schemeClr val="tx2">
                    <a:lumMod val="60000"/>
                    <a:lumOff val="40000"/>
                  </a:schemeClr>
                </a:solidFill>
              </a:rPr>
              <a:t>(4 jours)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0E11F6E-5FE7-4E95-9734-334F7C8A891F}"/>
              </a:ext>
            </a:extLst>
          </p:cNvPr>
          <p:cNvSpPr/>
          <p:nvPr/>
        </p:nvSpPr>
        <p:spPr>
          <a:xfrm>
            <a:off x="2692398" y="3949475"/>
            <a:ext cx="2184402" cy="974570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>
                <a:solidFill>
                  <a:schemeClr val="tx2">
                    <a:lumMod val="60000"/>
                    <a:lumOff val="40000"/>
                  </a:schemeClr>
                </a:solidFill>
              </a:rPr>
              <a:t>Vérification des Inscriptions Pédagogiques des ESH, des aménagements à prévoir, etc.</a:t>
            </a:r>
          </a:p>
          <a:p>
            <a:pPr algn="ctr"/>
            <a:br>
              <a:rPr lang="fr-FR" sz="90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fr-FR" sz="900" i="1">
                <a:solidFill>
                  <a:schemeClr val="tx2">
                    <a:lumMod val="60000"/>
                    <a:lumOff val="40000"/>
                  </a:schemeClr>
                </a:solidFill>
              </a:rPr>
              <a:t>(2 semaines)</a:t>
            </a:r>
            <a:r>
              <a:rPr lang="fr-FR" sz="90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0E53CB2-B135-4318-B525-58265EDA7168}"/>
              </a:ext>
            </a:extLst>
          </p:cNvPr>
          <p:cNvSpPr/>
          <p:nvPr/>
        </p:nvSpPr>
        <p:spPr>
          <a:xfrm>
            <a:off x="5189306" y="3925584"/>
            <a:ext cx="1248564" cy="357340"/>
          </a:xfrm>
          <a:prstGeom prst="rect">
            <a:avLst/>
          </a:prstGeom>
          <a:noFill/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fr-FR" sz="900">
                <a:solidFill>
                  <a:schemeClr val="tx2">
                    <a:lumMod val="60000"/>
                    <a:lumOff val="40000"/>
                  </a:schemeClr>
                </a:solidFill>
              </a:rPr>
              <a:t>Envoi du calendrier aux composantes</a:t>
            </a:r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1D6746D2-88C2-468B-9C50-6112D4F11289}"/>
              </a:ext>
            </a:extLst>
          </p:cNvPr>
          <p:cNvSpPr/>
          <p:nvPr/>
        </p:nvSpPr>
        <p:spPr>
          <a:xfrm>
            <a:off x="5705588" y="3262361"/>
            <a:ext cx="216000" cy="216000"/>
          </a:xfrm>
          <a:prstGeom prst="ellipse">
            <a:avLst/>
          </a:prstGeom>
          <a:solidFill>
            <a:srgbClr val="242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1F7D057-4E0C-461F-ADD3-CF3815479F06}"/>
              </a:ext>
            </a:extLst>
          </p:cNvPr>
          <p:cNvSpPr/>
          <p:nvPr/>
        </p:nvSpPr>
        <p:spPr>
          <a:xfrm>
            <a:off x="6851952" y="2819687"/>
            <a:ext cx="2178476" cy="1080000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fr-FR" sz="900">
                <a:solidFill>
                  <a:schemeClr val="tx2">
                    <a:lumMod val="60000"/>
                    <a:lumOff val="40000"/>
                  </a:schemeClr>
                </a:solidFill>
              </a:rPr>
              <a:t>Intégration des modifications de calendrier et édition du calendrier final</a:t>
            </a:r>
          </a:p>
          <a:p>
            <a:pPr algn="ctr">
              <a:spcAft>
                <a:spcPts val="600"/>
              </a:spcAft>
            </a:pPr>
            <a:endParaRPr lang="fr-FR" sz="5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>
              <a:spcAft>
                <a:spcPts val="600"/>
              </a:spcAft>
            </a:pPr>
            <a:r>
              <a:rPr lang="fr-FR" sz="900" i="1">
                <a:solidFill>
                  <a:schemeClr val="tx2">
                    <a:lumMod val="60000"/>
                    <a:lumOff val="40000"/>
                  </a:schemeClr>
                </a:solidFill>
              </a:rPr>
              <a:t>(5 jours)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950A392-5764-4279-BCC5-0390650C001B}"/>
              </a:ext>
            </a:extLst>
          </p:cNvPr>
          <p:cNvSpPr/>
          <p:nvPr/>
        </p:nvSpPr>
        <p:spPr>
          <a:xfrm>
            <a:off x="9051985" y="3929287"/>
            <a:ext cx="992243" cy="1139180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fr-FR" sz="900">
                <a:solidFill>
                  <a:schemeClr val="tx2">
                    <a:lumMod val="60000"/>
                    <a:lumOff val="40000"/>
                  </a:schemeClr>
                </a:solidFill>
              </a:rPr>
              <a:t>Récupération des épreuves à organiser par ESH, création de la convocation particulière </a:t>
            </a:r>
            <a:r>
              <a:rPr lang="fr-FR" sz="900" i="1">
                <a:solidFill>
                  <a:schemeClr val="tx2">
                    <a:lumMod val="60000"/>
                    <a:lumOff val="40000"/>
                  </a:schemeClr>
                </a:solidFill>
              </a:rPr>
              <a:t>(1,5j)</a:t>
            </a:r>
            <a:endParaRPr lang="fr-FR" sz="90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8071C3E-D942-495B-8802-1DD2B0F6C74C}"/>
              </a:ext>
            </a:extLst>
          </p:cNvPr>
          <p:cNvSpPr/>
          <p:nvPr/>
        </p:nvSpPr>
        <p:spPr>
          <a:xfrm>
            <a:off x="9148343" y="2855485"/>
            <a:ext cx="1326401" cy="353485"/>
          </a:xfrm>
          <a:prstGeom prst="rect">
            <a:avLst/>
          </a:prstGeom>
          <a:noFill/>
          <a:ln>
            <a:solidFill>
              <a:srgbClr val="7030A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endParaRPr lang="fr-FR" sz="90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F6D432E-A08C-4ACB-8D30-B8F084C4FAF2}"/>
              </a:ext>
            </a:extLst>
          </p:cNvPr>
          <p:cNvSpPr/>
          <p:nvPr/>
        </p:nvSpPr>
        <p:spPr>
          <a:xfrm>
            <a:off x="10425049" y="2886363"/>
            <a:ext cx="1248564" cy="542638"/>
          </a:xfrm>
          <a:prstGeom prst="rect">
            <a:avLst/>
          </a:prstGeom>
          <a:noFill/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fr-FR" sz="900">
                <a:solidFill>
                  <a:srgbClr val="7030A0"/>
                </a:solidFill>
              </a:rPr>
              <a:t>Saisie des noms des enseignants surveillants dans APOGEE </a:t>
            </a:r>
            <a:r>
              <a:rPr lang="fr-FR" sz="900" i="1">
                <a:solidFill>
                  <a:srgbClr val="7030A0"/>
                </a:solidFill>
              </a:rPr>
              <a:t>(2j)</a:t>
            </a:r>
          </a:p>
        </p:txBody>
      </p:sp>
      <p:cxnSp>
        <p:nvCxnSpPr>
          <p:cNvPr id="23" name="Connecteur droit avec flèche 22">
            <a:extLst>
              <a:ext uri="{FF2B5EF4-FFF2-40B4-BE49-F238E27FC236}">
                <a16:creationId xmlns:a16="http://schemas.microsoft.com/office/drawing/2014/main" id="{AD4B338D-6000-483C-9EA6-831720011AF8}"/>
              </a:ext>
            </a:extLst>
          </p:cNvPr>
          <p:cNvCxnSpPr>
            <a:cxnSpLocks/>
          </p:cNvCxnSpPr>
          <p:nvPr/>
        </p:nvCxnSpPr>
        <p:spPr>
          <a:xfrm flipH="1">
            <a:off x="10055341" y="3069001"/>
            <a:ext cx="503438" cy="26226"/>
          </a:xfrm>
          <a:prstGeom prst="straightConnector1">
            <a:avLst/>
          </a:prstGeom>
          <a:ln>
            <a:solidFill>
              <a:srgbClr val="7030A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7" name="Rectangle 26">
            <a:extLst>
              <a:ext uri="{FF2B5EF4-FFF2-40B4-BE49-F238E27FC236}">
                <a16:creationId xmlns:a16="http://schemas.microsoft.com/office/drawing/2014/main" id="{DBB4CCCA-BBBC-4A04-8D1A-8F92ECADBA9D}"/>
              </a:ext>
            </a:extLst>
          </p:cNvPr>
          <p:cNvSpPr/>
          <p:nvPr/>
        </p:nvSpPr>
        <p:spPr>
          <a:xfrm>
            <a:off x="10159703" y="4589165"/>
            <a:ext cx="315041" cy="479302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endParaRPr lang="fr-FR" sz="90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3CA6DE6-6C0F-49A4-B454-B80458B51CE7}"/>
              </a:ext>
            </a:extLst>
          </p:cNvPr>
          <p:cNvSpPr/>
          <p:nvPr/>
        </p:nvSpPr>
        <p:spPr>
          <a:xfrm>
            <a:off x="10064272" y="4047265"/>
            <a:ext cx="970063" cy="353485"/>
          </a:xfrm>
          <a:prstGeom prst="rect">
            <a:avLst/>
          </a:prstGeom>
          <a:noFill/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fr-FR" sz="900">
                <a:solidFill>
                  <a:schemeClr val="tx2">
                    <a:lumMod val="60000"/>
                    <a:lumOff val="40000"/>
                  </a:schemeClr>
                </a:solidFill>
              </a:rPr>
              <a:t>Réservation des salles </a:t>
            </a:r>
            <a:r>
              <a:rPr lang="fr-FR" sz="900" i="1">
                <a:solidFill>
                  <a:schemeClr val="tx2">
                    <a:lumMod val="60000"/>
                    <a:lumOff val="40000"/>
                  </a:schemeClr>
                </a:solidFill>
              </a:rPr>
              <a:t>(1j)</a:t>
            </a:r>
          </a:p>
        </p:txBody>
      </p:sp>
      <p:cxnSp>
        <p:nvCxnSpPr>
          <p:cNvPr id="30" name="Connecteur droit 29">
            <a:extLst>
              <a:ext uri="{FF2B5EF4-FFF2-40B4-BE49-F238E27FC236}">
                <a16:creationId xmlns:a16="http://schemas.microsoft.com/office/drawing/2014/main" id="{D67B0603-6805-46F2-B440-3B95ABECC4A8}"/>
              </a:ext>
            </a:extLst>
          </p:cNvPr>
          <p:cNvCxnSpPr>
            <a:cxnSpLocks/>
            <a:stCxn id="16" idx="4"/>
            <a:endCxn id="15" idx="0"/>
          </p:cNvCxnSpPr>
          <p:nvPr/>
        </p:nvCxnSpPr>
        <p:spPr>
          <a:xfrm>
            <a:off x="5813588" y="3478361"/>
            <a:ext cx="0" cy="447223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>
            <a:extLst>
              <a:ext uri="{FF2B5EF4-FFF2-40B4-BE49-F238E27FC236}">
                <a16:creationId xmlns:a16="http://schemas.microsoft.com/office/drawing/2014/main" id="{AC6B389C-207D-40CF-A616-A94D713B3B27}"/>
              </a:ext>
            </a:extLst>
          </p:cNvPr>
          <p:cNvSpPr/>
          <p:nvPr/>
        </p:nvSpPr>
        <p:spPr>
          <a:xfrm>
            <a:off x="2631180" y="3975224"/>
            <a:ext cx="113165" cy="937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7" name="Connecteur droit avec flèche 36">
            <a:extLst>
              <a:ext uri="{FF2B5EF4-FFF2-40B4-BE49-F238E27FC236}">
                <a16:creationId xmlns:a16="http://schemas.microsoft.com/office/drawing/2014/main" id="{51117903-EDB2-42EA-9D2F-056814AE6732}"/>
              </a:ext>
            </a:extLst>
          </p:cNvPr>
          <p:cNvCxnSpPr>
            <a:cxnSpLocks/>
            <a:stCxn id="28" idx="2"/>
          </p:cNvCxnSpPr>
          <p:nvPr/>
        </p:nvCxnSpPr>
        <p:spPr>
          <a:xfrm flipH="1">
            <a:off x="10329808" y="4400750"/>
            <a:ext cx="219496" cy="372360"/>
          </a:xfrm>
          <a:prstGeom prst="straightConnector1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9" name="Ellipse 38">
            <a:extLst>
              <a:ext uri="{FF2B5EF4-FFF2-40B4-BE49-F238E27FC236}">
                <a16:creationId xmlns:a16="http://schemas.microsoft.com/office/drawing/2014/main" id="{13BF498F-B0AD-4A2A-8636-EA1FD505EA9D}"/>
              </a:ext>
            </a:extLst>
          </p:cNvPr>
          <p:cNvSpPr/>
          <p:nvPr/>
        </p:nvSpPr>
        <p:spPr>
          <a:xfrm>
            <a:off x="332509" y="6273400"/>
            <a:ext cx="180000" cy="1800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800"/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E2FE515F-93AA-43AF-A03E-9DB93CA03214}"/>
              </a:ext>
            </a:extLst>
          </p:cNvPr>
          <p:cNvSpPr txBox="1"/>
          <p:nvPr/>
        </p:nvSpPr>
        <p:spPr>
          <a:xfrm>
            <a:off x="512509" y="6255678"/>
            <a:ext cx="91624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chemeClr val="tx1">
                    <a:lumMod val="75000"/>
                    <a:lumOff val="25000"/>
                  </a:schemeClr>
                </a:solidFill>
              </a:rPr>
              <a:t>Evènement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D3BE9A06-831A-45EF-8BF0-07120C61DD12}"/>
              </a:ext>
            </a:extLst>
          </p:cNvPr>
          <p:cNvSpPr/>
          <p:nvPr/>
        </p:nvSpPr>
        <p:spPr>
          <a:xfrm>
            <a:off x="338861" y="6545223"/>
            <a:ext cx="180000" cy="1800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80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43242663-8BB1-49D5-9A71-BF53870D483C}"/>
              </a:ext>
            </a:extLst>
          </p:cNvPr>
          <p:cNvSpPr txBox="1"/>
          <p:nvPr/>
        </p:nvSpPr>
        <p:spPr>
          <a:xfrm>
            <a:off x="512508" y="6527501"/>
            <a:ext cx="211519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chemeClr val="tx1">
                    <a:lumMod val="75000"/>
                    <a:lumOff val="25000"/>
                  </a:schemeClr>
                </a:solidFill>
              </a:rPr>
              <a:t>Tâche avec durée déterminée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CE726819-6FA9-47A8-A81A-6915C54B703E}"/>
              </a:ext>
            </a:extLst>
          </p:cNvPr>
          <p:cNvSpPr/>
          <p:nvPr/>
        </p:nvSpPr>
        <p:spPr>
          <a:xfrm>
            <a:off x="2203132" y="6273400"/>
            <a:ext cx="180000" cy="1800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80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354671EA-A2A4-41B4-8028-A7A96FA9016D}"/>
              </a:ext>
            </a:extLst>
          </p:cNvPr>
          <p:cNvSpPr txBox="1"/>
          <p:nvPr/>
        </p:nvSpPr>
        <p:spPr>
          <a:xfrm>
            <a:off x="2376779" y="6255678"/>
            <a:ext cx="211519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chemeClr val="tx1">
                    <a:lumMod val="75000"/>
                    <a:lumOff val="25000"/>
                  </a:schemeClr>
                </a:solidFill>
              </a:rPr>
              <a:t>Tâche réalisée au fil de l’eau 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3FAE6ABD-E0E6-4E06-BE96-4D5AD3BFB7E3}"/>
              </a:ext>
            </a:extLst>
          </p:cNvPr>
          <p:cNvSpPr txBox="1"/>
          <p:nvPr/>
        </p:nvSpPr>
        <p:spPr>
          <a:xfrm>
            <a:off x="4067141" y="6255678"/>
            <a:ext cx="2199455" cy="215444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chemeClr val="tx2">
                    <a:lumMod val="60000"/>
                    <a:lumOff val="40000"/>
                  </a:schemeClr>
                </a:solidFill>
              </a:rPr>
              <a:t>Tâche nécessaire à la convocation</a:t>
            </a: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B0575764-DAAC-4F01-816E-722A22CA7052}"/>
              </a:ext>
            </a:extLst>
          </p:cNvPr>
          <p:cNvSpPr txBox="1"/>
          <p:nvPr/>
        </p:nvSpPr>
        <p:spPr>
          <a:xfrm>
            <a:off x="4067141" y="6527501"/>
            <a:ext cx="2199455" cy="215444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rgbClr val="7030A0"/>
                </a:solidFill>
              </a:rPr>
              <a:t>Tâche nécessaire à la tenue de l’examen</a:t>
            </a: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81F39FE2-55FC-4695-B858-1ED236453CD5}"/>
              </a:ext>
            </a:extLst>
          </p:cNvPr>
          <p:cNvSpPr txBox="1"/>
          <p:nvPr/>
        </p:nvSpPr>
        <p:spPr>
          <a:xfrm>
            <a:off x="6415395" y="6255678"/>
            <a:ext cx="1940631" cy="21544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chemeClr val="accent4">
                    <a:lumMod val="75000"/>
                  </a:schemeClr>
                </a:solidFill>
              </a:rPr>
              <a:t>Tâche liée au BVEH</a:t>
            </a:r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CFABE294-DD7C-4D18-99F0-77AF8E288CD6}"/>
              </a:ext>
            </a:extLst>
          </p:cNvPr>
          <p:cNvSpPr txBox="1"/>
          <p:nvPr/>
        </p:nvSpPr>
        <p:spPr>
          <a:xfrm>
            <a:off x="6415395" y="6527501"/>
            <a:ext cx="1940631" cy="215444"/>
          </a:xfrm>
          <a:prstGeom prst="rect">
            <a:avLst/>
          </a:prstGeom>
          <a:noFill/>
          <a:ln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chemeClr val="accent3">
                    <a:lumMod val="75000"/>
                  </a:schemeClr>
                </a:solidFill>
              </a:rPr>
              <a:t>Tâche liée à la gestion des sujets</a:t>
            </a:r>
          </a:p>
        </p:txBody>
      </p:sp>
      <p:sp>
        <p:nvSpPr>
          <p:cNvPr id="38" name="Ellipse 37">
            <a:extLst>
              <a:ext uri="{FF2B5EF4-FFF2-40B4-BE49-F238E27FC236}">
                <a16:creationId xmlns:a16="http://schemas.microsoft.com/office/drawing/2014/main" id="{306A6D32-C1EA-404A-A95A-759A771A0DE6}"/>
              </a:ext>
            </a:extLst>
          </p:cNvPr>
          <p:cNvSpPr/>
          <p:nvPr/>
        </p:nvSpPr>
        <p:spPr>
          <a:xfrm>
            <a:off x="5896816" y="4689020"/>
            <a:ext cx="324000" cy="324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" name="ZoneTexte 51">
            <a:extLst>
              <a:ext uri="{FF2B5EF4-FFF2-40B4-BE49-F238E27FC236}">
                <a16:creationId xmlns:a16="http://schemas.microsoft.com/office/drawing/2014/main" id="{3BE6DF8E-6A24-4DAF-8B11-EE6EAB3A2D0E}"/>
              </a:ext>
            </a:extLst>
          </p:cNvPr>
          <p:cNvSpPr txBox="1"/>
          <p:nvPr/>
        </p:nvSpPr>
        <p:spPr>
          <a:xfrm>
            <a:off x="5679762" y="4735816"/>
            <a:ext cx="75810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>
                <a:solidFill>
                  <a:schemeClr val="accent4">
                    <a:lumMod val="75000"/>
                  </a:schemeClr>
                </a:solidFill>
              </a:rPr>
              <a:t>CHPE</a:t>
            </a:r>
            <a:endParaRPr lang="fr-FR" sz="120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6" name="ZoneTexte 55">
            <a:extLst>
              <a:ext uri="{FF2B5EF4-FFF2-40B4-BE49-F238E27FC236}">
                <a16:creationId xmlns:a16="http://schemas.microsoft.com/office/drawing/2014/main" id="{A36A3625-35CC-4551-B1E2-82EF5B835013}"/>
              </a:ext>
            </a:extLst>
          </p:cNvPr>
          <p:cNvSpPr txBox="1"/>
          <p:nvPr/>
        </p:nvSpPr>
        <p:spPr>
          <a:xfrm>
            <a:off x="5029384" y="4474816"/>
            <a:ext cx="24677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>
                <a:solidFill>
                  <a:schemeClr val="accent4">
                    <a:lumMod val="75000"/>
                  </a:schemeClr>
                </a:solidFill>
              </a:rPr>
              <a:t>Saisie manuelle des aménagements </a:t>
            </a:r>
            <a:r>
              <a:rPr lang="fr-FR" sz="900" i="1">
                <a:solidFill>
                  <a:schemeClr val="accent4">
                    <a:lumMod val="75000"/>
                  </a:schemeClr>
                </a:solidFill>
              </a:rPr>
              <a:t>(1j)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216EE2F9-BB49-4D79-A437-90A4DCE630D0}"/>
              </a:ext>
            </a:extLst>
          </p:cNvPr>
          <p:cNvSpPr/>
          <p:nvPr/>
        </p:nvSpPr>
        <p:spPr>
          <a:xfrm>
            <a:off x="6959733" y="4712521"/>
            <a:ext cx="217179" cy="276999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0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1BA838F3-646F-4E53-92F9-20A0171325FE}"/>
              </a:ext>
            </a:extLst>
          </p:cNvPr>
          <p:cNvSpPr/>
          <p:nvPr/>
        </p:nvSpPr>
        <p:spPr>
          <a:xfrm flipH="1">
            <a:off x="11757648" y="1768631"/>
            <a:ext cx="45719" cy="4431798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F455C892-B498-494D-8D85-8FADFD219C05}"/>
              </a:ext>
            </a:extLst>
          </p:cNvPr>
          <p:cNvSpPr txBox="1"/>
          <p:nvPr/>
        </p:nvSpPr>
        <p:spPr>
          <a:xfrm>
            <a:off x="8762949" y="5754267"/>
            <a:ext cx="3040418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1000">
                <a:solidFill>
                  <a:schemeClr val="bg2">
                    <a:lumMod val="60000"/>
                    <a:lumOff val="40000"/>
                  </a:schemeClr>
                </a:solidFill>
              </a:rPr>
              <a:t>Mise à disposition des convocations via l’ENT, et par voie postale et mail pour les ESH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314151D-3DD8-40A3-9155-EC1456A8AFA1}"/>
              </a:ext>
            </a:extLst>
          </p:cNvPr>
          <p:cNvSpPr/>
          <p:nvPr/>
        </p:nvSpPr>
        <p:spPr>
          <a:xfrm>
            <a:off x="10600658" y="4589166"/>
            <a:ext cx="1077041" cy="46996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>
                <a:solidFill>
                  <a:sysClr val="windowText" lastClr="000000"/>
                </a:solidFill>
              </a:rPr>
              <a:t>Marge de flexibilité </a:t>
            </a:r>
          </a:p>
        </p:txBody>
      </p:sp>
      <p:sp>
        <p:nvSpPr>
          <p:cNvPr id="51" name="Étoile : 5 branches 50">
            <a:extLst>
              <a:ext uri="{FF2B5EF4-FFF2-40B4-BE49-F238E27FC236}">
                <a16:creationId xmlns:a16="http://schemas.microsoft.com/office/drawing/2014/main" id="{45C89BAF-7F85-410F-95C1-57FE8376FB94}"/>
              </a:ext>
            </a:extLst>
          </p:cNvPr>
          <p:cNvSpPr/>
          <p:nvPr/>
        </p:nvSpPr>
        <p:spPr>
          <a:xfrm>
            <a:off x="10044228" y="3765964"/>
            <a:ext cx="360000" cy="360000"/>
          </a:xfrm>
          <a:prstGeom prst="star5">
            <a:avLst/>
          </a:prstGeom>
          <a:solidFill>
            <a:srgbClr val="FFFF00"/>
          </a:solidFill>
          <a:ln>
            <a:solidFill>
              <a:srgbClr val="00C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ZoneTexte 52">
            <a:extLst>
              <a:ext uri="{FF2B5EF4-FFF2-40B4-BE49-F238E27FC236}">
                <a16:creationId xmlns:a16="http://schemas.microsoft.com/office/drawing/2014/main" id="{8A1A45CE-532F-416B-A6F2-99A8764D4879}"/>
              </a:ext>
            </a:extLst>
          </p:cNvPr>
          <p:cNvSpPr txBox="1"/>
          <p:nvPr/>
        </p:nvSpPr>
        <p:spPr>
          <a:xfrm>
            <a:off x="9030428" y="3352132"/>
            <a:ext cx="216528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>
                <a:solidFill>
                  <a:srgbClr val="00C28F"/>
                </a:solidFill>
              </a:rPr>
              <a:t>Simplification du processus associés au ESH pour gain de flexibilité</a:t>
            </a:r>
          </a:p>
        </p:txBody>
      </p:sp>
      <p:sp>
        <p:nvSpPr>
          <p:cNvPr id="54" name="Étoile : 5 branches 53">
            <a:extLst>
              <a:ext uri="{FF2B5EF4-FFF2-40B4-BE49-F238E27FC236}">
                <a16:creationId xmlns:a16="http://schemas.microsoft.com/office/drawing/2014/main" id="{ACC33E60-FD9F-40D2-B97A-A0AE0DD2A4C6}"/>
              </a:ext>
            </a:extLst>
          </p:cNvPr>
          <p:cNvSpPr/>
          <p:nvPr/>
        </p:nvSpPr>
        <p:spPr>
          <a:xfrm>
            <a:off x="4481776" y="4664479"/>
            <a:ext cx="360000" cy="360000"/>
          </a:xfrm>
          <a:prstGeom prst="star5">
            <a:avLst/>
          </a:prstGeom>
          <a:solidFill>
            <a:srgbClr val="FFFF00"/>
          </a:solidFill>
          <a:ln>
            <a:solidFill>
              <a:srgbClr val="00C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5" name="ZoneTexte 54">
            <a:extLst>
              <a:ext uri="{FF2B5EF4-FFF2-40B4-BE49-F238E27FC236}">
                <a16:creationId xmlns:a16="http://schemas.microsoft.com/office/drawing/2014/main" id="{BFC2001D-FFE0-4E46-A465-8E9B2CB5FA78}"/>
              </a:ext>
            </a:extLst>
          </p:cNvPr>
          <p:cNvSpPr txBox="1"/>
          <p:nvPr/>
        </p:nvSpPr>
        <p:spPr>
          <a:xfrm>
            <a:off x="2548598" y="5001755"/>
            <a:ext cx="265093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100">
                <a:solidFill>
                  <a:srgbClr val="00C28F"/>
                </a:solidFill>
              </a:rPr>
              <a:t>Simplification du processus associés au ESH pour gain de flexibilité sans changement de temps</a:t>
            </a:r>
          </a:p>
        </p:txBody>
      </p:sp>
      <p:sp>
        <p:nvSpPr>
          <p:cNvPr id="58" name="Étoile : 5 branches 57">
            <a:extLst>
              <a:ext uri="{FF2B5EF4-FFF2-40B4-BE49-F238E27FC236}">
                <a16:creationId xmlns:a16="http://schemas.microsoft.com/office/drawing/2014/main" id="{14C52F94-7323-4038-840A-26C86B3A721D}"/>
              </a:ext>
            </a:extLst>
          </p:cNvPr>
          <p:cNvSpPr/>
          <p:nvPr/>
        </p:nvSpPr>
        <p:spPr>
          <a:xfrm>
            <a:off x="7536248" y="5067267"/>
            <a:ext cx="360000" cy="360000"/>
          </a:xfrm>
          <a:prstGeom prst="star5">
            <a:avLst/>
          </a:prstGeom>
          <a:solidFill>
            <a:srgbClr val="FFFF00"/>
          </a:solidFill>
          <a:ln>
            <a:solidFill>
              <a:srgbClr val="00C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9" name="ZoneTexte 58">
            <a:extLst>
              <a:ext uri="{FF2B5EF4-FFF2-40B4-BE49-F238E27FC236}">
                <a16:creationId xmlns:a16="http://schemas.microsoft.com/office/drawing/2014/main" id="{77A7615D-91F8-4CA7-9191-ED921CDAB81E}"/>
              </a:ext>
            </a:extLst>
          </p:cNvPr>
          <p:cNvSpPr txBox="1"/>
          <p:nvPr/>
        </p:nvSpPr>
        <p:spPr>
          <a:xfrm>
            <a:off x="7834330" y="5157584"/>
            <a:ext cx="21652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>
                <a:solidFill>
                  <a:srgbClr val="00C28F"/>
                </a:solidFill>
              </a:rPr>
              <a:t>Remontée de la date de validation du calendrier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137ABB5-179F-1945-41AA-D668F19968A2}"/>
              </a:ext>
            </a:extLst>
          </p:cNvPr>
          <p:cNvSpPr/>
          <p:nvPr/>
        </p:nvSpPr>
        <p:spPr>
          <a:xfrm>
            <a:off x="2671230" y="2568029"/>
            <a:ext cx="51948" cy="1315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>
              <a:spcAft>
                <a:spcPts val="300"/>
              </a:spcAft>
            </a:pPr>
            <a:endParaRPr lang="fr-FR" sz="900" i="1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Étoile : 5 branches 48">
            <a:extLst>
              <a:ext uri="{FF2B5EF4-FFF2-40B4-BE49-F238E27FC236}">
                <a16:creationId xmlns:a16="http://schemas.microsoft.com/office/drawing/2014/main" id="{F6676049-67B6-72FD-C4C1-A0B61EA64355}"/>
              </a:ext>
            </a:extLst>
          </p:cNvPr>
          <p:cNvSpPr/>
          <p:nvPr/>
        </p:nvSpPr>
        <p:spPr>
          <a:xfrm>
            <a:off x="8496429" y="6306564"/>
            <a:ext cx="360000" cy="360000"/>
          </a:xfrm>
          <a:prstGeom prst="star5">
            <a:avLst/>
          </a:prstGeom>
          <a:solidFill>
            <a:srgbClr val="FFFF00"/>
          </a:solidFill>
          <a:ln>
            <a:solidFill>
              <a:srgbClr val="00C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00C28F"/>
              </a:solidFill>
            </a:endParaRPr>
          </a:p>
        </p:txBody>
      </p:sp>
      <p:sp>
        <p:nvSpPr>
          <p:cNvPr id="29" name="ZoneTexte 50">
            <a:extLst>
              <a:ext uri="{FF2B5EF4-FFF2-40B4-BE49-F238E27FC236}">
                <a16:creationId xmlns:a16="http://schemas.microsoft.com/office/drawing/2014/main" id="{56A4A73A-901F-8499-1AED-C79E6230A43B}"/>
              </a:ext>
            </a:extLst>
          </p:cNvPr>
          <p:cNvSpPr txBox="1"/>
          <p:nvPr/>
        </p:nvSpPr>
        <p:spPr>
          <a:xfrm>
            <a:off x="8899936" y="6377504"/>
            <a:ext cx="11689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>
                <a:solidFill>
                  <a:srgbClr val="00C28F"/>
                </a:solidFill>
              </a:rPr>
              <a:t>Evolution proposée</a:t>
            </a:r>
          </a:p>
        </p:txBody>
      </p:sp>
    </p:spTree>
    <p:extLst>
      <p:ext uri="{BB962C8B-B14F-4D97-AF65-F5344CB8AC3E}">
        <p14:creationId xmlns:p14="http://schemas.microsoft.com/office/powerpoint/2010/main" val="31367763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07FEB5D-93BA-40E3-B3C8-46B47C6B26B7}"/>
              </a:ext>
            </a:extLst>
          </p:cNvPr>
          <p:cNvSpPr/>
          <p:nvPr/>
        </p:nvSpPr>
        <p:spPr>
          <a:xfrm>
            <a:off x="332509" y="6317673"/>
            <a:ext cx="11610109" cy="1085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re 4">
            <a:extLst>
              <a:ext uri="{FF2B5EF4-FFF2-40B4-BE49-F238E27FC236}">
                <a16:creationId xmlns:a16="http://schemas.microsoft.com/office/drawing/2014/main" id="{44F5D7AF-C812-4E51-A2B7-5299BD87956C}"/>
              </a:ext>
            </a:extLst>
          </p:cNvPr>
          <p:cNvSpPr txBox="1">
            <a:spLocks/>
          </p:cNvSpPr>
          <p:nvPr/>
        </p:nvSpPr>
        <p:spPr bwMode="auto">
          <a:xfrm>
            <a:off x="1686949" y="124345"/>
            <a:ext cx="10643596" cy="719988"/>
          </a:xfrm>
          <a:prstGeom prst="rect">
            <a:avLst/>
          </a:prstGeom>
        </p:spPr>
        <p:txBody>
          <a:bodyPr vert="horz" lIns="0" tIns="60960" rIns="121920" bIns="60960" rtlCol="0" anchor="ctr">
            <a:noAutofit/>
          </a:bodyPr>
          <a:lstStyle>
            <a:lvl1pPr marL="14288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2500" b="1" kern="1200">
                <a:solidFill>
                  <a:schemeClr val="tx1"/>
                </a:solidFill>
                <a:latin typeface="Marianne" panose="02000000000000000000" pitchFamily="2" charset="0"/>
                <a:ea typeface="+mj-ea"/>
                <a:cs typeface="+mj-cs"/>
              </a:defRPr>
            </a:lvl1pPr>
          </a:lstStyle>
          <a:p>
            <a:pPr marL="0">
              <a:spcBef>
                <a:spcPts val="400"/>
              </a:spcBef>
              <a:buClr>
                <a:schemeClr val="accent2"/>
              </a:buClr>
            </a:pPr>
            <a:r>
              <a:rPr lang="fr-FR" sz="2130" dirty="0">
                <a:solidFill>
                  <a:schemeClr val="tx2"/>
                </a:solidFill>
              </a:rPr>
              <a:t>Pistes de travail identifiées sur le calendrier (3/3)</a:t>
            </a:r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DFCDF3FC-78E9-4FEA-AA3F-F617632135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262046"/>
              </p:ext>
            </p:extLst>
          </p:nvPr>
        </p:nvGraphicFramePr>
        <p:xfrm>
          <a:off x="323271" y="932876"/>
          <a:ext cx="11460742" cy="5209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2129">
                  <a:extLst>
                    <a:ext uri="{9D8B030D-6E8A-4147-A177-3AD203B41FA5}">
                      <a16:colId xmlns:a16="http://schemas.microsoft.com/office/drawing/2014/main" val="2459873573"/>
                    </a:ext>
                  </a:extLst>
                </a:gridCol>
                <a:gridCol w="1304925">
                  <a:extLst>
                    <a:ext uri="{9D8B030D-6E8A-4147-A177-3AD203B41FA5}">
                      <a16:colId xmlns:a16="http://schemas.microsoft.com/office/drawing/2014/main" val="1127030515"/>
                    </a:ext>
                  </a:extLst>
                </a:gridCol>
                <a:gridCol w="2295922">
                  <a:extLst>
                    <a:ext uri="{9D8B030D-6E8A-4147-A177-3AD203B41FA5}">
                      <a16:colId xmlns:a16="http://schemas.microsoft.com/office/drawing/2014/main" val="132723589"/>
                    </a:ext>
                  </a:extLst>
                </a:gridCol>
                <a:gridCol w="2295922">
                  <a:extLst>
                    <a:ext uri="{9D8B030D-6E8A-4147-A177-3AD203B41FA5}">
                      <a16:colId xmlns:a16="http://schemas.microsoft.com/office/drawing/2014/main" val="2337421280"/>
                    </a:ext>
                  </a:extLst>
                </a:gridCol>
                <a:gridCol w="2295922">
                  <a:extLst>
                    <a:ext uri="{9D8B030D-6E8A-4147-A177-3AD203B41FA5}">
                      <a16:colId xmlns:a16="http://schemas.microsoft.com/office/drawing/2014/main" val="2541498015"/>
                    </a:ext>
                  </a:extLst>
                </a:gridCol>
                <a:gridCol w="2295922">
                  <a:extLst>
                    <a:ext uri="{9D8B030D-6E8A-4147-A177-3AD203B41FA5}">
                      <a16:colId xmlns:a16="http://schemas.microsoft.com/office/drawing/2014/main" val="579706866"/>
                    </a:ext>
                  </a:extLst>
                </a:gridCol>
              </a:tblGrid>
              <a:tr h="434109">
                <a:tc rowSpan="2"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>
                          <a:solidFill>
                            <a:schemeClr val="tx1"/>
                          </a:solidFill>
                        </a:rPr>
                        <a:t>Novembre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r-FR" sz="1600" dirty="0">
                          <a:solidFill>
                            <a:schemeClr val="tx1"/>
                          </a:solidFill>
                        </a:rPr>
                        <a:t>Décembre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3006512"/>
                  </a:ext>
                </a:extLst>
              </a:tr>
              <a:tr h="312491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0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S48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S49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S50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S51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3175431"/>
                  </a:ext>
                </a:extLst>
              </a:tr>
              <a:tr h="1115710">
                <a:tc rowSpan="3">
                  <a:txBody>
                    <a:bodyPr/>
                    <a:lstStyle/>
                    <a:p>
                      <a:pPr algn="ctr"/>
                      <a:r>
                        <a:rPr lang="fr-FR" sz="1200" b="1" dirty="0"/>
                        <a:t>Relai Scolarité</a:t>
                      </a: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Pôle Sujet</a:t>
                      </a:r>
                    </a:p>
                  </a:txBody>
                  <a:tcPr anchor="ctr">
                    <a:lnR w="12700" cmpd="sng">
                      <a:noFill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8856705"/>
                  </a:ext>
                </a:extLst>
              </a:tr>
              <a:tr h="111571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Pôle Calendrier</a:t>
                      </a:r>
                    </a:p>
                  </a:txBody>
                  <a:tcPr anchor="ctr">
                    <a:lnR w="12700" cmpd="sng">
                      <a:noFill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8771180"/>
                  </a:ext>
                </a:extLst>
              </a:tr>
              <a:tr h="111571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Pôle ESH</a:t>
                      </a:r>
                    </a:p>
                  </a:txBody>
                  <a:tcPr anchor="ctr">
                    <a:lnR w="12700" cmpd="sng">
                      <a:noFill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4843985"/>
                  </a:ext>
                </a:extLst>
              </a:tr>
              <a:tr h="1115710">
                <a:tc gridSpan="2">
                  <a:txBody>
                    <a:bodyPr/>
                    <a:lstStyle/>
                    <a:p>
                      <a:pPr algn="ctr"/>
                      <a:r>
                        <a:rPr lang="fr-FR" sz="1200" b="1" dirty="0"/>
                        <a:t>Faculté</a:t>
                      </a:r>
                    </a:p>
                  </a:txBody>
                  <a:tcPr anchor="ctr">
                    <a:lnR w="12700" cmpd="sng">
                      <a:noFill/>
                    </a:ln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r>
                        <a:rPr lang="fr-FR" sz="1400"/>
                        <a:t>Composante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2750921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85F431B7-7803-4574-9227-1A1F8EFF1417}"/>
              </a:ext>
            </a:extLst>
          </p:cNvPr>
          <p:cNvSpPr/>
          <p:nvPr/>
        </p:nvSpPr>
        <p:spPr>
          <a:xfrm>
            <a:off x="10660105" y="1734381"/>
            <a:ext cx="53764" cy="4466048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C4584BE-7C25-4745-8D3C-D6F1C85A3440}"/>
              </a:ext>
            </a:extLst>
          </p:cNvPr>
          <p:cNvSpPr txBox="1"/>
          <p:nvPr/>
        </p:nvSpPr>
        <p:spPr>
          <a:xfrm>
            <a:off x="10642132" y="5831212"/>
            <a:ext cx="14676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>
                <a:solidFill>
                  <a:schemeClr val="bg2">
                    <a:lumMod val="60000"/>
                    <a:lumOff val="40000"/>
                  </a:schemeClr>
                </a:solidFill>
              </a:rPr>
              <a:t>Début des examens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E84585B-7701-4CF9-8930-632E45110965}"/>
              </a:ext>
            </a:extLst>
          </p:cNvPr>
          <p:cNvSpPr/>
          <p:nvPr/>
        </p:nvSpPr>
        <p:spPr>
          <a:xfrm>
            <a:off x="2686051" y="1777868"/>
            <a:ext cx="4324385" cy="974570"/>
          </a:xfrm>
          <a:prstGeom prst="rect">
            <a:avLst/>
          </a:prstGeom>
          <a:noFill/>
          <a:ln>
            <a:solidFill>
              <a:srgbClr val="7030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>
                <a:solidFill>
                  <a:srgbClr val="7030A0"/>
                </a:solidFill>
              </a:rPr>
              <a:t>Collecte, validation et impression des sujets </a:t>
            </a:r>
            <a:br>
              <a:rPr lang="fr-FR" sz="900">
                <a:solidFill>
                  <a:srgbClr val="7030A0"/>
                </a:solidFill>
              </a:rPr>
            </a:br>
            <a:r>
              <a:rPr lang="fr-FR" sz="900">
                <a:solidFill>
                  <a:srgbClr val="7030A0"/>
                </a:solidFill>
              </a:rPr>
              <a:t>(y compris les sujets ESH)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658C2E7-8EB8-4740-82C7-B8B9E3ECC39E}"/>
              </a:ext>
            </a:extLst>
          </p:cNvPr>
          <p:cNvSpPr/>
          <p:nvPr/>
        </p:nvSpPr>
        <p:spPr>
          <a:xfrm>
            <a:off x="7239984" y="1803980"/>
            <a:ext cx="1137725" cy="2037683"/>
          </a:xfrm>
          <a:prstGeom prst="rect">
            <a:avLst/>
          </a:prstGeom>
          <a:noFill/>
          <a:ln>
            <a:solidFill>
              <a:srgbClr val="7030A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900">
                <a:solidFill>
                  <a:srgbClr val="7030A0"/>
                </a:solidFill>
              </a:rPr>
              <a:t>Mise sous pli des sujets, listes d’émargements et procès-verbaux d’épreuves</a:t>
            </a:r>
          </a:p>
          <a:p>
            <a:pPr algn="ctr"/>
            <a:endParaRPr lang="fr-FR" sz="900">
              <a:solidFill>
                <a:srgbClr val="7030A0"/>
              </a:solidFill>
            </a:endParaRPr>
          </a:p>
          <a:p>
            <a:pPr algn="ctr"/>
            <a:r>
              <a:rPr lang="fr-FR" sz="900" i="1">
                <a:solidFill>
                  <a:srgbClr val="7030A0"/>
                </a:solidFill>
              </a:rPr>
              <a:t>(3 jours)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D4BF8A0D-DD84-4799-BD0F-B4A91F7993F4}"/>
              </a:ext>
            </a:extLst>
          </p:cNvPr>
          <p:cNvSpPr/>
          <p:nvPr/>
        </p:nvSpPr>
        <p:spPr>
          <a:xfrm>
            <a:off x="7239984" y="3934210"/>
            <a:ext cx="1137725" cy="1115438"/>
          </a:xfrm>
          <a:prstGeom prst="rect">
            <a:avLst/>
          </a:prstGeom>
          <a:noFill/>
          <a:ln>
            <a:solidFill>
              <a:srgbClr val="7030A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>
                <a:solidFill>
                  <a:srgbClr val="7030A0"/>
                </a:solidFill>
              </a:rPr>
              <a:t>Mise sous pli des sujets et listes d’émargements</a:t>
            </a:r>
          </a:p>
          <a:p>
            <a:pPr algn="ctr"/>
            <a:endParaRPr lang="fr-FR" sz="900">
              <a:solidFill>
                <a:srgbClr val="7030A0"/>
              </a:solidFill>
            </a:endParaRPr>
          </a:p>
          <a:p>
            <a:pPr algn="ctr"/>
            <a:r>
              <a:rPr lang="fr-FR" sz="900" i="1">
                <a:solidFill>
                  <a:srgbClr val="7030A0"/>
                </a:solidFill>
              </a:rPr>
              <a:t>(3 jours)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D98FDCD7-5501-4780-BD33-C8AE60FC5F4D}"/>
              </a:ext>
            </a:extLst>
          </p:cNvPr>
          <p:cNvSpPr/>
          <p:nvPr/>
        </p:nvSpPr>
        <p:spPr>
          <a:xfrm>
            <a:off x="6157496" y="2867092"/>
            <a:ext cx="1007574" cy="2182556"/>
          </a:xfrm>
          <a:prstGeom prst="rect">
            <a:avLst/>
          </a:prstGeom>
          <a:noFill/>
          <a:ln>
            <a:solidFill>
              <a:srgbClr val="7030A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>
                <a:solidFill>
                  <a:srgbClr val="7030A0"/>
                </a:solidFill>
              </a:rPr>
              <a:t>Préparation des listes d’affichage par épreuve</a:t>
            </a:r>
          </a:p>
          <a:p>
            <a:pPr algn="ctr"/>
            <a:endParaRPr lang="fr-FR" sz="900">
              <a:solidFill>
                <a:srgbClr val="7030A0"/>
              </a:solidFill>
            </a:endParaRPr>
          </a:p>
          <a:p>
            <a:pPr algn="ctr"/>
            <a:r>
              <a:rPr lang="fr-FR" sz="900" i="1">
                <a:solidFill>
                  <a:srgbClr val="7030A0"/>
                </a:solidFill>
              </a:rPr>
              <a:t>(2 jours)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ED32C7B1-3EDB-431D-A7CD-3249A4D47923}"/>
              </a:ext>
            </a:extLst>
          </p:cNvPr>
          <p:cNvSpPr/>
          <p:nvPr/>
        </p:nvSpPr>
        <p:spPr>
          <a:xfrm>
            <a:off x="2686051" y="2867093"/>
            <a:ext cx="3058969" cy="974570"/>
          </a:xfrm>
          <a:prstGeom prst="rect">
            <a:avLst/>
          </a:prstGeom>
          <a:noFill/>
          <a:ln>
            <a:solidFill>
              <a:srgbClr val="7030A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900">
                <a:solidFill>
                  <a:srgbClr val="7030A0"/>
                </a:solidFill>
              </a:rPr>
              <a:t>Ajout des surveillants manquants et convocation des surveillants</a:t>
            </a:r>
          </a:p>
          <a:p>
            <a:pPr algn="ctr"/>
            <a:r>
              <a:rPr lang="fr-FR" sz="500">
                <a:solidFill>
                  <a:schemeClr val="bg1"/>
                </a:solidFill>
              </a:rPr>
              <a:t>w</a:t>
            </a:r>
            <a:endParaRPr lang="fr-FR" sz="900">
              <a:solidFill>
                <a:schemeClr val="bg1"/>
              </a:solidFill>
            </a:endParaRPr>
          </a:p>
          <a:p>
            <a:pPr algn="ctr"/>
            <a:r>
              <a:rPr lang="fr-FR" sz="900" i="1">
                <a:solidFill>
                  <a:srgbClr val="7030A0"/>
                </a:solidFill>
              </a:rPr>
              <a:t>(5 jours)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E5CDB9F0-995D-48E8-8B24-B59F954BC73D}"/>
              </a:ext>
            </a:extLst>
          </p:cNvPr>
          <p:cNvSpPr/>
          <p:nvPr/>
        </p:nvSpPr>
        <p:spPr>
          <a:xfrm>
            <a:off x="2648540" y="3933648"/>
            <a:ext cx="1837735" cy="1116000"/>
          </a:xfrm>
          <a:prstGeom prst="rect">
            <a:avLst/>
          </a:prstGeom>
          <a:noFill/>
          <a:ln>
            <a:solidFill>
              <a:srgbClr val="7030A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b="1">
                <a:solidFill>
                  <a:srgbClr val="7030A0"/>
                </a:solidFill>
              </a:rPr>
              <a:t>Préparation des fiches d’accompagnement :</a:t>
            </a:r>
            <a:endParaRPr lang="fr-FR" sz="900">
              <a:solidFill>
                <a:srgbClr val="7030A0"/>
              </a:solidFill>
            </a:endParaRPr>
          </a:p>
          <a:p>
            <a:pPr algn="ctr"/>
            <a:endParaRPr lang="fr-FR" sz="800">
              <a:solidFill>
                <a:srgbClr val="7030A0"/>
              </a:solidFill>
            </a:endParaRPr>
          </a:p>
          <a:p>
            <a:pPr algn="ctr"/>
            <a:r>
              <a:rPr lang="fr-FR" sz="900">
                <a:solidFill>
                  <a:srgbClr val="7030A0"/>
                </a:solidFill>
              </a:rPr>
              <a:t>Saisie des informations nécessaires à l’organisation des examens par journée et demi-journée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997E55E8-7BF0-4B7E-A208-2DF2E91353B3}"/>
              </a:ext>
            </a:extLst>
          </p:cNvPr>
          <p:cNvSpPr/>
          <p:nvPr/>
        </p:nvSpPr>
        <p:spPr>
          <a:xfrm>
            <a:off x="4540038" y="3930206"/>
            <a:ext cx="1476952" cy="1119442"/>
          </a:xfrm>
          <a:prstGeom prst="rect">
            <a:avLst/>
          </a:prstGeom>
          <a:noFill/>
          <a:ln>
            <a:solidFill>
              <a:srgbClr val="7030A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>
                <a:solidFill>
                  <a:srgbClr val="7030A0"/>
                </a:solidFill>
              </a:rPr>
              <a:t>Identification des surveillants des épreuves ESH</a:t>
            </a:r>
          </a:p>
          <a:p>
            <a:pPr algn="ctr"/>
            <a:endParaRPr lang="fr-FR" sz="800">
              <a:solidFill>
                <a:srgbClr val="7030A0"/>
              </a:solidFill>
            </a:endParaRPr>
          </a:p>
          <a:p>
            <a:pPr algn="ctr"/>
            <a:r>
              <a:rPr lang="fr-FR" sz="800" i="1">
                <a:solidFill>
                  <a:srgbClr val="7030A0"/>
                </a:solidFill>
              </a:rPr>
              <a:t>( 5 jours)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81F13F9F-A9E0-4886-9743-937D954AC8EF}"/>
              </a:ext>
            </a:extLst>
          </p:cNvPr>
          <p:cNvSpPr/>
          <p:nvPr/>
        </p:nvSpPr>
        <p:spPr>
          <a:xfrm>
            <a:off x="9563942" y="2999362"/>
            <a:ext cx="1007573" cy="2121418"/>
          </a:xfrm>
          <a:prstGeom prst="rect">
            <a:avLst/>
          </a:prstGeom>
          <a:noFill/>
          <a:ln>
            <a:solidFill>
              <a:srgbClr val="7030A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>
                <a:solidFill>
                  <a:srgbClr val="7030A0"/>
                </a:solidFill>
              </a:rPr>
              <a:t>Affichage des listes d’affichage devant chaque salle d’épreuve</a:t>
            </a:r>
          </a:p>
          <a:p>
            <a:pPr algn="ctr"/>
            <a:endParaRPr lang="fr-FR" sz="900">
              <a:solidFill>
                <a:srgbClr val="7030A0"/>
              </a:solidFill>
            </a:endParaRPr>
          </a:p>
          <a:p>
            <a:pPr algn="ctr"/>
            <a:r>
              <a:rPr lang="fr-FR" sz="900" i="1">
                <a:solidFill>
                  <a:srgbClr val="7030A0"/>
                </a:solidFill>
              </a:rPr>
              <a:t>(2 jours)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60A1B323-23E5-4840-96AF-1FFC4002C371}"/>
              </a:ext>
            </a:extLst>
          </p:cNvPr>
          <p:cNvSpPr txBox="1"/>
          <p:nvPr/>
        </p:nvSpPr>
        <p:spPr>
          <a:xfrm>
            <a:off x="3980772" y="4860963"/>
            <a:ext cx="662709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800" i="1">
                <a:solidFill>
                  <a:srgbClr val="7030A0"/>
                </a:solidFill>
              </a:rPr>
              <a:t>(2 jours)</a:t>
            </a:r>
          </a:p>
        </p:txBody>
      </p:sp>
      <p:sp>
        <p:nvSpPr>
          <p:cNvPr id="45" name="Ellipse 44">
            <a:extLst>
              <a:ext uri="{FF2B5EF4-FFF2-40B4-BE49-F238E27FC236}">
                <a16:creationId xmlns:a16="http://schemas.microsoft.com/office/drawing/2014/main" id="{4F4D5003-940F-471B-8BBA-1023B79921CE}"/>
              </a:ext>
            </a:extLst>
          </p:cNvPr>
          <p:cNvSpPr/>
          <p:nvPr/>
        </p:nvSpPr>
        <p:spPr>
          <a:xfrm>
            <a:off x="332509" y="6273400"/>
            <a:ext cx="180000" cy="1800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800"/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E8AC15C8-9CF9-42D0-A46D-76010F59191F}"/>
              </a:ext>
            </a:extLst>
          </p:cNvPr>
          <p:cNvSpPr txBox="1"/>
          <p:nvPr/>
        </p:nvSpPr>
        <p:spPr>
          <a:xfrm>
            <a:off x="512509" y="6255678"/>
            <a:ext cx="91624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chemeClr val="tx1">
                    <a:lumMod val="75000"/>
                    <a:lumOff val="25000"/>
                  </a:schemeClr>
                </a:solidFill>
              </a:rPr>
              <a:t>Evènement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05BFA4FD-B0A4-4883-AAB6-2F1FEA2ECAD5}"/>
              </a:ext>
            </a:extLst>
          </p:cNvPr>
          <p:cNvSpPr/>
          <p:nvPr/>
        </p:nvSpPr>
        <p:spPr>
          <a:xfrm>
            <a:off x="338861" y="6545223"/>
            <a:ext cx="180000" cy="1800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80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7E117771-6DFE-4DA5-815B-8EE58BC8AA93}"/>
              </a:ext>
            </a:extLst>
          </p:cNvPr>
          <p:cNvSpPr txBox="1"/>
          <p:nvPr/>
        </p:nvSpPr>
        <p:spPr>
          <a:xfrm>
            <a:off x="512508" y="6527501"/>
            <a:ext cx="211519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chemeClr val="tx1">
                    <a:lumMod val="75000"/>
                    <a:lumOff val="25000"/>
                  </a:schemeClr>
                </a:solidFill>
              </a:rPr>
              <a:t>Tâche avec durée déterminée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56A7EB41-3B48-4093-8312-E413A1D6D6A3}"/>
              </a:ext>
            </a:extLst>
          </p:cNvPr>
          <p:cNvSpPr/>
          <p:nvPr/>
        </p:nvSpPr>
        <p:spPr>
          <a:xfrm>
            <a:off x="2203132" y="6273400"/>
            <a:ext cx="180000" cy="1800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80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59494CAF-D8EF-4C93-8CE7-D67C8051E4D9}"/>
              </a:ext>
            </a:extLst>
          </p:cNvPr>
          <p:cNvSpPr txBox="1"/>
          <p:nvPr/>
        </p:nvSpPr>
        <p:spPr>
          <a:xfrm>
            <a:off x="2376779" y="6255678"/>
            <a:ext cx="211519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chemeClr val="tx1">
                    <a:lumMod val="75000"/>
                    <a:lumOff val="25000"/>
                  </a:schemeClr>
                </a:solidFill>
              </a:rPr>
              <a:t>Tâche réalisée au fil de l’eau </a:t>
            </a:r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3349F591-1AB9-44A4-AEEA-3611F11A7580}"/>
              </a:ext>
            </a:extLst>
          </p:cNvPr>
          <p:cNvSpPr txBox="1"/>
          <p:nvPr/>
        </p:nvSpPr>
        <p:spPr>
          <a:xfrm>
            <a:off x="4067141" y="6255678"/>
            <a:ext cx="2199455" cy="215444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chemeClr val="tx2">
                    <a:lumMod val="60000"/>
                    <a:lumOff val="40000"/>
                  </a:schemeClr>
                </a:solidFill>
              </a:rPr>
              <a:t>Tâche nécessaire à la convocation</a:t>
            </a:r>
          </a:p>
        </p:txBody>
      </p:sp>
      <p:sp>
        <p:nvSpPr>
          <p:cNvPr id="52" name="ZoneTexte 51">
            <a:extLst>
              <a:ext uri="{FF2B5EF4-FFF2-40B4-BE49-F238E27FC236}">
                <a16:creationId xmlns:a16="http://schemas.microsoft.com/office/drawing/2014/main" id="{EC4DA080-1355-4FE8-BC3D-D9B7C9FB7450}"/>
              </a:ext>
            </a:extLst>
          </p:cNvPr>
          <p:cNvSpPr txBox="1"/>
          <p:nvPr/>
        </p:nvSpPr>
        <p:spPr>
          <a:xfrm>
            <a:off x="4067141" y="6527501"/>
            <a:ext cx="2199455" cy="215444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rgbClr val="7030A0"/>
                </a:solidFill>
              </a:rPr>
              <a:t>Tâche nécessaire à la tenue de l’examen</a:t>
            </a:r>
          </a:p>
        </p:txBody>
      </p:sp>
      <p:sp>
        <p:nvSpPr>
          <p:cNvPr id="53" name="ZoneTexte 52">
            <a:extLst>
              <a:ext uri="{FF2B5EF4-FFF2-40B4-BE49-F238E27FC236}">
                <a16:creationId xmlns:a16="http://schemas.microsoft.com/office/drawing/2014/main" id="{53E0E2E5-CAE6-4D69-B2C0-7C270485C4DA}"/>
              </a:ext>
            </a:extLst>
          </p:cNvPr>
          <p:cNvSpPr txBox="1"/>
          <p:nvPr/>
        </p:nvSpPr>
        <p:spPr>
          <a:xfrm>
            <a:off x="6415395" y="6255678"/>
            <a:ext cx="1940631" cy="21544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chemeClr val="accent4">
                    <a:lumMod val="75000"/>
                  </a:schemeClr>
                </a:solidFill>
              </a:rPr>
              <a:t>Tâche liée au BVEH</a:t>
            </a:r>
          </a:p>
        </p:txBody>
      </p:sp>
      <p:sp>
        <p:nvSpPr>
          <p:cNvPr id="54" name="ZoneTexte 53">
            <a:extLst>
              <a:ext uri="{FF2B5EF4-FFF2-40B4-BE49-F238E27FC236}">
                <a16:creationId xmlns:a16="http://schemas.microsoft.com/office/drawing/2014/main" id="{C4740060-671D-48E3-BB3D-39DC5E73FA30}"/>
              </a:ext>
            </a:extLst>
          </p:cNvPr>
          <p:cNvSpPr txBox="1"/>
          <p:nvPr/>
        </p:nvSpPr>
        <p:spPr>
          <a:xfrm>
            <a:off x="6415395" y="6527501"/>
            <a:ext cx="1940631" cy="215444"/>
          </a:xfrm>
          <a:prstGeom prst="rect">
            <a:avLst/>
          </a:prstGeom>
          <a:noFill/>
          <a:ln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chemeClr val="accent3">
                    <a:lumMod val="75000"/>
                  </a:schemeClr>
                </a:solidFill>
              </a:rPr>
              <a:t>Tâche liée à la gestion des sujets</a:t>
            </a:r>
          </a:p>
        </p:txBody>
      </p:sp>
    </p:spTree>
    <p:extLst>
      <p:ext uri="{BB962C8B-B14F-4D97-AF65-F5344CB8AC3E}">
        <p14:creationId xmlns:p14="http://schemas.microsoft.com/office/powerpoint/2010/main" val="33275505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1E1AAEC4-AFD3-42BF-908B-CBBF0DDCCB37}"/>
              </a:ext>
            </a:extLst>
          </p:cNvPr>
          <p:cNvSpPr txBox="1"/>
          <p:nvPr/>
        </p:nvSpPr>
        <p:spPr>
          <a:xfrm>
            <a:off x="424873" y="1595068"/>
            <a:ext cx="1124989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fr-FR" dirty="0"/>
              <a:t>La </a:t>
            </a:r>
            <a:r>
              <a:rPr lang="fr-FR" b="1" dirty="0"/>
              <a:t>fin des IP étant remontée d’une semaine</a:t>
            </a:r>
            <a:r>
              <a:rPr lang="fr-FR" dirty="0"/>
              <a:t>, cela permet de libérer du temps pour remonter la date d’annonce des examens et surtout d’avoir du temps de travail avant la pause pédagogique d’octobre.</a:t>
            </a:r>
          </a:p>
          <a:p>
            <a:pPr algn="just"/>
            <a:endParaRPr lang="fr-FR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fr-FR" b="1" dirty="0"/>
              <a:t>L’axe de travail majeur retenu porte sur la gestion des étudiants en situation de handicap</a:t>
            </a:r>
            <a:r>
              <a:rPr lang="fr-FR" dirty="0"/>
              <a:t>. La simplification et l’amélioration du processus particulier qui les concerne permettra de produire un calendrier de travail moins comprimé et donc capable de plus de souplesse.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fr-FR" dirty="0"/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endParaRPr lang="fr-FR" dirty="0"/>
          </a:p>
        </p:txBody>
      </p:sp>
      <p:sp>
        <p:nvSpPr>
          <p:cNvPr id="10" name="Titre 4">
            <a:extLst>
              <a:ext uri="{FF2B5EF4-FFF2-40B4-BE49-F238E27FC236}">
                <a16:creationId xmlns:a16="http://schemas.microsoft.com/office/drawing/2014/main" id="{EB47095A-5ECF-4039-A598-A9DBE49EDB80}"/>
              </a:ext>
            </a:extLst>
          </p:cNvPr>
          <p:cNvSpPr txBox="1">
            <a:spLocks/>
          </p:cNvSpPr>
          <p:nvPr/>
        </p:nvSpPr>
        <p:spPr bwMode="auto">
          <a:xfrm>
            <a:off x="1686949" y="124345"/>
            <a:ext cx="10643596" cy="719988"/>
          </a:xfrm>
          <a:prstGeom prst="rect">
            <a:avLst/>
          </a:prstGeom>
        </p:spPr>
        <p:txBody>
          <a:bodyPr vert="horz" lIns="0" tIns="60960" rIns="121920" bIns="60960" rtlCol="0" anchor="ctr">
            <a:noAutofit/>
          </a:bodyPr>
          <a:lstStyle>
            <a:lvl1pPr marL="14288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2500" b="1" kern="1200">
                <a:solidFill>
                  <a:schemeClr val="tx1"/>
                </a:solidFill>
                <a:latin typeface="Marianne" panose="02000000000000000000" pitchFamily="2" charset="0"/>
                <a:ea typeface="+mj-ea"/>
                <a:cs typeface="+mj-cs"/>
              </a:defRPr>
            </a:lvl1pPr>
          </a:lstStyle>
          <a:p>
            <a:pPr marL="0">
              <a:spcBef>
                <a:spcPts val="400"/>
              </a:spcBef>
              <a:buClr>
                <a:schemeClr val="accent2"/>
              </a:buClr>
            </a:pPr>
            <a:r>
              <a:rPr lang="fr-FR" sz="2130" dirty="0">
                <a:solidFill>
                  <a:srgbClr val="002060"/>
                </a:solidFill>
              </a:rPr>
              <a:t>En synthèse</a:t>
            </a:r>
          </a:p>
        </p:txBody>
      </p:sp>
    </p:spTree>
    <p:extLst>
      <p:ext uri="{BB962C8B-B14F-4D97-AF65-F5344CB8AC3E}">
        <p14:creationId xmlns:p14="http://schemas.microsoft.com/office/powerpoint/2010/main" val="31095741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1E1AAEC4-AFD3-42BF-908B-CBBF0DDCCB37}"/>
              </a:ext>
            </a:extLst>
          </p:cNvPr>
          <p:cNvSpPr txBox="1"/>
          <p:nvPr/>
        </p:nvSpPr>
        <p:spPr>
          <a:xfrm>
            <a:off x="424873" y="2036728"/>
            <a:ext cx="1124989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fr-FR" b="1" dirty="0"/>
              <a:t>Ce document modélise le processus d’organisation des examens du semestre impair sur le campus X.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fr-FR" b="1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fr-FR" dirty="0"/>
              <a:t>Il a servi de base de travail pour </a:t>
            </a:r>
            <a:r>
              <a:rPr lang="fr-FR" b="1" dirty="0"/>
              <a:t>identifier des axes d’amélioration </a:t>
            </a:r>
            <a:r>
              <a:rPr lang="fr-FR" dirty="0"/>
              <a:t>afin de pouvoir </a:t>
            </a:r>
            <a:r>
              <a:rPr lang="fr-FR" b="1" dirty="0"/>
              <a:t>convoquer les étudiants 4 semaines avant le début de la première épreuve.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endParaRPr lang="fr-FR" dirty="0"/>
          </a:p>
        </p:txBody>
      </p:sp>
      <p:sp>
        <p:nvSpPr>
          <p:cNvPr id="10" name="Titre 4">
            <a:extLst>
              <a:ext uri="{FF2B5EF4-FFF2-40B4-BE49-F238E27FC236}">
                <a16:creationId xmlns:a16="http://schemas.microsoft.com/office/drawing/2014/main" id="{376C19A1-FA89-49C8-AF7D-58D2F759C35E}"/>
              </a:ext>
            </a:extLst>
          </p:cNvPr>
          <p:cNvSpPr txBox="1">
            <a:spLocks/>
          </p:cNvSpPr>
          <p:nvPr/>
        </p:nvSpPr>
        <p:spPr bwMode="auto">
          <a:xfrm>
            <a:off x="1686949" y="124345"/>
            <a:ext cx="10643596" cy="719988"/>
          </a:xfrm>
          <a:prstGeom prst="rect">
            <a:avLst/>
          </a:prstGeom>
        </p:spPr>
        <p:txBody>
          <a:bodyPr vert="horz" lIns="0" tIns="60960" rIns="121920" bIns="60960" rtlCol="0" anchor="ctr">
            <a:noAutofit/>
          </a:bodyPr>
          <a:lstStyle>
            <a:lvl1pPr marL="14288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2500" b="1" kern="1200">
                <a:solidFill>
                  <a:schemeClr val="tx1"/>
                </a:solidFill>
                <a:latin typeface="Marianne" panose="02000000000000000000" pitchFamily="2" charset="0"/>
                <a:ea typeface="+mj-ea"/>
                <a:cs typeface="+mj-cs"/>
              </a:defRPr>
            </a:lvl1pPr>
          </a:lstStyle>
          <a:p>
            <a:pPr marL="0">
              <a:spcBef>
                <a:spcPts val="400"/>
              </a:spcBef>
              <a:buClr>
                <a:schemeClr val="accent2"/>
              </a:buClr>
            </a:pPr>
            <a:r>
              <a:rPr lang="fr-FR" sz="2130" dirty="0">
                <a:solidFill>
                  <a:srgbClr val="002060"/>
                </a:solidFill>
              </a:rPr>
              <a:t>Objectifs du présent document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98D974F-4AFF-D9D7-C07B-874F9B2E4B5D}"/>
              </a:ext>
            </a:extLst>
          </p:cNvPr>
          <p:cNvSpPr txBox="1"/>
          <p:nvPr/>
        </p:nvSpPr>
        <p:spPr>
          <a:xfrm>
            <a:off x="495299" y="3791055"/>
            <a:ext cx="11096625" cy="1904896"/>
          </a:xfrm>
          <a:prstGeom prst="roundRect">
            <a:avLst>
              <a:gd name="adj" fmla="val 14270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>
            <a:no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fr-FR" sz="1600" b="1" dirty="0">
                <a:solidFill>
                  <a:schemeClr val="bg1"/>
                </a:solidFill>
              </a:rPr>
              <a:t>Notes méthodologiques : 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fr-FR" sz="1600" dirty="0"/>
              <a:t>Le </a:t>
            </a:r>
            <a:r>
              <a:rPr lang="fr-FR" sz="1600" b="1" dirty="0"/>
              <a:t>délai</a:t>
            </a:r>
            <a:r>
              <a:rPr lang="fr-FR" sz="1600" dirty="0"/>
              <a:t> de 4 semaines a été </a:t>
            </a:r>
            <a:r>
              <a:rPr lang="fr-FR" sz="1600" b="1" dirty="0"/>
              <a:t>décidé par l’Université de Lille </a:t>
            </a:r>
            <a:r>
              <a:rPr lang="fr-FR" sz="1600" dirty="0"/>
              <a:t>pour répondre aux besoins identifiés au sein de l’établissement. </a:t>
            </a:r>
            <a:r>
              <a:rPr lang="fr-FR" sz="1600" b="1" dirty="0"/>
              <a:t>Il ne s’agit pas d’une recommandation</a:t>
            </a:r>
            <a:r>
              <a:rPr lang="fr-FR" sz="1600" dirty="0"/>
              <a:t>.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fr-FR" sz="1600" dirty="0"/>
              <a:t>Ce document commence par présenter les </a:t>
            </a:r>
            <a:r>
              <a:rPr lang="fr-FR" sz="1600" b="1" dirty="0"/>
              <a:t>irritants identifiés </a:t>
            </a:r>
            <a:r>
              <a:rPr lang="fr-FR" sz="1600" dirty="0"/>
              <a:t>et présente la </a:t>
            </a:r>
            <a:r>
              <a:rPr lang="fr-FR" sz="1600" b="1" dirty="0"/>
              <a:t>parole des étudiants, des agents et des enseignants. </a:t>
            </a:r>
            <a:r>
              <a:rPr lang="fr-FR" sz="1600" dirty="0"/>
              <a:t>Le </a:t>
            </a:r>
            <a:r>
              <a:rPr lang="fr-FR" sz="1600" b="1" dirty="0"/>
              <a:t>processus est ensuite modélisé </a:t>
            </a:r>
            <a:r>
              <a:rPr lang="fr-FR" sz="1600" dirty="0"/>
              <a:t>dans son entièreté avant de présenter les </a:t>
            </a:r>
            <a:r>
              <a:rPr lang="fr-FR" sz="1600" b="1" dirty="0"/>
              <a:t>axes de travail identifiés pour améliorer le processus.</a:t>
            </a:r>
          </a:p>
        </p:txBody>
      </p:sp>
    </p:spTree>
    <p:extLst>
      <p:ext uri="{BB962C8B-B14F-4D97-AF65-F5344CB8AC3E}">
        <p14:creationId xmlns:p14="http://schemas.microsoft.com/office/powerpoint/2010/main" val="33861649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C328491-0352-FC8A-0747-8060342509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Rappel du contexte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AA4AD9-F188-7DAA-55BC-CCF3AECF4F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 defTabSz="1219170"/>
            <a:r>
              <a:rPr lang="fr-FR" dirty="0">
                <a:solidFill>
                  <a:srgbClr val="000000"/>
                </a:solidFill>
              </a:rPr>
              <a:t>Direction interministérielle de la transformation publique</a:t>
            </a:r>
          </a:p>
        </p:txBody>
      </p:sp>
      <p:sp>
        <p:nvSpPr>
          <p:cNvPr id="2" name="Title 6">
            <a:extLst>
              <a:ext uri="{FF2B5EF4-FFF2-40B4-BE49-F238E27FC236}">
                <a16:creationId xmlns:a16="http://schemas.microsoft.com/office/drawing/2014/main" id="{D0415476-9187-10A7-8D18-9CEE4A95AD7B}"/>
              </a:ext>
            </a:extLst>
          </p:cNvPr>
          <p:cNvSpPr txBox="1">
            <a:spLocks/>
          </p:cNvSpPr>
          <p:nvPr/>
        </p:nvSpPr>
        <p:spPr bwMode="gray">
          <a:xfrm>
            <a:off x="480002" y="2979471"/>
            <a:ext cx="804513" cy="1404259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noFill/>
          </a:ln>
        </p:spPr>
        <p:txBody>
          <a:bodyPr vert="horz" lIns="0" tIns="60960" rIns="121920" bIns="480000" rtlCol="0"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+mj-lt"/>
              <a:buNone/>
              <a:tabLst/>
              <a:defRPr sz="3250" b="1" kern="1200">
                <a:solidFill>
                  <a:schemeClr val="bg1"/>
                </a:solidFill>
                <a:latin typeface="Marianne" panose="02000000000000000000" pitchFamily="2" charset="0"/>
                <a:ea typeface="+mj-ea"/>
                <a:cs typeface="+mj-cs"/>
              </a:defRPr>
            </a:lvl1pPr>
          </a:lstStyle>
          <a:p>
            <a:pPr algn="ctr" defTabSz="1219170"/>
            <a:r>
              <a:rPr lang="fr-FR" sz="5867" dirty="0">
                <a:solidFill>
                  <a:srgbClr val="FFFFFF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4701160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re 4">
            <a:extLst>
              <a:ext uri="{FF2B5EF4-FFF2-40B4-BE49-F238E27FC236}">
                <a16:creationId xmlns:a16="http://schemas.microsoft.com/office/drawing/2014/main" id="{4CEB0AC4-71E1-473C-842F-E8DF7F2EB592}"/>
              </a:ext>
            </a:extLst>
          </p:cNvPr>
          <p:cNvSpPr txBox="1">
            <a:spLocks/>
          </p:cNvSpPr>
          <p:nvPr/>
        </p:nvSpPr>
        <p:spPr bwMode="auto">
          <a:xfrm>
            <a:off x="1686949" y="116724"/>
            <a:ext cx="9978001" cy="1002817"/>
          </a:xfrm>
          <a:prstGeom prst="rect">
            <a:avLst/>
          </a:prstGeom>
        </p:spPr>
        <p:txBody>
          <a:bodyPr vert="horz" lIns="0" tIns="60960" rIns="121920" bIns="60960" rtlCol="0" anchor="ctr">
            <a:noAutofit/>
          </a:bodyPr>
          <a:lstStyle>
            <a:lvl1pPr marL="14288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2500" b="1" kern="1200">
                <a:solidFill>
                  <a:schemeClr val="tx1"/>
                </a:solidFill>
                <a:latin typeface="Marianne" panose="02000000000000000000" pitchFamily="2" charset="0"/>
                <a:ea typeface="+mj-ea"/>
                <a:cs typeface="+mj-cs"/>
              </a:defRPr>
            </a:lvl1pPr>
          </a:lstStyle>
          <a:p>
            <a:pPr marL="0">
              <a:spcBef>
                <a:spcPts val="400"/>
              </a:spcBef>
              <a:buClr>
                <a:schemeClr val="accent2"/>
              </a:buClr>
            </a:pPr>
            <a:r>
              <a:rPr lang="fr-FR" sz="2133" dirty="0">
                <a:solidFill>
                  <a:srgbClr val="002060"/>
                </a:solidFill>
              </a:rPr>
              <a:t>L’organisation des examens fait face à des irritants qui affectent le travail des agents et la vie des étudiants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353B6EF3-1DE2-4961-93D4-09442594E01D}"/>
              </a:ext>
            </a:extLst>
          </p:cNvPr>
          <p:cNvSpPr/>
          <p:nvPr/>
        </p:nvSpPr>
        <p:spPr>
          <a:xfrm>
            <a:off x="538409" y="1428445"/>
            <a:ext cx="3240000" cy="115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08038" algn="ctr"/>
            <a:r>
              <a:rPr lang="fr-FR" sz="1400" b="1">
                <a:solidFill>
                  <a:schemeClr val="accent2"/>
                </a:solidFill>
              </a:rPr>
              <a:t>Un manque de visibilité pour les étudiants, les enseignants et les agents</a:t>
            </a:r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2088E1A3-E37D-420E-8450-A1C7294A3649}"/>
              </a:ext>
            </a:extLst>
          </p:cNvPr>
          <p:cNvSpPr/>
          <p:nvPr/>
        </p:nvSpPr>
        <p:spPr>
          <a:xfrm>
            <a:off x="4343245" y="1424762"/>
            <a:ext cx="3240000" cy="115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08038" algn="ctr"/>
            <a:r>
              <a:rPr lang="fr-FR" sz="1400" b="1">
                <a:solidFill>
                  <a:schemeClr val="accent2"/>
                </a:solidFill>
              </a:rPr>
              <a:t>Un processus complexe, mobilisateur et peu outillé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3A4A19CA-69AC-4762-8F30-7F28DA76B924}"/>
              </a:ext>
            </a:extLst>
          </p:cNvPr>
          <p:cNvSpPr/>
          <p:nvPr/>
        </p:nvSpPr>
        <p:spPr>
          <a:xfrm>
            <a:off x="8148080" y="1424762"/>
            <a:ext cx="3240000" cy="115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08038" algn="ctr"/>
            <a:r>
              <a:rPr lang="fr-FR" sz="1400" b="1">
                <a:solidFill>
                  <a:schemeClr val="accent2"/>
                </a:solidFill>
              </a:rPr>
              <a:t>Un processus générant stress et frustrations pour l’étudiant, l’enseignant et l’agent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C38D574-94E0-4B9C-8332-2656BFA63AFA}"/>
              </a:ext>
            </a:extLst>
          </p:cNvPr>
          <p:cNvSpPr txBox="1"/>
          <p:nvPr/>
        </p:nvSpPr>
        <p:spPr>
          <a:xfrm>
            <a:off x="538409" y="2711302"/>
            <a:ext cx="3240001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r-FR" sz="1200" b="1"/>
              <a:t>Des dates d’examens annoncées tardivement d’après les étudiants et les enseignants</a:t>
            </a:r>
            <a:r>
              <a:rPr lang="fr-FR" sz="1200"/>
              <a:t>, qui ne leur permettent pas de s’organiser.</a:t>
            </a: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r-FR" sz="1200" b="1"/>
              <a:t>Les enseignants doivent concevoir et transmettre les sujets tôt dans le semestre</a:t>
            </a:r>
            <a:r>
              <a:rPr lang="fr-FR" sz="1200"/>
              <a:t>, sans connaissance du niveau d’avancement de leur cours à la fin du semestre.</a:t>
            </a: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r-FR" sz="1200" b="1"/>
              <a:t>Les agents doivent relancer fréquemment leurs différents interlocuteurs</a:t>
            </a:r>
            <a:r>
              <a:rPr lang="fr-FR" sz="1200"/>
              <a:t> pour tenir les délais d’organisation des examens et de restitution des notes.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A711F244-7E3A-465C-B792-0E6AA7A2EDE7}"/>
              </a:ext>
            </a:extLst>
          </p:cNvPr>
          <p:cNvSpPr txBox="1"/>
          <p:nvPr/>
        </p:nvSpPr>
        <p:spPr>
          <a:xfrm>
            <a:off x="4343244" y="2711302"/>
            <a:ext cx="3240001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r-FR" sz="1200" b="1"/>
              <a:t>Un processus qui implique un grand nombre d’acteurs dans un délai assez court </a:t>
            </a:r>
            <a:r>
              <a:rPr lang="fr-FR" sz="1200"/>
              <a:t>(4 semaines)</a:t>
            </a: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r-FR" sz="1200" b="1"/>
              <a:t>Un processus qui repose sur beaucoup de saisies et manipulations manuelles</a:t>
            </a: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r-FR" sz="1200"/>
              <a:t>Une complexité forte dans la préparation des examens </a:t>
            </a:r>
            <a:r>
              <a:rPr lang="fr-FR" sz="1200" b="1"/>
              <a:t>pour les étudiants en situation de handicap</a:t>
            </a: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r-FR" sz="1200" b="1"/>
              <a:t>Le besoin d’un pilotage global </a:t>
            </a:r>
            <a:r>
              <a:rPr lang="fr-FR" sz="1200"/>
              <a:t>de l’avancée de la préparation des examens</a:t>
            </a: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r-FR" sz="1200" b="1"/>
              <a:t>Des changements possibles de salles d’examens, </a:t>
            </a:r>
            <a:r>
              <a:rPr lang="fr-FR" sz="1200"/>
              <a:t>très peu de temps avant la session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F0908943-64C9-4214-BD64-4896986FB0D2}"/>
              </a:ext>
            </a:extLst>
          </p:cNvPr>
          <p:cNvSpPr txBox="1"/>
          <p:nvPr/>
        </p:nvSpPr>
        <p:spPr>
          <a:xfrm>
            <a:off x="8148079" y="2711302"/>
            <a:ext cx="3240001" cy="2908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r-FR" sz="1200" b="1"/>
              <a:t>Des étudiants convoqués aux rattrapages avant d’avoir reçu leurs notes du semestre pair</a:t>
            </a:r>
            <a:r>
              <a:rPr lang="fr-FR" sz="1200"/>
              <a:t>, générant stress et incompréhension chez les étudiants qui se répercute sur les agents qui réceptionnent leurs interrogations</a:t>
            </a: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r-FR" sz="1200" b="1"/>
              <a:t>Un sentiment de fonctionner sous haute pression </a:t>
            </a:r>
            <a:r>
              <a:rPr lang="fr-FR" sz="1200"/>
              <a:t>lors de la période d’organisation et de préparation</a:t>
            </a: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r-FR" sz="1200" b="1"/>
              <a:t>Un processus qui commence tardivement, </a:t>
            </a:r>
            <a:r>
              <a:rPr lang="fr-FR" sz="1200"/>
              <a:t>du fait de l’attente de la clôture des IP</a:t>
            </a: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fr-FR" sz="120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59A466D-2FD5-4A3D-BFE2-A5A8799AE04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385" y="1640762"/>
            <a:ext cx="720000" cy="72000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0547BDC7-F363-4C9C-B163-16FF3C9D8D0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06204" y="1640762"/>
            <a:ext cx="720000" cy="72000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23AE2B8D-3CE6-479A-AA1E-F41E4B36806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18040" y="1640762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147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4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C328491-0352-FC8A-0747-8060342509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Modélisation du processus actuel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AA4AD9-F188-7DAA-55BC-CCF3AECF4F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 defTabSz="1219170"/>
            <a:r>
              <a:rPr lang="fr-FR" dirty="0">
                <a:solidFill>
                  <a:srgbClr val="000000"/>
                </a:solidFill>
              </a:rPr>
              <a:t>Direction interministérielle de la transformation publique</a:t>
            </a:r>
          </a:p>
        </p:txBody>
      </p:sp>
      <p:sp>
        <p:nvSpPr>
          <p:cNvPr id="2" name="Title 6">
            <a:extLst>
              <a:ext uri="{FF2B5EF4-FFF2-40B4-BE49-F238E27FC236}">
                <a16:creationId xmlns:a16="http://schemas.microsoft.com/office/drawing/2014/main" id="{D0415476-9187-10A7-8D18-9CEE4A95AD7B}"/>
              </a:ext>
            </a:extLst>
          </p:cNvPr>
          <p:cNvSpPr txBox="1">
            <a:spLocks/>
          </p:cNvSpPr>
          <p:nvPr/>
        </p:nvSpPr>
        <p:spPr bwMode="gray">
          <a:xfrm>
            <a:off x="480002" y="2979471"/>
            <a:ext cx="804513" cy="1404259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noFill/>
          </a:ln>
        </p:spPr>
        <p:txBody>
          <a:bodyPr vert="horz" lIns="0" tIns="60960" rIns="121920" bIns="480000" rtlCol="0"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+mj-lt"/>
              <a:buNone/>
              <a:tabLst/>
              <a:defRPr sz="3250" b="1" kern="1200">
                <a:solidFill>
                  <a:schemeClr val="bg1"/>
                </a:solidFill>
                <a:latin typeface="Marianne" panose="02000000000000000000" pitchFamily="2" charset="0"/>
                <a:ea typeface="+mj-ea"/>
                <a:cs typeface="+mj-cs"/>
              </a:defRPr>
            </a:lvl1pPr>
          </a:lstStyle>
          <a:p>
            <a:pPr algn="ctr" defTabSz="1219170"/>
            <a:r>
              <a:rPr lang="fr-FR" sz="5867" dirty="0">
                <a:solidFill>
                  <a:srgbClr val="FFFFFF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7882255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2C2B060-1552-4846-BE5E-CFDFDD55244B}"/>
              </a:ext>
            </a:extLst>
          </p:cNvPr>
          <p:cNvSpPr/>
          <p:nvPr/>
        </p:nvSpPr>
        <p:spPr>
          <a:xfrm>
            <a:off x="6292157" y="5835937"/>
            <a:ext cx="5232903" cy="42478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7F7F7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Flèche : pentagone 10">
            <a:extLst>
              <a:ext uri="{FF2B5EF4-FFF2-40B4-BE49-F238E27FC236}">
                <a16:creationId xmlns:a16="http://schemas.microsoft.com/office/drawing/2014/main" id="{93ECC6BD-20C5-4BD5-9F58-CE2D7FD03241}"/>
              </a:ext>
            </a:extLst>
          </p:cNvPr>
          <p:cNvSpPr/>
          <p:nvPr/>
        </p:nvSpPr>
        <p:spPr>
          <a:xfrm>
            <a:off x="461806" y="2830751"/>
            <a:ext cx="6645163" cy="2388569"/>
          </a:xfrm>
          <a:prstGeom prst="homePlate">
            <a:avLst>
              <a:gd name="adj" fmla="val 27314"/>
            </a:avLst>
          </a:prstGeom>
          <a:noFill/>
          <a:ln>
            <a:solidFill>
              <a:srgbClr val="40404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F1C573E0-EED8-4821-B3FB-6AB96B60F316}"/>
              </a:ext>
            </a:extLst>
          </p:cNvPr>
          <p:cNvGraphicFramePr>
            <a:graphicFrameLocks noGrp="1"/>
          </p:cNvGraphicFramePr>
          <p:nvPr/>
        </p:nvGraphicFramePr>
        <p:xfrm>
          <a:off x="461807" y="985340"/>
          <a:ext cx="10945557" cy="563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4259">
                  <a:extLst>
                    <a:ext uri="{9D8B030D-6E8A-4147-A177-3AD203B41FA5}">
                      <a16:colId xmlns:a16="http://schemas.microsoft.com/office/drawing/2014/main" val="1337206583"/>
                    </a:ext>
                  </a:extLst>
                </a:gridCol>
                <a:gridCol w="1824259">
                  <a:extLst>
                    <a:ext uri="{9D8B030D-6E8A-4147-A177-3AD203B41FA5}">
                      <a16:colId xmlns:a16="http://schemas.microsoft.com/office/drawing/2014/main" val="3278078777"/>
                    </a:ext>
                  </a:extLst>
                </a:gridCol>
                <a:gridCol w="1824259">
                  <a:extLst>
                    <a:ext uri="{9D8B030D-6E8A-4147-A177-3AD203B41FA5}">
                      <a16:colId xmlns:a16="http://schemas.microsoft.com/office/drawing/2014/main" val="3946190722"/>
                    </a:ext>
                  </a:extLst>
                </a:gridCol>
                <a:gridCol w="1824261">
                  <a:extLst>
                    <a:ext uri="{9D8B030D-6E8A-4147-A177-3AD203B41FA5}">
                      <a16:colId xmlns:a16="http://schemas.microsoft.com/office/drawing/2014/main" val="143988231"/>
                    </a:ext>
                  </a:extLst>
                </a:gridCol>
                <a:gridCol w="946394">
                  <a:extLst>
                    <a:ext uri="{9D8B030D-6E8A-4147-A177-3AD203B41FA5}">
                      <a16:colId xmlns:a16="http://schemas.microsoft.com/office/drawing/2014/main" val="715955605"/>
                    </a:ext>
                  </a:extLst>
                </a:gridCol>
                <a:gridCol w="877866">
                  <a:extLst>
                    <a:ext uri="{9D8B030D-6E8A-4147-A177-3AD203B41FA5}">
                      <a16:colId xmlns:a16="http://schemas.microsoft.com/office/drawing/2014/main" val="907741754"/>
                    </a:ext>
                  </a:extLst>
                </a:gridCol>
                <a:gridCol w="1824259">
                  <a:extLst>
                    <a:ext uri="{9D8B030D-6E8A-4147-A177-3AD203B41FA5}">
                      <a16:colId xmlns:a16="http://schemas.microsoft.com/office/drawing/2014/main" val="3013933904"/>
                    </a:ext>
                  </a:extLst>
                </a:gridCol>
              </a:tblGrid>
              <a:tr h="130075">
                <a:tc gridSpan="5"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fr-FR" sz="14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Semestre Impair</a:t>
                      </a:r>
                    </a:p>
                  </a:txBody>
                  <a:tcPr>
                    <a:solidFill>
                      <a:srgbClr val="26262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14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fr-FR" sz="14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fr-FR" sz="14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fr-FR" sz="140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fr-FR" sz="14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Semestre Pair</a:t>
                      </a:r>
                    </a:p>
                  </a:txBody>
                  <a:tcPr>
                    <a:solidFill>
                      <a:srgbClr val="26262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8681"/>
                  </a:ext>
                </a:extLst>
              </a:tr>
              <a:tr h="139311">
                <a:tc>
                  <a:txBody>
                    <a:bodyPr/>
                    <a:lstStyle/>
                    <a:p>
                      <a:pPr algn="ctr"/>
                      <a:r>
                        <a:rPr lang="fr-FR" sz="1100"/>
                        <a:t>Sept.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/>
                        <a:t>Oct.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/>
                        <a:t>Nov.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/>
                        <a:t>Déc.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100"/>
                        <a:t>Janv.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fr-FR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/>
                        <a:t>Fév.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22451487"/>
                  </a:ext>
                </a:extLst>
              </a:tr>
            </a:tbl>
          </a:graphicData>
        </a:graphic>
      </p:graphicFrame>
      <p:sp>
        <p:nvSpPr>
          <p:cNvPr id="29" name="Titre 4">
            <a:extLst>
              <a:ext uri="{FF2B5EF4-FFF2-40B4-BE49-F238E27FC236}">
                <a16:creationId xmlns:a16="http://schemas.microsoft.com/office/drawing/2014/main" id="{1817E87F-074E-40F8-9FCF-AD9735BC525F}"/>
              </a:ext>
            </a:extLst>
          </p:cNvPr>
          <p:cNvSpPr txBox="1">
            <a:spLocks/>
          </p:cNvSpPr>
          <p:nvPr/>
        </p:nvSpPr>
        <p:spPr bwMode="auto">
          <a:xfrm>
            <a:off x="1686949" y="124345"/>
            <a:ext cx="10169691" cy="719988"/>
          </a:xfrm>
          <a:prstGeom prst="rect">
            <a:avLst/>
          </a:prstGeom>
        </p:spPr>
        <p:txBody>
          <a:bodyPr vert="horz" lIns="0" tIns="60960" rIns="121920" bIns="60960" rtlCol="0" anchor="ctr">
            <a:noAutofit/>
          </a:bodyPr>
          <a:lstStyle>
            <a:defPPr>
              <a:defRPr lang="fr-FR"/>
            </a:defPPr>
            <a:lvl1pPr indent="0">
              <a:lnSpc>
                <a:spcPct val="90000"/>
              </a:lnSpc>
              <a:spcBef>
                <a:spcPts val="400"/>
              </a:spcBef>
              <a:buClr>
                <a:schemeClr val="accent2"/>
              </a:buClr>
              <a:buNone/>
              <a:tabLst/>
              <a:defRPr sz="2130" b="1">
                <a:solidFill>
                  <a:srgbClr val="002060"/>
                </a:solidFill>
                <a:latin typeface="Marianne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fr-FR" dirty="0"/>
              <a:t>Modélisation générale de l’organisation et de la restitution des examens </a:t>
            </a:r>
          </a:p>
        </p:txBody>
      </p:sp>
      <p:sp>
        <p:nvSpPr>
          <p:cNvPr id="30" name="Flèche : pentagone 29">
            <a:extLst>
              <a:ext uri="{FF2B5EF4-FFF2-40B4-BE49-F238E27FC236}">
                <a16:creationId xmlns:a16="http://schemas.microsoft.com/office/drawing/2014/main" id="{9380C728-789D-4970-9962-F1B62A3970D4}"/>
              </a:ext>
            </a:extLst>
          </p:cNvPr>
          <p:cNvSpPr/>
          <p:nvPr/>
        </p:nvSpPr>
        <p:spPr>
          <a:xfrm>
            <a:off x="461810" y="1689770"/>
            <a:ext cx="3482118" cy="406109"/>
          </a:xfrm>
          <a:prstGeom prst="homePlat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1000"/>
              <a:t>Inscriptions pédagogiques</a:t>
            </a:r>
          </a:p>
        </p:txBody>
      </p:sp>
      <p:sp>
        <p:nvSpPr>
          <p:cNvPr id="5" name="Flèche : chevron 4">
            <a:extLst>
              <a:ext uri="{FF2B5EF4-FFF2-40B4-BE49-F238E27FC236}">
                <a16:creationId xmlns:a16="http://schemas.microsoft.com/office/drawing/2014/main" id="{2790D0EA-8B4F-4664-87C7-1F62AD23FDDA}"/>
              </a:ext>
            </a:extLst>
          </p:cNvPr>
          <p:cNvSpPr/>
          <p:nvPr/>
        </p:nvSpPr>
        <p:spPr>
          <a:xfrm>
            <a:off x="3805382" y="1689770"/>
            <a:ext cx="2966609" cy="408984"/>
          </a:xfrm>
          <a:prstGeom prst="chevron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1000"/>
              <a:t>Organisation des examens</a:t>
            </a:r>
          </a:p>
        </p:txBody>
      </p:sp>
      <p:sp>
        <p:nvSpPr>
          <p:cNvPr id="37" name="Flèche : chevron 36">
            <a:extLst>
              <a:ext uri="{FF2B5EF4-FFF2-40B4-BE49-F238E27FC236}">
                <a16:creationId xmlns:a16="http://schemas.microsoft.com/office/drawing/2014/main" id="{20751A22-0B67-4EC8-A49A-27620EE21565}"/>
              </a:ext>
            </a:extLst>
          </p:cNvPr>
          <p:cNvSpPr/>
          <p:nvPr/>
        </p:nvSpPr>
        <p:spPr>
          <a:xfrm>
            <a:off x="6643049" y="1689770"/>
            <a:ext cx="1695193" cy="408984"/>
          </a:xfrm>
          <a:prstGeom prst="chevron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1000"/>
              <a:t>Examens</a:t>
            </a:r>
          </a:p>
        </p:txBody>
      </p:sp>
      <p:sp>
        <p:nvSpPr>
          <p:cNvPr id="38" name="Flèche : chevron 37">
            <a:extLst>
              <a:ext uri="{FF2B5EF4-FFF2-40B4-BE49-F238E27FC236}">
                <a16:creationId xmlns:a16="http://schemas.microsoft.com/office/drawing/2014/main" id="{B2D74279-F362-441B-854A-FD01447FDB3F}"/>
              </a:ext>
            </a:extLst>
          </p:cNvPr>
          <p:cNvSpPr/>
          <p:nvPr/>
        </p:nvSpPr>
        <p:spPr>
          <a:xfrm>
            <a:off x="8211494" y="1689770"/>
            <a:ext cx="3426298" cy="408984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1000"/>
              <a:t>Correction, Jury et Restitution des notes</a:t>
            </a:r>
          </a:p>
        </p:txBody>
      </p:sp>
      <p:sp>
        <p:nvSpPr>
          <p:cNvPr id="39" name="Flèche : chevron 38">
            <a:extLst>
              <a:ext uri="{FF2B5EF4-FFF2-40B4-BE49-F238E27FC236}">
                <a16:creationId xmlns:a16="http://schemas.microsoft.com/office/drawing/2014/main" id="{77EED03F-7326-4ECB-8549-623EC9E91275}"/>
              </a:ext>
            </a:extLst>
          </p:cNvPr>
          <p:cNvSpPr/>
          <p:nvPr/>
        </p:nvSpPr>
        <p:spPr>
          <a:xfrm>
            <a:off x="2814383" y="3746097"/>
            <a:ext cx="2082045" cy="432000"/>
          </a:xfrm>
          <a:prstGeom prst="chevron">
            <a:avLst>
              <a:gd name="adj" fmla="val 25477"/>
            </a:avLst>
          </a:prstGeom>
          <a:solidFill>
            <a:srgbClr val="0082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indent="92075" algn="ctr"/>
            <a:r>
              <a:rPr lang="fr-FR" sz="900"/>
              <a:t>Assemblage des sujets en composantes</a:t>
            </a:r>
          </a:p>
        </p:txBody>
      </p:sp>
      <p:sp>
        <p:nvSpPr>
          <p:cNvPr id="6" name="Triangle isocèle 5">
            <a:extLst>
              <a:ext uri="{FF2B5EF4-FFF2-40B4-BE49-F238E27FC236}">
                <a16:creationId xmlns:a16="http://schemas.microsoft.com/office/drawing/2014/main" id="{7D4E101A-1F53-4267-8BF7-FD2BCFDF9482}"/>
              </a:ext>
            </a:extLst>
          </p:cNvPr>
          <p:cNvSpPr/>
          <p:nvPr/>
        </p:nvSpPr>
        <p:spPr>
          <a:xfrm>
            <a:off x="2505264" y="4054338"/>
            <a:ext cx="216000" cy="216000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90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605B4341-246F-4D68-9414-E6619B6A754A}"/>
              </a:ext>
            </a:extLst>
          </p:cNvPr>
          <p:cNvSpPr txBox="1"/>
          <p:nvPr/>
        </p:nvSpPr>
        <p:spPr>
          <a:xfrm>
            <a:off x="2505264" y="4261352"/>
            <a:ext cx="1789790" cy="369332"/>
          </a:xfrm>
          <a:prstGeom prst="rect">
            <a:avLst/>
          </a:prstGeom>
          <a:noFill/>
        </p:spPr>
        <p:txBody>
          <a:bodyPr wrap="square" lIns="0" tIns="45720" rIns="0" bIns="45720" rtlCol="0" anchor="t">
            <a:spAutoFit/>
          </a:bodyPr>
          <a:lstStyle/>
          <a:p>
            <a:r>
              <a:rPr lang="fr-FR" sz="900">
                <a:solidFill>
                  <a:schemeClr val="tx2"/>
                </a:solidFill>
              </a:rPr>
              <a:t>Feu vert de la scolarité pour la génération des gabarits</a:t>
            </a:r>
            <a:endParaRPr lang="fr-FR">
              <a:solidFill>
                <a:schemeClr val="tx2"/>
              </a:solidFill>
            </a:endParaRP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1F0B88C6-8503-4C7C-816C-572497F2AF20}"/>
              </a:ext>
            </a:extLst>
          </p:cNvPr>
          <p:cNvSpPr txBox="1"/>
          <p:nvPr/>
        </p:nvSpPr>
        <p:spPr>
          <a:xfrm>
            <a:off x="471043" y="5276434"/>
            <a:ext cx="2842968" cy="81560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fr-FR" sz="1200" b="1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Sur le site X</a:t>
            </a:r>
          </a:p>
          <a:p>
            <a:pPr>
              <a:lnSpc>
                <a:spcPct val="150000"/>
              </a:lnSpc>
            </a:pPr>
            <a:r>
              <a:rPr lang="fr-FR" sz="10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300 examens à organiser en semestre impair</a:t>
            </a:r>
          </a:p>
          <a:p>
            <a:r>
              <a:rPr lang="fr-FR" sz="10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600 examens à organiser en semestre pair</a:t>
            </a:r>
          </a:p>
          <a:p>
            <a:endParaRPr lang="fr-FR" sz="10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3" name="Flèche : chevron 42">
            <a:extLst>
              <a:ext uri="{FF2B5EF4-FFF2-40B4-BE49-F238E27FC236}">
                <a16:creationId xmlns:a16="http://schemas.microsoft.com/office/drawing/2014/main" id="{4A32DF4A-0B8E-4E10-B5EB-E8B87DCFFCD4}"/>
              </a:ext>
            </a:extLst>
          </p:cNvPr>
          <p:cNvSpPr/>
          <p:nvPr/>
        </p:nvSpPr>
        <p:spPr>
          <a:xfrm>
            <a:off x="4820552" y="3743223"/>
            <a:ext cx="1576019" cy="432000"/>
          </a:xfrm>
          <a:prstGeom prst="chevron">
            <a:avLst>
              <a:gd name="adj" fmla="val 25650"/>
            </a:avLst>
          </a:prstGeom>
          <a:solidFill>
            <a:srgbClr val="5555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900"/>
              <a:t>Impression des sujets</a:t>
            </a:r>
          </a:p>
        </p:txBody>
      </p:sp>
      <p:sp>
        <p:nvSpPr>
          <p:cNvPr id="51" name="Flèche : chevron 50">
            <a:extLst>
              <a:ext uri="{FF2B5EF4-FFF2-40B4-BE49-F238E27FC236}">
                <a16:creationId xmlns:a16="http://schemas.microsoft.com/office/drawing/2014/main" id="{E2634B00-1A48-4FF9-9B08-E8BD98FE29E5}"/>
              </a:ext>
            </a:extLst>
          </p:cNvPr>
          <p:cNvSpPr/>
          <p:nvPr/>
        </p:nvSpPr>
        <p:spPr>
          <a:xfrm>
            <a:off x="8255289" y="4724019"/>
            <a:ext cx="1330860" cy="406109"/>
          </a:xfrm>
          <a:prstGeom prst="chevron">
            <a:avLst>
              <a:gd name="adj" fmla="val 27707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indent="92075" algn="ctr"/>
            <a:r>
              <a:rPr lang="fr-FR" sz="900"/>
              <a:t>Correction</a:t>
            </a:r>
          </a:p>
        </p:txBody>
      </p:sp>
      <p:sp>
        <p:nvSpPr>
          <p:cNvPr id="52" name="Flèche : chevron 51">
            <a:extLst>
              <a:ext uri="{FF2B5EF4-FFF2-40B4-BE49-F238E27FC236}">
                <a16:creationId xmlns:a16="http://schemas.microsoft.com/office/drawing/2014/main" id="{ECC6F8D5-7F92-462F-B41A-DD62D10EC6F5}"/>
              </a:ext>
            </a:extLst>
          </p:cNvPr>
          <p:cNvSpPr/>
          <p:nvPr/>
        </p:nvSpPr>
        <p:spPr>
          <a:xfrm>
            <a:off x="9520946" y="4721144"/>
            <a:ext cx="1013988" cy="408984"/>
          </a:xfrm>
          <a:prstGeom prst="chevron">
            <a:avLst>
              <a:gd name="adj" fmla="val 27864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900"/>
              <a:t>Saisie des notes par les enseignants</a:t>
            </a:r>
          </a:p>
        </p:txBody>
      </p:sp>
      <p:sp>
        <p:nvSpPr>
          <p:cNvPr id="53" name="ZoneTexte 52">
            <a:extLst>
              <a:ext uri="{FF2B5EF4-FFF2-40B4-BE49-F238E27FC236}">
                <a16:creationId xmlns:a16="http://schemas.microsoft.com/office/drawing/2014/main" id="{682062E2-4734-4A1B-9586-1ABDFB3B1417}"/>
              </a:ext>
            </a:extLst>
          </p:cNvPr>
          <p:cNvSpPr txBox="1"/>
          <p:nvPr/>
        </p:nvSpPr>
        <p:spPr>
          <a:xfrm>
            <a:off x="461807" y="2565935"/>
            <a:ext cx="2118747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fr-FR" sz="1200" b="1">
                <a:solidFill>
                  <a:srgbClr val="404040"/>
                </a:solidFill>
              </a:rPr>
              <a:t>Phase pré-examen</a:t>
            </a:r>
          </a:p>
        </p:txBody>
      </p:sp>
      <p:sp>
        <p:nvSpPr>
          <p:cNvPr id="54" name="Flèche : chevron 53">
            <a:extLst>
              <a:ext uri="{FF2B5EF4-FFF2-40B4-BE49-F238E27FC236}">
                <a16:creationId xmlns:a16="http://schemas.microsoft.com/office/drawing/2014/main" id="{FE92F289-BECA-478E-9E38-639B7D88C73B}"/>
              </a:ext>
            </a:extLst>
          </p:cNvPr>
          <p:cNvSpPr/>
          <p:nvPr/>
        </p:nvSpPr>
        <p:spPr>
          <a:xfrm>
            <a:off x="8238653" y="3746098"/>
            <a:ext cx="1539089" cy="432000"/>
          </a:xfrm>
          <a:prstGeom prst="chevron">
            <a:avLst>
              <a:gd name="adj" fmla="val 23436"/>
            </a:avLst>
          </a:prstGeom>
          <a:solidFill>
            <a:srgbClr val="0082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900"/>
              <a:t>Préparation et pilotage de la saisie de notes</a:t>
            </a:r>
          </a:p>
        </p:txBody>
      </p:sp>
      <p:sp>
        <p:nvSpPr>
          <p:cNvPr id="55" name="Flèche : chevron 54">
            <a:extLst>
              <a:ext uri="{FF2B5EF4-FFF2-40B4-BE49-F238E27FC236}">
                <a16:creationId xmlns:a16="http://schemas.microsoft.com/office/drawing/2014/main" id="{092531DE-0B91-4ACE-B120-5091572F639F}"/>
              </a:ext>
            </a:extLst>
          </p:cNvPr>
          <p:cNvSpPr/>
          <p:nvPr/>
        </p:nvSpPr>
        <p:spPr>
          <a:xfrm>
            <a:off x="9723422" y="3746098"/>
            <a:ext cx="1330859" cy="432000"/>
          </a:xfrm>
          <a:prstGeom prst="chevron">
            <a:avLst>
              <a:gd name="adj" fmla="val 23436"/>
            </a:avLst>
          </a:prstGeom>
          <a:solidFill>
            <a:srgbClr val="0082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900"/>
              <a:t>Importation / saisie des notes dans APOGEE</a:t>
            </a:r>
          </a:p>
        </p:txBody>
      </p:sp>
      <p:sp>
        <p:nvSpPr>
          <p:cNvPr id="56" name="Flèche : chevron 55">
            <a:extLst>
              <a:ext uri="{FF2B5EF4-FFF2-40B4-BE49-F238E27FC236}">
                <a16:creationId xmlns:a16="http://schemas.microsoft.com/office/drawing/2014/main" id="{07DEA243-4757-42FF-AD87-794F205ED9E8}"/>
              </a:ext>
            </a:extLst>
          </p:cNvPr>
          <p:cNvSpPr/>
          <p:nvPr/>
        </p:nvSpPr>
        <p:spPr>
          <a:xfrm>
            <a:off x="11011937" y="3746098"/>
            <a:ext cx="846819" cy="432000"/>
          </a:xfrm>
          <a:prstGeom prst="chevron">
            <a:avLst>
              <a:gd name="adj" fmla="val 23436"/>
            </a:avLst>
          </a:prstGeom>
          <a:solidFill>
            <a:srgbClr val="0082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900"/>
              <a:t>Restitution des notes</a:t>
            </a:r>
          </a:p>
        </p:txBody>
      </p:sp>
      <p:sp>
        <p:nvSpPr>
          <p:cNvPr id="57" name="Triangle isocèle 56">
            <a:extLst>
              <a:ext uri="{FF2B5EF4-FFF2-40B4-BE49-F238E27FC236}">
                <a16:creationId xmlns:a16="http://schemas.microsoft.com/office/drawing/2014/main" id="{1AC6008A-5FDF-44A5-BCFC-3B558AE73162}"/>
              </a:ext>
            </a:extLst>
          </p:cNvPr>
          <p:cNvSpPr/>
          <p:nvPr/>
        </p:nvSpPr>
        <p:spPr>
          <a:xfrm>
            <a:off x="10876955" y="4676893"/>
            <a:ext cx="216000" cy="216000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900"/>
          </a:p>
        </p:txBody>
      </p:sp>
      <p:sp>
        <p:nvSpPr>
          <p:cNvPr id="58" name="ZoneTexte 57">
            <a:extLst>
              <a:ext uri="{FF2B5EF4-FFF2-40B4-BE49-F238E27FC236}">
                <a16:creationId xmlns:a16="http://schemas.microsoft.com/office/drawing/2014/main" id="{C627B133-25BE-43AA-8A1E-7C72488E103B}"/>
              </a:ext>
            </a:extLst>
          </p:cNvPr>
          <p:cNvSpPr txBox="1"/>
          <p:nvPr/>
        </p:nvSpPr>
        <p:spPr>
          <a:xfrm>
            <a:off x="10819337" y="4883907"/>
            <a:ext cx="331235" cy="23083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fr-FR" sz="900">
                <a:solidFill>
                  <a:schemeClr val="accent1"/>
                </a:solidFill>
              </a:rPr>
              <a:t>Jury</a:t>
            </a:r>
          </a:p>
        </p:txBody>
      </p:sp>
      <p:sp>
        <p:nvSpPr>
          <p:cNvPr id="61" name="Flèche : chevron 60">
            <a:extLst>
              <a:ext uri="{FF2B5EF4-FFF2-40B4-BE49-F238E27FC236}">
                <a16:creationId xmlns:a16="http://schemas.microsoft.com/office/drawing/2014/main" id="{9936A6A1-F2E0-4473-8DF7-80F83EA36FFE}"/>
              </a:ext>
            </a:extLst>
          </p:cNvPr>
          <p:cNvSpPr/>
          <p:nvPr/>
        </p:nvSpPr>
        <p:spPr>
          <a:xfrm>
            <a:off x="9297909" y="2930560"/>
            <a:ext cx="1330859" cy="746908"/>
          </a:xfrm>
          <a:prstGeom prst="chevron">
            <a:avLst>
              <a:gd name="adj" fmla="val 26953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900"/>
              <a:t>Ouverture des saisies de notes dans APOGEE</a:t>
            </a:r>
          </a:p>
        </p:txBody>
      </p:sp>
      <p:sp>
        <p:nvSpPr>
          <p:cNvPr id="62" name="Flèche : chevron 61">
            <a:extLst>
              <a:ext uri="{FF2B5EF4-FFF2-40B4-BE49-F238E27FC236}">
                <a16:creationId xmlns:a16="http://schemas.microsoft.com/office/drawing/2014/main" id="{E2328927-2DD3-439C-AAAC-FE672398F112}"/>
              </a:ext>
            </a:extLst>
          </p:cNvPr>
          <p:cNvSpPr/>
          <p:nvPr/>
        </p:nvSpPr>
        <p:spPr>
          <a:xfrm>
            <a:off x="10518297" y="2930560"/>
            <a:ext cx="574657" cy="746908"/>
          </a:xfrm>
          <a:prstGeom prst="chevron">
            <a:avLst>
              <a:gd name="adj" fmla="val 3483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rIns="0" rtlCol="0" anchor="ctr"/>
          <a:lstStyle/>
          <a:p>
            <a:pPr algn="ctr"/>
            <a:r>
              <a:rPr lang="fr-FR" sz="900"/>
              <a:t>Calculs</a:t>
            </a:r>
          </a:p>
        </p:txBody>
      </p:sp>
      <p:sp>
        <p:nvSpPr>
          <p:cNvPr id="63" name="Flèche : chevron 62">
            <a:extLst>
              <a:ext uri="{FF2B5EF4-FFF2-40B4-BE49-F238E27FC236}">
                <a16:creationId xmlns:a16="http://schemas.microsoft.com/office/drawing/2014/main" id="{A0C6B2FA-B865-42C4-BD84-C62926FF3802}"/>
              </a:ext>
            </a:extLst>
          </p:cNvPr>
          <p:cNvSpPr/>
          <p:nvPr/>
        </p:nvSpPr>
        <p:spPr>
          <a:xfrm>
            <a:off x="10195430" y="4224892"/>
            <a:ext cx="846819" cy="408984"/>
          </a:xfrm>
          <a:prstGeom prst="chevron">
            <a:avLst>
              <a:gd name="adj" fmla="val 23436"/>
            </a:avLst>
          </a:prstGeom>
          <a:solidFill>
            <a:srgbClr val="0082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720" rIns="0" bIns="45720" rtlCol="0" anchor="ctr"/>
          <a:lstStyle/>
          <a:p>
            <a:pPr algn="ctr"/>
            <a:r>
              <a:rPr lang="fr-FR" sz="900"/>
              <a:t>Préparation des jury</a:t>
            </a:r>
          </a:p>
        </p:txBody>
      </p:sp>
      <p:sp>
        <p:nvSpPr>
          <p:cNvPr id="64" name="Flèche : chevron 63">
            <a:extLst>
              <a:ext uri="{FF2B5EF4-FFF2-40B4-BE49-F238E27FC236}">
                <a16:creationId xmlns:a16="http://schemas.microsoft.com/office/drawing/2014/main" id="{5FAE21FF-E955-40DD-9AF5-B8DD1CD64694}"/>
              </a:ext>
            </a:extLst>
          </p:cNvPr>
          <p:cNvSpPr/>
          <p:nvPr/>
        </p:nvSpPr>
        <p:spPr>
          <a:xfrm>
            <a:off x="7354449" y="2830750"/>
            <a:ext cx="4651957" cy="2388569"/>
          </a:xfrm>
          <a:prstGeom prst="chevron">
            <a:avLst>
              <a:gd name="adj" fmla="val 28826"/>
            </a:avLst>
          </a:prstGeom>
          <a:noFill/>
          <a:ln>
            <a:solidFill>
              <a:srgbClr val="7F7F7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A706A024-5A7D-494F-B216-125236924551}"/>
              </a:ext>
            </a:extLst>
          </p:cNvPr>
          <p:cNvSpPr txBox="1"/>
          <p:nvPr/>
        </p:nvSpPr>
        <p:spPr>
          <a:xfrm>
            <a:off x="8526775" y="2565935"/>
            <a:ext cx="2118747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fr-FR" sz="1200" b="1">
                <a:solidFill>
                  <a:srgbClr val="7F7F7F"/>
                </a:solidFill>
              </a:rPr>
              <a:t>Phase post-examen</a:t>
            </a:r>
          </a:p>
        </p:txBody>
      </p:sp>
      <p:sp>
        <p:nvSpPr>
          <p:cNvPr id="66" name="Flèche : pentagone 65">
            <a:extLst>
              <a:ext uri="{FF2B5EF4-FFF2-40B4-BE49-F238E27FC236}">
                <a16:creationId xmlns:a16="http://schemas.microsoft.com/office/drawing/2014/main" id="{FD1B6490-1755-47BF-A02F-C1C3BFEABCB9}"/>
              </a:ext>
            </a:extLst>
          </p:cNvPr>
          <p:cNvSpPr/>
          <p:nvPr/>
        </p:nvSpPr>
        <p:spPr>
          <a:xfrm>
            <a:off x="1015217" y="4724019"/>
            <a:ext cx="2446595" cy="406109"/>
          </a:xfrm>
          <a:prstGeom prst="homePlat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indent="92075" algn="ctr"/>
            <a:r>
              <a:rPr lang="fr-FR" sz="900"/>
              <a:t>Conception des sujets par les enseignants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584D726-8697-4F39-8648-E575621FEBA6}"/>
              </a:ext>
            </a:extLst>
          </p:cNvPr>
          <p:cNvSpPr txBox="1"/>
          <p:nvPr/>
        </p:nvSpPr>
        <p:spPr>
          <a:xfrm>
            <a:off x="10089256" y="5925546"/>
            <a:ext cx="1318108" cy="261610"/>
          </a:xfrm>
          <a:prstGeom prst="homePlat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050" i="1">
                <a:solidFill>
                  <a:schemeClr val="bg1"/>
                </a:solidFill>
              </a:rPr>
              <a:t>Scolarité</a:t>
            </a:r>
          </a:p>
        </p:txBody>
      </p:sp>
      <p:sp>
        <p:nvSpPr>
          <p:cNvPr id="67" name="ZoneTexte 66">
            <a:extLst>
              <a:ext uri="{FF2B5EF4-FFF2-40B4-BE49-F238E27FC236}">
                <a16:creationId xmlns:a16="http://schemas.microsoft.com/office/drawing/2014/main" id="{7717040D-CDC1-4F26-827C-23041C842174}"/>
              </a:ext>
            </a:extLst>
          </p:cNvPr>
          <p:cNvSpPr txBox="1"/>
          <p:nvPr/>
        </p:nvSpPr>
        <p:spPr>
          <a:xfrm>
            <a:off x="8676513" y="5925546"/>
            <a:ext cx="1317600" cy="261610"/>
          </a:xfrm>
          <a:prstGeom prst="homePlate">
            <a:avLst/>
          </a:prstGeom>
          <a:solidFill>
            <a:schemeClr val="accent1">
              <a:lumMod val="90000"/>
              <a:lumOff val="1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050" i="1">
                <a:solidFill>
                  <a:schemeClr val="bg1"/>
                </a:solidFill>
              </a:rPr>
              <a:t>Composante</a:t>
            </a:r>
          </a:p>
        </p:txBody>
      </p:sp>
      <p:sp>
        <p:nvSpPr>
          <p:cNvPr id="68" name="ZoneTexte 67">
            <a:extLst>
              <a:ext uri="{FF2B5EF4-FFF2-40B4-BE49-F238E27FC236}">
                <a16:creationId xmlns:a16="http://schemas.microsoft.com/office/drawing/2014/main" id="{AC64CBD6-A2BF-4F30-97C5-4F85D9F5FEEC}"/>
              </a:ext>
            </a:extLst>
          </p:cNvPr>
          <p:cNvSpPr txBox="1"/>
          <p:nvPr/>
        </p:nvSpPr>
        <p:spPr>
          <a:xfrm>
            <a:off x="7263770" y="5925546"/>
            <a:ext cx="1317600" cy="261610"/>
          </a:xfrm>
          <a:prstGeom prst="homePlat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050" i="1">
                <a:solidFill>
                  <a:schemeClr val="bg1"/>
                </a:solidFill>
              </a:rPr>
              <a:t>Enseignants</a:t>
            </a:r>
          </a:p>
        </p:txBody>
      </p:sp>
      <p:sp>
        <p:nvSpPr>
          <p:cNvPr id="70" name="Flèche : chevron 69">
            <a:extLst>
              <a:ext uri="{FF2B5EF4-FFF2-40B4-BE49-F238E27FC236}">
                <a16:creationId xmlns:a16="http://schemas.microsoft.com/office/drawing/2014/main" id="{75AC5DA3-6091-47AB-8B2E-E3DADEABCB83}"/>
              </a:ext>
            </a:extLst>
          </p:cNvPr>
          <p:cNvSpPr/>
          <p:nvPr/>
        </p:nvSpPr>
        <p:spPr>
          <a:xfrm>
            <a:off x="6629926" y="2830750"/>
            <a:ext cx="1213897" cy="2388569"/>
          </a:xfrm>
          <a:prstGeom prst="chevron">
            <a:avLst>
              <a:gd name="adj" fmla="val 57633"/>
            </a:avLst>
          </a:prstGeom>
          <a:noFill/>
          <a:ln>
            <a:solidFill>
              <a:srgbClr val="595959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1" name="ZoneTexte 70">
            <a:extLst>
              <a:ext uri="{FF2B5EF4-FFF2-40B4-BE49-F238E27FC236}">
                <a16:creationId xmlns:a16="http://schemas.microsoft.com/office/drawing/2014/main" id="{5DAAACF1-6722-4121-BB3B-F7C8B7AE396E}"/>
              </a:ext>
            </a:extLst>
          </p:cNvPr>
          <p:cNvSpPr txBox="1"/>
          <p:nvPr/>
        </p:nvSpPr>
        <p:spPr>
          <a:xfrm>
            <a:off x="6362313" y="2559843"/>
            <a:ext cx="1086132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fr-FR" sz="1200" b="1">
                <a:solidFill>
                  <a:srgbClr val="595959"/>
                </a:solidFill>
              </a:rPr>
              <a:t>Phase examen</a:t>
            </a:r>
          </a:p>
        </p:txBody>
      </p:sp>
      <p:sp>
        <p:nvSpPr>
          <p:cNvPr id="74" name="Flèche : chevron 73">
            <a:extLst>
              <a:ext uri="{FF2B5EF4-FFF2-40B4-BE49-F238E27FC236}">
                <a16:creationId xmlns:a16="http://schemas.microsoft.com/office/drawing/2014/main" id="{52F2323F-B345-42A0-BEDB-8FE6929E7A28}"/>
              </a:ext>
            </a:extLst>
          </p:cNvPr>
          <p:cNvSpPr/>
          <p:nvPr/>
        </p:nvSpPr>
        <p:spPr>
          <a:xfrm>
            <a:off x="3939779" y="2877644"/>
            <a:ext cx="1076314" cy="799824"/>
          </a:xfrm>
          <a:prstGeom prst="chevron">
            <a:avLst>
              <a:gd name="adj" fmla="val 26953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900"/>
              <a:t>Placement des épreuves</a:t>
            </a:r>
          </a:p>
        </p:txBody>
      </p:sp>
      <p:sp>
        <p:nvSpPr>
          <p:cNvPr id="75" name="Flèche : chevron 74">
            <a:extLst>
              <a:ext uri="{FF2B5EF4-FFF2-40B4-BE49-F238E27FC236}">
                <a16:creationId xmlns:a16="http://schemas.microsoft.com/office/drawing/2014/main" id="{8813B36D-6D7C-4E93-8928-AEA818ADBB10}"/>
              </a:ext>
            </a:extLst>
          </p:cNvPr>
          <p:cNvSpPr/>
          <p:nvPr/>
        </p:nvSpPr>
        <p:spPr>
          <a:xfrm>
            <a:off x="6330971" y="3743223"/>
            <a:ext cx="767853" cy="432000"/>
          </a:xfrm>
          <a:prstGeom prst="chevron">
            <a:avLst>
              <a:gd name="adj" fmla="val 25650"/>
            </a:avLst>
          </a:prstGeom>
          <a:solidFill>
            <a:srgbClr val="5555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720" rIns="0" bIns="45720" rtlCol="0" anchor="ctr"/>
          <a:lstStyle/>
          <a:p>
            <a:pPr algn="ctr"/>
            <a:r>
              <a:rPr lang="fr-FR" sz="800"/>
              <a:t>Mise sous enveloppe</a:t>
            </a:r>
          </a:p>
        </p:txBody>
      </p:sp>
      <p:sp>
        <p:nvSpPr>
          <p:cNvPr id="76" name="Triangle isocèle 75">
            <a:extLst>
              <a:ext uri="{FF2B5EF4-FFF2-40B4-BE49-F238E27FC236}">
                <a16:creationId xmlns:a16="http://schemas.microsoft.com/office/drawing/2014/main" id="{AFD390D4-54B8-4442-B47D-76FE30E6FC99}"/>
              </a:ext>
            </a:extLst>
          </p:cNvPr>
          <p:cNvSpPr/>
          <p:nvPr/>
        </p:nvSpPr>
        <p:spPr>
          <a:xfrm>
            <a:off x="4308220" y="4217885"/>
            <a:ext cx="216000" cy="216000"/>
          </a:xfrm>
          <a:prstGeom prst="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900"/>
          </a:p>
        </p:txBody>
      </p:sp>
      <p:sp>
        <p:nvSpPr>
          <p:cNvPr id="77" name="ZoneTexte 76">
            <a:extLst>
              <a:ext uri="{FF2B5EF4-FFF2-40B4-BE49-F238E27FC236}">
                <a16:creationId xmlns:a16="http://schemas.microsoft.com/office/drawing/2014/main" id="{8B7B5EBA-B11B-4A63-A1F3-AA7699A6308E}"/>
              </a:ext>
            </a:extLst>
          </p:cNvPr>
          <p:cNvSpPr txBox="1"/>
          <p:nvPr/>
        </p:nvSpPr>
        <p:spPr>
          <a:xfrm>
            <a:off x="4308220" y="4424899"/>
            <a:ext cx="1185873" cy="36933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fr-FR" sz="900">
                <a:solidFill>
                  <a:schemeClr val="accent5"/>
                </a:solidFill>
              </a:rPr>
              <a:t>Validation des formats des sujets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41D84AA-0356-4961-8650-20583BD359D3}"/>
              </a:ext>
            </a:extLst>
          </p:cNvPr>
          <p:cNvSpPr txBox="1"/>
          <p:nvPr/>
        </p:nvSpPr>
        <p:spPr>
          <a:xfrm>
            <a:off x="6220857" y="5925546"/>
            <a:ext cx="947770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sz="1100" i="1">
                <a:solidFill>
                  <a:schemeClr val="bg1"/>
                </a:solidFill>
              </a:defRPr>
            </a:lvl1pPr>
          </a:lstStyle>
          <a:p>
            <a:r>
              <a:rPr lang="fr-FR">
                <a:solidFill>
                  <a:schemeClr val="tx1">
                    <a:lumMod val="85000"/>
                    <a:lumOff val="15000"/>
                  </a:schemeClr>
                </a:solidFill>
              </a:rPr>
              <a:t>Légende : </a:t>
            </a:r>
          </a:p>
        </p:txBody>
      </p:sp>
      <p:sp>
        <p:nvSpPr>
          <p:cNvPr id="9" name="Losange 8">
            <a:extLst>
              <a:ext uri="{FF2B5EF4-FFF2-40B4-BE49-F238E27FC236}">
                <a16:creationId xmlns:a16="http://schemas.microsoft.com/office/drawing/2014/main" id="{25F825FF-4D92-4517-AA5F-0A5527898B08}"/>
              </a:ext>
            </a:extLst>
          </p:cNvPr>
          <p:cNvSpPr/>
          <p:nvPr/>
        </p:nvSpPr>
        <p:spPr>
          <a:xfrm>
            <a:off x="5138668" y="2230262"/>
            <a:ext cx="216000" cy="216000"/>
          </a:xfrm>
          <a:prstGeom prst="diamond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BF1FFACE-FF0F-415C-8972-93CF478CA553}"/>
              </a:ext>
            </a:extLst>
          </p:cNvPr>
          <p:cNvSpPr txBox="1"/>
          <p:nvPr/>
        </p:nvSpPr>
        <p:spPr>
          <a:xfrm>
            <a:off x="5286576" y="2148791"/>
            <a:ext cx="2640629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900">
                <a:solidFill>
                  <a:schemeClr val="accent4"/>
                </a:solidFill>
              </a:rPr>
              <a:t>Annonce du planning examens 3-4 semaines avant le début de la 1ère épreuve</a:t>
            </a:r>
          </a:p>
        </p:txBody>
      </p:sp>
      <p:sp>
        <p:nvSpPr>
          <p:cNvPr id="45" name="Losange 44">
            <a:extLst>
              <a:ext uri="{FF2B5EF4-FFF2-40B4-BE49-F238E27FC236}">
                <a16:creationId xmlns:a16="http://schemas.microsoft.com/office/drawing/2014/main" id="{BF561190-98A7-4BC8-9FC3-7538942CC03E}"/>
              </a:ext>
            </a:extLst>
          </p:cNvPr>
          <p:cNvSpPr/>
          <p:nvPr/>
        </p:nvSpPr>
        <p:spPr>
          <a:xfrm>
            <a:off x="11299364" y="2230262"/>
            <a:ext cx="216000" cy="216000"/>
          </a:xfrm>
          <a:prstGeom prst="diamond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0E0F1580-0EAB-4491-9287-193F66C0ABD4}"/>
              </a:ext>
            </a:extLst>
          </p:cNvPr>
          <p:cNvSpPr txBox="1"/>
          <p:nvPr/>
        </p:nvSpPr>
        <p:spPr>
          <a:xfrm>
            <a:off x="10443494" y="2138207"/>
            <a:ext cx="990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>
                <a:solidFill>
                  <a:schemeClr val="accent4"/>
                </a:solidFill>
              </a:rPr>
              <a:t>Publication des résultats</a:t>
            </a:r>
          </a:p>
        </p:txBody>
      </p:sp>
      <p:sp>
        <p:nvSpPr>
          <p:cNvPr id="60" name="Losange 59">
            <a:extLst>
              <a:ext uri="{FF2B5EF4-FFF2-40B4-BE49-F238E27FC236}">
                <a16:creationId xmlns:a16="http://schemas.microsoft.com/office/drawing/2014/main" id="{726B7602-207D-40EF-A235-B0504B83B22B}"/>
              </a:ext>
            </a:extLst>
          </p:cNvPr>
          <p:cNvSpPr/>
          <p:nvPr/>
        </p:nvSpPr>
        <p:spPr>
          <a:xfrm>
            <a:off x="3571978" y="2230262"/>
            <a:ext cx="216000" cy="216000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9" name="ZoneTexte 68">
            <a:extLst>
              <a:ext uri="{FF2B5EF4-FFF2-40B4-BE49-F238E27FC236}">
                <a16:creationId xmlns:a16="http://schemas.microsoft.com/office/drawing/2014/main" id="{B5C0DAF7-7EF9-4FA6-941A-F450D43735B1}"/>
              </a:ext>
            </a:extLst>
          </p:cNvPr>
          <p:cNvSpPr txBox="1"/>
          <p:nvPr/>
        </p:nvSpPr>
        <p:spPr>
          <a:xfrm>
            <a:off x="3804073" y="2232918"/>
            <a:ext cx="78294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>
                <a:solidFill>
                  <a:schemeClr val="accent2"/>
                </a:solidFill>
              </a:rPr>
              <a:t>Fin des IP</a:t>
            </a:r>
          </a:p>
        </p:txBody>
      </p:sp>
      <p:cxnSp>
        <p:nvCxnSpPr>
          <p:cNvPr id="13" name="Connecteur : en angle 12">
            <a:extLst>
              <a:ext uri="{FF2B5EF4-FFF2-40B4-BE49-F238E27FC236}">
                <a16:creationId xmlns:a16="http://schemas.microsoft.com/office/drawing/2014/main" id="{C47768EB-A175-4E34-A920-DDCD53984822}"/>
              </a:ext>
            </a:extLst>
          </p:cNvPr>
          <p:cNvCxnSpPr>
            <a:cxnSpLocks/>
            <a:stCxn id="60" idx="2"/>
          </p:cNvCxnSpPr>
          <p:nvPr/>
        </p:nvCxnSpPr>
        <p:spPr>
          <a:xfrm rot="16200000" flipH="1">
            <a:off x="3477844" y="2648396"/>
            <a:ext cx="857754" cy="453486"/>
          </a:xfrm>
          <a:prstGeom prst="bentConnector3">
            <a:avLst>
              <a:gd name="adj1" fmla="val 100610"/>
            </a:avLst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Flèche : chevron 43">
            <a:extLst>
              <a:ext uri="{FF2B5EF4-FFF2-40B4-BE49-F238E27FC236}">
                <a16:creationId xmlns:a16="http://schemas.microsoft.com/office/drawing/2014/main" id="{2205F5F8-8E69-4E69-9E49-9356D90EA70F}"/>
              </a:ext>
            </a:extLst>
          </p:cNvPr>
          <p:cNvSpPr/>
          <p:nvPr/>
        </p:nvSpPr>
        <p:spPr>
          <a:xfrm>
            <a:off x="4819994" y="2856478"/>
            <a:ext cx="2276654" cy="820990"/>
          </a:xfrm>
          <a:prstGeom prst="chevron">
            <a:avLst>
              <a:gd name="adj" fmla="val 26953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900"/>
              <a:t>Réservation des salles et assignation des surveillants</a:t>
            </a:r>
          </a:p>
        </p:txBody>
      </p:sp>
    </p:spTree>
    <p:extLst>
      <p:ext uri="{BB962C8B-B14F-4D97-AF65-F5344CB8AC3E}">
        <p14:creationId xmlns:p14="http://schemas.microsoft.com/office/powerpoint/2010/main" val="15716441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07FEB5D-93BA-40E3-B3C8-46B47C6B26B7}"/>
              </a:ext>
            </a:extLst>
          </p:cNvPr>
          <p:cNvSpPr/>
          <p:nvPr/>
        </p:nvSpPr>
        <p:spPr>
          <a:xfrm>
            <a:off x="332509" y="6317673"/>
            <a:ext cx="11610109" cy="1085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re 4">
            <a:extLst>
              <a:ext uri="{FF2B5EF4-FFF2-40B4-BE49-F238E27FC236}">
                <a16:creationId xmlns:a16="http://schemas.microsoft.com/office/drawing/2014/main" id="{44F5D7AF-C812-4E51-A2B7-5299BD87956C}"/>
              </a:ext>
            </a:extLst>
          </p:cNvPr>
          <p:cNvSpPr txBox="1">
            <a:spLocks/>
          </p:cNvSpPr>
          <p:nvPr/>
        </p:nvSpPr>
        <p:spPr bwMode="auto">
          <a:xfrm>
            <a:off x="1686949" y="124345"/>
            <a:ext cx="10643596" cy="719988"/>
          </a:xfrm>
          <a:prstGeom prst="rect">
            <a:avLst/>
          </a:prstGeom>
        </p:spPr>
        <p:txBody>
          <a:bodyPr vert="horz" lIns="0" tIns="60960" rIns="121920" bIns="60960" rtlCol="0" anchor="ctr">
            <a:noAutofit/>
          </a:bodyPr>
          <a:lstStyle>
            <a:lvl1pPr marL="14288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2500" b="1" kern="1200">
                <a:solidFill>
                  <a:schemeClr val="tx1"/>
                </a:solidFill>
                <a:latin typeface="Marianne" panose="02000000000000000000" pitchFamily="2" charset="0"/>
                <a:ea typeface="+mj-ea"/>
                <a:cs typeface="+mj-cs"/>
              </a:defRPr>
            </a:lvl1pPr>
          </a:lstStyle>
          <a:p>
            <a:pPr marL="0">
              <a:spcBef>
                <a:spcPts val="400"/>
              </a:spcBef>
              <a:buClr>
                <a:schemeClr val="accent2"/>
              </a:buClr>
            </a:pPr>
            <a:r>
              <a:rPr lang="fr-FR" sz="2130" dirty="0">
                <a:solidFill>
                  <a:srgbClr val="002060"/>
                </a:solidFill>
              </a:rPr>
              <a:t>Modélisation du processus d’organisation des examens (1/3)</a:t>
            </a:r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DFCDF3FC-78E9-4FEA-AA3F-F617632135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8522994"/>
              </p:ext>
            </p:extLst>
          </p:nvPr>
        </p:nvGraphicFramePr>
        <p:xfrm>
          <a:off x="323273" y="932876"/>
          <a:ext cx="11453095" cy="5209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0582">
                  <a:extLst>
                    <a:ext uri="{9D8B030D-6E8A-4147-A177-3AD203B41FA5}">
                      <a16:colId xmlns:a16="http://schemas.microsoft.com/office/drawing/2014/main" val="2459873573"/>
                    </a:ext>
                  </a:extLst>
                </a:gridCol>
                <a:gridCol w="1339272">
                  <a:extLst>
                    <a:ext uri="{9D8B030D-6E8A-4147-A177-3AD203B41FA5}">
                      <a16:colId xmlns:a16="http://schemas.microsoft.com/office/drawing/2014/main" val="1127030515"/>
                    </a:ext>
                  </a:extLst>
                </a:gridCol>
                <a:gridCol w="1144155">
                  <a:extLst>
                    <a:ext uri="{9D8B030D-6E8A-4147-A177-3AD203B41FA5}">
                      <a16:colId xmlns:a16="http://schemas.microsoft.com/office/drawing/2014/main" val="132723589"/>
                    </a:ext>
                  </a:extLst>
                </a:gridCol>
                <a:gridCol w="1144155">
                  <a:extLst>
                    <a:ext uri="{9D8B030D-6E8A-4147-A177-3AD203B41FA5}">
                      <a16:colId xmlns:a16="http://schemas.microsoft.com/office/drawing/2014/main" val="2337421280"/>
                    </a:ext>
                  </a:extLst>
                </a:gridCol>
                <a:gridCol w="1144155">
                  <a:extLst>
                    <a:ext uri="{9D8B030D-6E8A-4147-A177-3AD203B41FA5}">
                      <a16:colId xmlns:a16="http://schemas.microsoft.com/office/drawing/2014/main" val="2541498015"/>
                    </a:ext>
                  </a:extLst>
                </a:gridCol>
                <a:gridCol w="1144155">
                  <a:extLst>
                    <a:ext uri="{9D8B030D-6E8A-4147-A177-3AD203B41FA5}">
                      <a16:colId xmlns:a16="http://schemas.microsoft.com/office/drawing/2014/main" val="579706866"/>
                    </a:ext>
                  </a:extLst>
                </a:gridCol>
                <a:gridCol w="1144156">
                  <a:extLst>
                    <a:ext uri="{9D8B030D-6E8A-4147-A177-3AD203B41FA5}">
                      <a16:colId xmlns:a16="http://schemas.microsoft.com/office/drawing/2014/main" val="2740748904"/>
                    </a:ext>
                  </a:extLst>
                </a:gridCol>
                <a:gridCol w="1144155">
                  <a:extLst>
                    <a:ext uri="{9D8B030D-6E8A-4147-A177-3AD203B41FA5}">
                      <a16:colId xmlns:a16="http://schemas.microsoft.com/office/drawing/2014/main" val="1144163940"/>
                    </a:ext>
                  </a:extLst>
                </a:gridCol>
                <a:gridCol w="1144155">
                  <a:extLst>
                    <a:ext uri="{9D8B030D-6E8A-4147-A177-3AD203B41FA5}">
                      <a16:colId xmlns:a16="http://schemas.microsoft.com/office/drawing/2014/main" val="2046767690"/>
                    </a:ext>
                  </a:extLst>
                </a:gridCol>
                <a:gridCol w="1144155">
                  <a:extLst>
                    <a:ext uri="{9D8B030D-6E8A-4147-A177-3AD203B41FA5}">
                      <a16:colId xmlns:a16="http://schemas.microsoft.com/office/drawing/2014/main" val="1329608525"/>
                    </a:ext>
                  </a:extLst>
                </a:gridCol>
              </a:tblGrid>
              <a:tr h="434109">
                <a:tc rowSpan="2"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/>
                      <a:r>
                        <a:rPr lang="fr-FR" sz="1600" dirty="0">
                          <a:solidFill>
                            <a:schemeClr val="tx1"/>
                          </a:solidFill>
                        </a:rPr>
                        <a:t>Octobre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3006512"/>
                  </a:ext>
                </a:extLst>
              </a:tr>
              <a:tr h="312491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000"/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S40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fr-FR" sz="1200"/>
                        <a:t>S41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S41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120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S42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120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S43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120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3175431"/>
                  </a:ext>
                </a:extLst>
              </a:tr>
              <a:tr h="1115710">
                <a:tc rowSpan="3">
                  <a:txBody>
                    <a:bodyPr/>
                    <a:lstStyle/>
                    <a:p>
                      <a:pPr algn="ctr"/>
                      <a:r>
                        <a:rPr lang="fr-FR" sz="1200" b="1" dirty="0"/>
                        <a:t>Relai Scolarité</a:t>
                      </a: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Pôle Sujet</a:t>
                      </a:r>
                    </a:p>
                  </a:txBody>
                  <a:tcPr anchor="ctr">
                    <a:lnR w="12700" cmpd="sng">
                      <a:noFill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8856705"/>
                  </a:ext>
                </a:extLst>
              </a:tr>
              <a:tr h="111571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Pôle Calendrier</a:t>
                      </a:r>
                    </a:p>
                  </a:txBody>
                  <a:tcPr anchor="ctr">
                    <a:lnR w="12700" cmpd="sng">
                      <a:noFill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8771180"/>
                  </a:ext>
                </a:extLst>
              </a:tr>
              <a:tr h="111571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Pôle ESH</a:t>
                      </a:r>
                    </a:p>
                  </a:txBody>
                  <a:tcPr anchor="ctr">
                    <a:lnR w="12700" cmpd="sng">
                      <a:noFill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4843985"/>
                  </a:ext>
                </a:extLst>
              </a:tr>
              <a:tr h="1115710">
                <a:tc gridSpan="2">
                  <a:txBody>
                    <a:bodyPr/>
                    <a:lstStyle/>
                    <a:p>
                      <a:pPr algn="ctr"/>
                      <a:r>
                        <a:rPr lang="fr-FR" sz="1200" b="1" dirty="0"/>
                        <a:t>Faculté</a:t>
                      </a:r>
                    </a:p>
                  </a:txBody>
                  <a:tcPr anchor="ctr">
                    <a:lnR w="12700" cmpd="sng">
                      <a:noFill/>
                    </a:ln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r>
                        <a:rPr lang="fr-FR" sz="1400"/>
                        <a:t>Composante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2750921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7378A6A8-3592-4F58-87AB-4CA2AF5AC7F1}"/>
              </a:ext>
            </a:extLst>
          </p:cNvPr>
          <p:cNvSpPr/>
          <p:nvPr/>
        </p:nvSpPr>
        <p:spPr>
          <a:xfrm>
            <a:off x="11722604" y="1676267"/>
            <a:ext cx="53764" cy="4466048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B9A2DBD-CA54-4E99-80CD-B7DDD593CEB3}"/>
              </a:ext>
            </a:extLst>
          </p:cNvPr>
          <p:cNvSpPr txBox="1"/>
          <p:nvPr/>
        </p:nvSpPr>
        <p:spPr>
          <a:xfrm>
            <a:off x="10746507" y="6142315"/>
            <a:ext cx="14039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>
                <a:solidFill>
                  <a:schemeClr val="bg2">
                    <a:lumMod val="60000"/>
                    <a:lumOff val="40000"/>
                  </a:schemeClr>
                </a:solidFill>
              </a:rPr>
              <a:t>Fin des Inscriptions Pédagogiques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D9A89D2-0554-492D-A229-16C08DF8BD15}"/>
              </a:ext>
            </a:extLst>
          </p:cNvPr>
          <p:cNvSpPr/>
          <p:nvPr/>
        </p:nvSpPr>
        <p:spPr>
          <a:xfrm>
            <a:off x="11249891" y="2818333"/>
            <a:ext cx="397164" cy="974570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0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D008868A-CC29-40A6-9E90-AD95BB7438F5}"/>
              </a:ext>
            </a:extLst>
          </p:cNvPr>
          <p:cNvSpPr txBox="1"/>
          <p:nvPr/>
        </p:nvSpPr>
        <p:spPr>
          <a:xfrm>
            <a:off x="10160001" y="2319771"/>
            <a:ext cx="1708726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900">
                <a:solidFill>
                  <a:schemeClr val="tx2">
                    <a:lumMod val="60000"/>
                    <a:lumOff val="40000"/>
                  </a:schemeClr>
                </a:solidFill>
              </a:rPr>
              <a:t>Maquettage épreuve par épreuve dans APOGEE </a:t>
            </a:r>
            <a:r>
              <a:rPr lang="fr-FR" sz="900" i="1">
                <a:solidFill>
                  <a:schemeClr val="tx2">
                    <a:lumMod val="60000"/>
                    <a:lumOff val="40000"/>
                  </a:schemeClr>
                </a:solidFill>
              </a:rPr>
              <a:t>(2j)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253A906-7FBD-4242-A544-B0F2EC64F803}"/>
              </a:ext>
            </a:extLst>
          </p:cNvPr>
          <p:cNvSpPr/>
          <p:nvPr/>
        </p:nvSpPr>
        <p:spPr>
          <a:xfrm>
            <a:off x="2770909" y="2818333"/>
            <a:ext cx="8303493" cy="974570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>
                <a:solidFill>
                  <a:schemeClr val="tx2">
                    <a:lumMod val="60000"/>
                    <a:lumOff val="40000"/>
                  </a:schemeClr>
                </a:solidFill>
              </a:rPr>
              <a:t>Récupérations des données d’examens (MCC) et vérification des modifications par rapport à l’année précédente des MCC</a:t>
            </a: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27E3705C-14BC-4051-8F31-C3D32B9AAE87}"/>
              </a:ext>
            </a:extLst>
          </p:cNvPr>
          <p:cNvSpPr/>
          <p:nvPr/>
        </p:nvSpPr>
        <p:spPr>
          <a:xfrm>
            <a:off x="3611418" y="4689020"/>
            <a:ext cx="324000" cy="324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A89AF7A7-0470-40CE-A643-85811294C739}"/>
              </a:ext>
            </a:extLst>
          </p:cNvPr>
          <p:cNvSpPr/>
          <p:nvPr/>
        </p:nvSpPr>
        <p:spPr>
          <a:xfrm>
            <a:off x="5896816" y="4689020"/>
            <a:ext cx="324000" cy="324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1EB4C667-6C3F-4B57-B3BD-63EEC695FB1B}"/>
              </a:ext>
            </a:extLst>
          </p:cNvPr>
          <p:cNvSpPr/>
          <p:nvPr/>
        </p:nvSpPr>
        <p:spPr>
          <a:xfrm>
            <a:off x="8182214" y="4689020"/>
            <a:ext cx="324000" cy="324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A1F6EB29-A49A-4BC8-B0BF-A822B9FF1476}"/>
              </a:ext>
            </a:extLst>
          </p:cNvPr>
          <p:cNvSpPr/>
          <p:nvPr/>
        </p:nvSpPr>
        <p:spPr>
          <a:xfrm>
            <a:off x="10467612" y="4689020"/>
            <a:ext cx="324000" cy="324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023C646B-6D93-412E-8D43-96AA3BFE237E}"/>
              </a:ext>
            </a:extLst>
          </p:cNvPr>
          <p:cNvSpPr txBox="1"/>
          <p:nvPr/>
        </p:nvSpPr>
        <p:spPr>
          <a:xfrm>
            <a:off x="3394364" y="4735816"/>
            <a:ext cx="75810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>
                <a:solidFill>
                  <a:schemeClr val="accent4">
                    <a:lumMod val="75000"/>
                  </a:schemeClr>
                </a:solidFill>
              </a:rPr>
              <a:t>CHPE</a:t>
            </a:r>
            <a:endParaRPr lang="fr-FR" sz="120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E4BE1A9F-3A8F-4113-8A25-968F0F91CD7B}"/>
              </a:ext>
            </a:extLst>
          </p:cNvPr>
          <p:cNvSpPr txBox="1"/>
          <p:nvPr/>
        </p:nvSpPr>
        <p:spPr>
          <a:xfrm>
            <a:off x="5679762" y="4735816"/>
            <a:ext cx="75810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>
                <a:solidFill>
                  <a:schemeClr val="accent4">
                    <a:lumMod val="75000"/>
                  </a:schemeClr>
                </a:solidFill>
              </a:rPr>
              <a:t>CHPE</a:t>
            </a:r>
            <a:endParaRPr lang="fr-FR" sz="120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00BC3C82-09E7-4D74-8129-AC40860F4FC3}"/>
              </a:ext>
            </a:extLst>
          </p:cNvPr>
          <p:cNvSpPr txBox="1"/>
          <p:nvPr/>
        </p:nvSpPr>
        <p:spPr>
          <a:xfrm>
            <a:off x="7965160" y="4735816"/>
            <a:ext cx="75810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>
                <a:solidFill>
                  <a:schemeClr val="accent4">
                    <a:lumMod val="75000"/>
                  </a:schemeClr>
                </a:solidFill>
              </a:rPr>
              <a:t>CHPE</a:t>
            </a:r>
            <a:endParaRPr lang="fr-FR" sz="120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C7DB10E2-DDBE-4CB4-802D-76494927BFB2}"/>
              </a:ext>
            </a:extLst>
          </p:cNvPr>
          <p:cNvSpPr txBox="1"/>
          <p:nvPr/>
        </p:nvSpPr>
        <p:spPr>
          <a:xfrm>
            <a:off x="10250558" y="4735816"/>
            <a:ext cx="75810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>
                <a:solidFill>
                  <a:schemeClr val="accent4">
                    <a:lumMod val="75000"/>
                  </a:schemeClr>
                </a:solidFill>
              </a:rPr>
              <a:t>CHPE</a:t>
            </a:r>
            <a:endParaRPr lang="fr-FR" sz="120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BED1065-42DB-4A17-A337-1D223FCB62E8}"/>
              </a:ext>
            </a:extLst>
          </p:cNvPr>
          <p:cNvSpPr/>
          <p:nvPr/>
        </p:nvSpPr>
        <p:spPr>
          <a:xfrm>
            <a:off x="4491970" y="4712521"/>
            <a:ext cx="217179" cy="276999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0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D962EDD4-7D36-4C8D-9B39-F65769073C85}"/>
              </a:ext>
            </a:extLst>
          </p:cNvPr>
          <p:cNvSpPr txBox="1"/>
          <p:nvPr/>
        </p:nvSpPr>
        <p:spPr>
          <a:xfrm>
            <a:off x="2627699" y="4474816"/>
            <a:ext cx="24677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>
                <a:solidFill>
                  <a:schemeClr val="accent4">
                    <a:lumMod val="75000"/>
                  </a:schemeClr>
                </a:solidFill>
              </a:rPr>
              <a:t>Saisie manuelle des aménagements </a:t>
            </a:r>
            <a:r>
              <a:rPr lang="fr-FR" sz="900" i="1">
                <a:solidFill>
                  <a:schemeClr val="accent4">
                    <a:lumMod val="75000"/>
                  </a:schemeClr>
                </a:solidFill>
              </a:rPr>
              <a:t>(1j)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89D28A4-7A28-4C1A-A9E8-602ABD82E6E1}"/>
              </a:ext>
            </a:extLst>
          </p:cNvPr>
          <p:cNvSpPr/>
          <p:nvPr/>
        </p:nvSpPr>
        <p:spPr>
          <a:xfrm>
            <a:off x="6959733" y="4712521"/>
            <a:ext cx="217179" cy="276999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0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95A23CF-A18C-4BD7-999E-BCB822BF00F4}"/>
              </a:ext>
            </a:extLst>
          </p:cNvPr>
          <p:cNvSpPr/>
          <p:nvPr/>
        </p:nvSpPr>
        <p:spPr>
          <a:xfrm>
            <a:off x="9243512" y="4712521"/>
            <a:ext cx="217179" cy="276999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0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BD108FA-7CFF-484B-9648-E00E6E365C83}"/>
              </a:ext>
            </a:extLst>
          </p:cNvPr>
          <p:cNvSpPr/>
          <p:nvPr/>
        </p:nvSpPr>
        <p:spPr>
          <a:xfrm>
            <a:off x="11460344" y="4712521"/>
            <a:ext cx="217179" cy="276999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0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A418DDD-6A21-4088-A017-21248600CAB5}"/>
              </a:ext>
            </a:extLst>
          </p:cNvPr>
          <p:cNvSpPr/>
          <p:nvPr/>
        </p:nvSpPr>
        <p:spPr>
          <a:xfrm>
            <a:off x="9564301" y="3895494"/>
            <a:ext cx="2130600" cy="724097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>
                <a:solidFill>
                  <a:schemeClr val="tx2">
                    <a:lumMod val="60000"/>
                    <a:lumOff val="40000"/>
                  </a:schemeClr>
                </a:solidFill>
              </a:rPr>
              <a:t>Vérification des Inscriptions Pédagogiques des ESH, des aménagements à prévoir, etc.</a:t>
            </a:r>
          </a:p>
          <a:p>
            <a:pPr algn="ctr"/>
            <a:r>
              <a:rPr lang="fr-FR" sz="90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br>
              <a:rPr lang="fr-FR" sz="90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fr-FR" sz="900" i="1">
                <a:solidFill>
                  <a:schemeClr val="tx2">
                    <a:lumMod val="60000"/>
                    <a:lumOff val="40000"/>
                  </a:schemeClr>
                </a:solidFill>
              </a:rPr>
              <a:t>(2 semaines) </a:t>
            </a:r>
          </a:p>
        </p:txBody>
      </p:sp>
      <p:cxnSp>
        <p:nvCxnSpPr>
          <p:cNvPr id="33" name="Connecteur droit avec flèche 32">
            <a:extLst>
              <a:ext uri="{FF2B5EF4-FFF2-40B4-BE49-F238E27FC236}">
                <a16:creationId xmlns:a16="http://schemas.microsoft.com/office/drawing/2014/main" id="{BCAF1A7D-AEE6-404B-B70A-A98ED4FAF11E}"/>
              </a:ext>
            </a:extLst>
          </p:cNvPr>
          <p:cNvCxnSpPr>
            <a:cxnSpLocks/>
          </p:cNvCxnSpPr>
          <p:nvPr/>
        </p:nvCxnSpPr>
        <p:spPr>
          <a:xfrm>
            <a:off x="11232996" y="2642976"/>
            <a:ext cx="227348" cy="876080"/>
          </a:xfrm>
          <a:prstGeom prst="straightConnector1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F74A5A8C-0BE3-41F4-B120-2124CA62AFA4}"/>
              </a:ext>
            </a:extLst>
          </p:cNvPr>
          <p:cNvSpPr/>
          <p:nvPr/>
        </p:nvSpPr>
        <p:spPr>
          <a:xfrm>
            <a:off x="11630245" y="3912607"/>
            <a:ext cx="87443" cy="68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Ellipse 40">
            <a:extLst>
              <a:ext uri="{FF2B5EF4-FFF2-40B4-BE49-F238E27FC236}">
                <a16:creationId xmlns:a16="http://schemas.microsoft.com/office/drawing/2014/main" id="{9FAEB256-1E3D-4937-956C-83CE294C5A27}"/>
              </a:ext>
            </a:extLst>
          </p:cNvPr>
          <p:cNvSpPr/>
          <p:nvPr/>
        </p:nvSpPr>
        <p:spPr>
          <a:xfrm>
            <a:off x="332509" y="6273400"/>
            <a:ext cx="180000" cy="1800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800"/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E54C16AD-EA41-44F2-87DE-24306424C615}"/>
              </a:ext>
            </a:extLst>
          </p:cNvPr>
          <p:cNvSpPr txBox="1"/>
          <p:nvPr/>
        </p:nvSpPr>
        <p:spPr>
          <a:xfrm>
            <a:off x="512509" y="6255678"/>
            <a:ext cx="91624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chemeClr val="tx1">
                    <a:lumMod val="75000"/>
                    <a:lumOff val="25000"/>
                  </a:schemeClr>
                </a:solidFill>
              </a:rPr>
              <a:t>Evènement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DCEF9DBB-8867-4C6F-B33E-67F51D2AF6D4}"/>
              </a:ext>
            </a:extLst>
          </p:cNvPr>
          <p:cNvSpPr/>
          <p:nvPr/>
        </p:nvSpPr>
        <p:spPr>
          <a:xfrm>
            <a:off x="338861" y="6545223"/>
            <a:ext cx="180000" cy="1800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80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E360436C-842D-4B09-AE17-AFC8B6B3D019}"/>
              </a:ext>
            </a:extLst>
          </p:cNvPr>
          <p:cNvSpPr txBox="1"/>
          <p:nvPr/>
        </p:nvSpPr>
        <p:spPr>
          <a:xfrm>
            <a:off x="512508" y="6527501"/>
            <a:ext cx="211519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chemeClr val="tx1">
                    <a:lumMod val="75000"/>
                    <a:lumOff val="25000"/>
                  </a:schemeClr>
                </a:solidFill>
              </a:rPr>
              <a:t>Tâche avec durée déterminée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1A699A8B-4AF9-4170-9BEF-9CC07D5D8BAB}"/>
              </a:ext>
            </a:extLst>
          </p:cNvPr>
          <p:cNvSpPr/>
          <p:nvPr/>
        </p:nvSpPr>
        <p:spPr>
          <a:xfrm>
            <a:off x="2203132" y="6273400"/>
            <a:ext cx="180000" cy="1800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80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37BABAA6-FFC9-4FDC-82FB-41D2A0F6EE1B}"/>
              </a:ext>
            </a:extLst>
          </p:cNvPr>
          <p:cNvSpPr txBox="1"/>
          <p:nvPr/>
        </p:nvSpPr>
        <p:spPr>
          <a:xfrm>
            <a:off x="2376779" y="6255678"/>
            <a:ext cx="211519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chemeClr val="tx1">
                    <a:lumMod val="75000"/>
                    <a:lumOff val="25000"/>
                  </a:schemeClr>
                </a:solidFill>
              </a:rPr>
              <a:t>Tâche réalisée au fil de l’eau </a:t>
            </a:r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376A07D9-993E-427B-BB4A-74003DA6095F}"/>
              </a:ext>
            </a:extLst>
          </p:cNvPr>
          <p:cNvSpPr txBox="1"/>
          <p:nvPr/>
        </p:nvSpPr>
        <p:spPr>
          <a:xfrm>
            <a:off x="4067141" y="6255678"/>
            <a:ext cx="2199455" cy="215444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chemeClr val="tx2">
                    <a:lumMod val="60000"/>
                    <a:lumOff val="40000"/>
                  </a:schemeClr>
                </a:solidFill>
              </a:rPr>
              <a:t>Tâche nécessaire à la convocation</a:t>
            </a:r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588A5380-5559-42AC-A255-DE45E51F1664}"/>
              </a:ext>
            </a:extLst>
          </p:cNvPr>
          <p:cNvSpPr txBox="1"/>
          <p:nvPr/>
        </p:nvSpPr>
        <p:spPr>
          <a:xfrm>
            <a:off x="4067141" y="6527501"/>
            <a:ext cx="2199455" cy="215444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rgbClr val="7030A0"/>
                </a:solidFill>
              </a:rPr>
              <a:t>Tâche nécessaire à la tenue de l’examen</a:t>
            </a:r>
          </a:p>
        </p:txBody>
      </p:sp>
      <p:sp>
        <p:nvSpPr>
          <p:cNvPr id="52" name="ZoneTexte 51">
            <a:extLst>
              <a:ext uri="{FF2B5EF4-FFF2-40B4-BE49-F238E27FC236}">
                <a16:creationId xmlns:a16="http://schemas.microsoft.com/office/drawing/2014/main" id="{0FE10C14-71D7-44FC-9EC2-5AEDE5B3762F}"/>
              </a:ext>
            </a:extLst>
          </p:cNvPr>
          <p:cNvSpPr txBox="1"/>
          <p:nvPr/>
        </p:nvSpPr>
        <p:spPr>
          <a:xfrm>
            <a:off x="6415395" y="6255678"/>
            <a:ext cx="1940631" cy="21544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chemeClr val="accent4">
                    <a:lumMod val="75000"/>
                  </a:schemeClr>
                </a:solidFill>
              </a:rPr>
              <a:t>Tâche liée au BVEH</a:t>
            </a:r>
          </a:p>
        </p:txBody>
      </p:sp>
      <p:sp>
        <p:nvSpPr>
          <p:cNvPr id="53" name="ZoneTexte 52">
            <a:extLst>
              <a:ext uri="{FF2B5EF4-FFF2-40B4-BE49-F238E27FC236}">
                <a16:creationId xmlns:a16="http://schemas.microsoft.com/office/drawing/2014/main" id="{EC544EA2-7F95-44D1-8AB2-853152571308}"/>
              </a:ext>
            </a:extLst>
          </p:cNvPr>
          <p:cNvSpPr txBox="1"/>
          <p:nvPr/>
        </p:nvSpPr>
        <p:spPr>
          <a:xfrm>
            <a:off x="6415395" y="6527501"/>
            <a:ext cx="1940631" cy="215444"/>
          </a:xfrm>
          <a:prstGeom prst="rect">
            <a:avLst/>
          </a:prstGeom>
          <a:noFill/>
          <a:ln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chemeClr val="accent3">
                    <a:lumMod val="75000"/>
                  </a:schemeClr>
                </a:solidFill>
              </a:rPr>
              <a:t>Tâche liée à la gestion des sujets</a:t>
            </a:r>
          </a:p>
        </p:txBody>
      </p:sp>
    </p:spTree>
    <p:extLst>
      <p:ext uri="{BB962C8B-B14F-4D97-AF65-F5344CB8AC3E}">
        <p14:creationId xmlns:p14="http://schemas.microsoft.com/office/powerpoint/2010/main" val="42149429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DFCDF3FC-78E9-4FEA-AA3F-F617632135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7516365"/>
              </p:ext>
            </p:extLst>
          </p:nvPr>
        </p:nvGraphicFramePr>
        <p:xfrm>
          <a:off x="323273" y="932876"/>
          <a:ext cx="11453095" cy="5209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0582">
                  <a:extLst>
                    <a:ext uri="{9D8B030D-6E8A-4147-A177-3AD203B41FA5}">
                      <a16:colId xmlns:a16="http://schemas.microsoft.com/office/drawing/2014/main" val="2459873573"/>
                    </a:ext>
                  </a:extLst>
                </a:gridCol>
                <a:gridCol w="1339272">
                  <a:extLst>
                    <a:ext uri="{9D8B030D-6E8A-4147-A177-3AD203B41FA5}">
                      <a16:colId xmlns:a16="http://schemas.microsoft.com/office/drawing/2014/main" val="1127030515"/>
                    </a:ext>
                  </a:extLst>
                </a:gridCol>
                <a:gridCol w="1144155">
                  <a:extLst>
                    <a:ext uri="{9D8B030D-6E8A-4147-A177-3AD203B41FA5}">
                      <a16:colId xmlns:a16="http://schemas.microsoft.com/office/drawing/2014/main" val="132723589"/>
                    </a:ext>
                  </a:extLst>
                </a:gridCol>
                <a:gridCol w="1144155">
                  <a:extLst>
                    <a:ext uri="{9D8B030D-6E8A-4147-A177-3AD203B41FA5}">
                      <a16:colId xmlns:a16="http://schemas.microsoft.com/office/drawing/2014/main" val="2337421280"/>
                    </a:ext>
                  </a:extLst>
                </a:gridCol>
                <a:gridCol w="1144155">
                  <a:extLst>
                    <a:ext uri="{9D8B030D-6E8A-4147-A177-3AD203B41FA5}">
                      <a16:colId xmlns:a16="http://schemas.microsoft.com/office/drawing/2014/main" val="2541498015"/>
                    </a:ext>
                  </a:extLst>
                </a:gridCol>
                <a:gridCol w="1144155">
                  <a:extLst>
                    <a:ext uri="{9D8B030D-6E8A-4147-A177-3AD203B41FA5}">
                      <a16:colId xmlns:a16="http://schemas.microsoft.com/office/drawing/2014/main" val="579706866"/>
                    </a:ext>
                  </a:extLst>
                </a:gridCol>
                <a:gridCol w="1144156">
                  <a:extLst>
                    <a:ext uri="{9D8B030D-6E8A-4147-A177-3AD203B41FA5}">
                      <a16:colId xmlns:a16="http://schemas.microsoft.com/office/drawing/2014/main" val="2740748904"/>
                    </a:ext>
                  </a:extLst>
                </a:gridCol>
                <a:gridCol w="1144155">
                  <a:extLst>
                    <a:ext uri="{9D8B030D-6E8A-4147-A177-3AD203B41FA5}">
                      <a16:colId xmlns:a16="http://schemas.microsoft.com/office/drawing/2014/main" val="1144163940"/>
                    </a:ext>
                  </a:extLst>
                </a:gridCol>
                <a:gridCol w="1144155">
                  <a:extLst>
                    <a:ext uri="{9D8B030D-6E8A-4147-A177-3AD203B41FA5}">
                      <a16:colId xmlns:a16="http://schemas.microsoft.com/office/drawing/2014/main" val="2046767690"/>
                    </a:ext>
                  </a:extLst>
                </a:gridCol>
                <a:gridCol w="1144155">
                  <a:extLst>
                    <a:ext uri="{9D8B030D-6E8A-4147-A177-3AD203B41FA5}">
                      <a16:colId xmlns:a16="http://schemas.microsoft.com/office/drawing/2014/main" val="1329608525"/>
                    </a:ext>
                  </a:extLst>
                </a:gridCol>
              </a:tblGrid>
              <a:tr h="434109">
                <a:tc rowSpan="2"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/>
                      <a:r>
                        <a:rPr lang="fr-FR" sz="1600" dirty="0">
                          <a:solidFill>
                            <a:schemeClr val="tx1"/>
                          </a:solidFill>
                        </a:rPr>
                        <a:t>Novembre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3006512"/>
                  </a:ext>
                </a:extLst>
              </a:tr>
              <a:tr h="312491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000"/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S44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120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S45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120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S46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120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S47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120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3175431"/>
                  </a:ext>
                </a:extLst>
              </a:tr>
              <a:tr h="1115710">
                <a:tc rowSpan="3">
                  <a:txBody>
                    <a:bodyPr/>
                    <a:lstStyle/>
                    <a:p>
                      <a:pPr algn="ctr"/>
                      <a:r>
                        <a:rPr lang="fr-FR" sz="1200" b="1" dirty="0"/>
                        <a:t>Relai Scolarité</a:t>
                      </a: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Pôle Sujet</a:t>
                      </a:r>
                    </a:p>
                  </a:txBody>
                  <a:tcPr anchor="ctr">
                    <a:lnR w="12700" cmpd="sng">
                      <a:noFill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8856705"/>
                  </a:ext>
                </a:extLst>
              </a:tr>
              <a:tr h="111571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Pôle Calendrier</a:t>
                      </a:r>
                    </a:p>
                  </a:txBody>
                  <a:tcPr anchor="ctr">
                    <a:lnR w="12700" cmpd="sng">
                      <a:noFill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8771180"/>
                  </a:ext>
                </a:extLst>
              </a:tr>
              <a:tr h="111571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Pôle ESH</a:t>
                      </a:r>
                    </a:p>
                  </a:txBody>
                  <a:tcPr anchor="ctr">
                    <a:lnR w="12700" cmpd="sng">
                      <a:noFill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4843985"/>
                  </a:ext>
                </a:extLst>
              </a:tr>
              <a:tr h="1115710">
                <a:tc gridSpan="2">
                  <a:txBody>
                    <a:bodyPr/>
                    <a:lstStyle/>
                    <a:p>
                      <a:pPr algn="ctr"/>
                      <a:r>
                        <a:rPr lang="fr-FR" sz="1200" b="1" dirty="0"/>
                        <a:t>Faculté</a:t>
                      </a:r>
                    </a:p>
                  </a:txBody>
                  <a:tcPr anchor="ctr">
                    <a:lnR w="12700" cmpd="sng">
                      <a:noFill/>
                    </a:ln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r>
                        <a:rPr lang="fr-FR" sz="1400"/>
                        <a:t>Composante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2750921"/>
                  </a:ext>
                </a:extLst>
              </a:tr>
            </a:tbl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9EDB0AE4-367B-4A58-BE50-C3B08182613F}"/>
              </a:ext>
            </a:extLst>
          </p:cNvPr>
          <p:cNvSpPr/>
          <p:nvPr/>
        </p:nvSpPr>
        <p:spPr>
          <a:xfrm>
            <a:off x="2692398" y="2753814"/>
            <a:ext cx="3466572" cy="1158015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>
              <a:spcAft>
                <a:spcPts val="300"/>
              </a:spcAft>
            </a:pPr>
            <a:r>
              <a:rPr lang="fr-FR" sz="900" b="1">
                <a:solidFill>
                  <a:schemeClr val="tx2">
                    <a:lumMod val="60000"/>
                    <a:lumOff val="40000"/>
                  </a:schemeClr>
                </a:solidFill>
              </a:rPr>
              <a:t>Préparation du calendrier d’examens</a:t>
            </a:r>
          </a:p>
          <a:p>
            <a:pPr algn="ctr">
              <a:spcAft>
                <a:spcPts val="300"/>
              </a:spcAft>
            </a:pPr>
            <a:r>
              <a:rPr lang="fr-FR" sz="900">
                <a:solidFill>
                  <a:schemeClr val="tx2">
                    <a:lumMod val="60000"/>
                    <a:lumOff val="40000"/>
                  </a:schemeClr>
                </a:solidFill>
              </a:rPr>
              <a:t>Placement de l’examen à l’aide de son code épreuve dans l’agenda APOGEE en respectant les MCC puis test d’incompatibilité manuel pour chaque épreuve</a:t>
            </a:r>
          </a:p>
          <a:p>
            <a:pPr algn="ctr">
              <a:spcAft>
                <a:spcPts val="300"/>
              </a:spcAft>
            </a:pPr>
            <a:r>
              <a:rPr lang="fr-FR" sz="900">
                <a:solidFill>
                  <a:schemeClr val="tx2">
                    <a:lumMod val="60000"/>
                    <a:lumOff val="40000"/>
                  </a:schemeClr>
                </a:solidFill>
              </a:rPr>
              <a:t>Extraction du nombre d’étudiants par épreuve par créneau horaire et placement des examens dans les salles d’examens </a:t>
            </a:r>
          </a:p>
          <a:p>
            <a:pPr algn="ctr">
              <a:spcAft>
                <a:spcPts val="600"/>
              </a:spcAft>
            </a:pPr>
            <a:r>
              <a:rPr lang="fr-FR" sz="900" i="1">
                <a:solidFill>
                  <a:schemeClr val="tx2">
                    <a:lumMod val="60000"/>
                    <a:lumOff val="40000"/>
                  </a:schemeClr>
                </a:solidFill>
              </a:rPr>
              <a:t>(6j))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07FEB5D-93BA-40E3-B3C8-46B47C6B26B7}"/>
              </a:ext>
            </a:extLst>
          </p:cNvPr>
          <p:cNvSpPr/>
          <p:nvPr/>
        </p:nvSpPr>
        <p:spPr>
          <a:xfrm>
            <a:off x="332509" y="6317673"/>
            <a:ext cx="11610109" cy="1085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48FB8B1-BC6D-4156-916E-A647C24C9840}"/>
              </a:ext>
            </a:extLst>
          </p:cNvPr>
          <p:cNvSpPr/>
          <p:nvPr/>
        </p:nvSpPr>
        <p:spPr>
          <a:xfrm>
            <a:off x="7213600" y="1768631"/>
            <a:ext cx="4509004" cy="974570"/>
          </a:xfrm>
          <a:prstGeom prst="rect">
            <a:avLst/>
          </a:prstGeom>
          <a:noFill/>
          <a:ln>
            <a:solidFill>
              <a:srgbClr val="7030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>
                <a:solidFill>
                  <a:srgbClr val="7030A0"/>
                </a:solidFill>
              </a:rPr>
              <a:t>Collecte, validation et impression des sujets </a:t>
            </a:r>
            <a:br>
              <a:rPr lang="fr-FR" sz="900">
                <a:solidFill>
                  <a:srgbClr val="7030A0"/>
                </a:solidFill>
              </a:rPr>
            </a:br>
            <a:r>
              <a:rPr lang="fr-FR" sz="900">
                <a:solidFill>
                  <a:srgbClr val="7030A0"/>
                </a:solidFill>
              </a:rPr>
              <a:t>(y compris les sujets ESH)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DD4F62F-1FF7-4463-AB32-B74A3C28FD53}"/>
              </a:ext>
            </a:extLst>
          </p:cNvPr>
          <p:cNvSpPr/>
          <p:nvPr/>
        </p:nvSpPr>
        <p:spPr>
          <a:xfrm>
            <a:off x="5985038" y="1964970"/>
            <a:ext cx="1108364" cy="581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>
                <a:solidFill>
                  <a:schemeClr val="accent3">
                    <a:lumMod val="75000"/>
                  </a:schemeClr>
                </a:solidFill>
              </a:rPr>
              <a:t>Date limite transmission sujets</a:t>
            </a: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4A0F2413-5F21-48C2-BC5E-8A9D7126BE47}"/>
              </a:ext>
            </a:extLst>
          </p:cNvPr>
          <p:cNvSpPr/>
          <p:nvPr/>
        </p:nvSpPr>
        <p:spPr>
          <a:xfrm>
            <a:off x="6943836" y="2125296"/>
            <a:ext cx="216000" cy="2160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B1F2E45-AC98-44A6-971D-7408D334B13B}"/>
              </a:ext>
            </a:extLst>
          </p:cNvPr>
          <p:cNvSpPr/>
          <p:nvPr/>
        </p:nvSpPr>
        <p:spPr>
          <a:xfrm>
            <a:off x="2692397" y="5099402"/>
            <a:ext cx="3726875" cy="974570"/>
          </a:xfrm>
          <a:prstGeom prst="rect">
            <a:avLst/>
          </a:prstGeom>
          <a:noFill/>
          <a:ln>
            <a:solidFill>
              <a:schemeClr val="accent3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>
                <a:solidFill>
                  <a:schemeClr val="accent3">
                    <a:lumMod val="75000"/>
                  </a:schemeClr>
                </a:solidFill>
              </a:rPr>
              <a:t>Récupération et préparation des sujets d’examens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828BD2B-7E50-429B-9626-0C46BFD0A10E}"/>
              </a:ext>
            </a:extLst>
          </p:cNvPr>
          <p:cNvSpPr/>
          <p:nvPr/>
        </p:nvSpPr>
        <p:spPr>
          <a:xfrm>
            <a:off x="6547165" y="5099402"/>
            <a:ext cx="1690380" cy="974570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>
                <a:solidFill>
                  <a:schemeClr val="tx2">
                    <a:lumMod val="60000"/>
                    <a:lumOff val="40000"/>
                  </a:schemeClr>
                </a:solidFill>
              </a:rPr>
              <a:t>Validation du calendrier</a:t>
            </a:r>
          </a:p>
          <a:p>
            <a:pPr algn="ctr"/>
            <a:endParaRPr lang="fr-FR" sz="9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fr-FR" sz="900">
                <a:solidFill>
                  <a:schemeClr val="tx2">
                    <a:lumMod val="60000"/>
                    <a:lumOff val="40000"/>
                  </a:schemeClr>
                </a:solidFill>
              </a:rPr>
              <a:t>Identification et transmission des enseignants surveillants</a:t>
            </a:r>
          </a:p>
          <a:p>
            <a:pPr algn="ctr"/>
            <a:r>
              <a:rPr lang="fr-FR" sz="400">
                <a:solidFill>
                  <a:schemeClr val="bg1"/>
                </a:solidFill>
              </a:rPr>
              <a:t>w</a:t>
            </a:r>
            <a:endParaRPr lang="fr-FR" sz="900">
              <a:solidFill>
                <a:schemeClr val="bg1"/>
              </a:solidFill>
            </a:endParaRPr>
          </a:p>
          <a:p>
            <a:pPr algn="ctr"/>
            <a:r>
              <a:rPr lang="fr-FR" sz="900" i="1">
                <a:solidFill>
                  <a:schemeClr val="tx2">
                    <a:lumMod val="60000"/>
                    <a:lumOff val="40000"/>
                  </a:schemeClr>
                </a:solidFill>
              </a:rPr>
              <a:t>(2 jours)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0E11F6E-5FE7-4E95-9734-334F7C8A891F}"/>
              </a:ext>
            </a:extLst>
          </p:cNvPr>
          <p:cNvSpPr/>
          <p:nvPr/>
        </p:nvSpPr>
        <p:spPr>
          <a:xfrm>
            <a:off x="2692398" y="3949475"/>
            <a:ext cx="2184402" cy="974570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>
                <a:solidFill>
                  <a:schemeClr val="tx2">
                    <a:lumMod val="60000"/>
                    <a:lumOff val="40000"/>
                  </a:schemeClr>
                </a:solidFill>
              </a:rPr>
              <a:t>Vérification des Inscriptions Pédagogiques des ESH, des aménagements à prévoir, etc.</a:t>
            </a:r>
          </a:p>
          <a:p>
            <a:pPr algn="ctr"/>
            <a:br>
              <a:rPr lang="fr-FR" sz="90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fr-FR" sz="900" i="1">
                <a:solidFill>
                  <a:schemeClr val="tx2">
                    <a:lumMod val="60000"/>
                    <a:lumOff val="40000"/>
                  </a:schemeClr>
                </a:solidFill>
              </a:rPr>
              <a:t>(2 semaines)</a:t>
            </a:r>
            <a:r>
              <a:rPr lang="fr-FR" sz="90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0E53CB2-B135-4318-B525-58265EDA7168}"/>
              </a:ext>
            </a:extLst>
          </p:cNvPr>
          <p:cNvSpPr/>
          <p:nvPr/>
        </p:nvSpPr>
        <p:spPr>
          <a:xfrm>
            <a:off x="5803863" y="3925584"/>
            <a:ext cx="1248564" cy="357340"/>
          </a:xfrm>
          <a:prstGeom prst="rect">
            <a:avLst/>
          </a:prstGeom>
          <a:noFill/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fr-FR" sz="900">
                <a:solidFill>
                  <a:schemeClr val="tx2">
                    <a:lumMod val="60000"/>
                    <a:lumOff val="40000"/>
                  </a:schemeClr>
                </a:solidFill>
              </a:rPr>
              <a:t>Envoi du calendrier aux composantes</a:t>
            </a:r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1D6746D2-88C2-468B-9C50-6112D4F11289}"/>
              </a:ext>
            </a:extLst>
          </p:cNvPr>
          <p:cNvSpPr/>
          <p:nvPr/>
        </p:nvSpPr>
        <p:spPr>
          <a:xfrm>
            <a:off x="6325526" y="3262361"/>
            <a:ext cx="216000" cy="216000"/>
          </a:xfrm>
          <a:prstGeom prst="ellipse">
            <a:avLst/>
          </a:prstGeom>
          <a:solidFill>
            <a:srgbClr val="242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1F7D057-4E0C-461F-ADD3-CF3815479F06}"/>
              </a:ext>
            </a:extLst>
          </p:cNvPr>
          <p:cNvSpPr/>
          <p:nvPr/>
        </p:nvSpPr>
        <p:spPr>
          <a:xfrm>
            <a:off x="7237456" y="2819687"/>
            <a:ext cx="2178476" cy="1080000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fr-FR" sz="900">
                <a:solidFill>
                  <a:schemeClr val="tx2">
                    <a:lumMod val="60000"/>
                    <a:lumOff val="40000"/>
                  </a:schemeClr>
                </a:solidFill>
              </a:rPr>
              <a:t>Intégration des modifications de calendrier et édition du calendrier final</a:t>
            </a:r>
          </a:p>
          <a:p>
            <a:pPr algn="ctr">
              <a:spcAft>
                <a:spcPts val="600"/>
              </a:spcAft>
            </a:pPr>
            <a:endParaRPr lang="fr-FR" sz="5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>
              <a:spcAft>
                <a:spcPts val="600"/>
              </a:spcAft>
            </a:pPr>
            <a:r>
              <a:rPr lang="fr-FR" sz="900" i="1">
                <a:solidFill>
                  <a:schemeClr val="tx2">
                    <a:lumMod val="60000"/>
                    <a:lumOff val="40000"/>
                  </a:schemeClr>
                </a:solidFill>
              </a:rPr>
              <a:t>(5 jours)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950A392-5764-4279-BCC5-0390650C001B}"/>
              </a:ext>
            </a:extLst>
          </p:cNvPr>
          <p:cNvSpPr/>
          <p:nvPr/>
        </p:nvSpPr>
        <p:spPr>
          <a:xfrm>
            <a:off x="9499603" y="3968080"/>
            <a:ext cx="1746670" cy="974570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fr-FR" sz="900">
                <a:solidFill>
                  <a:schemeClr val="tx2">
                    <a:lumMod val="60000"/>
                    <a:lumOff val="40000"/>
                  </a:schemeClr>
                </a:solidFill>
              </a:rPr>
              <a:t>Récupération des épreuves à organiser par ESH, création de la convocation particulière (aménagements, salles, matériel, heures) </a:t>
            </a:r>
            <a:r>
              <a:rPr lang="fr-FR" sz="900" i="1">
                <a:solidFill>
                  <a:schemeClr val="tx2">
                    <a:lumMod val="60000"/>
                    <a:lumOff val="40000"/>
                  </a:schemeClr>
                </a:solidFill>
              </a:rPr>
              <a:t>(4j)</a:t>
            </a:r>
            <a:endParaRPr lang="fr-FR" sz="90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8071C3E-D942-495B-8802-1DD2B0F6C74C}"/>
              </a:ext>
            </a:extLst>
          </p:cNvPr>
          <p:cNvSpPr/>
          <p:nvPr/>
        </p:nvSpPr>
        <p:spPr>
          <a:xfrm>
            <a:off x="11108356" y="3542616"/>
            <a:ext cx="560485" cy="353485"/>
          </a:xfrm>
          <a:prstGeom prst="rect">
            <a:avLst/>
          </a:prstGeom>
          <a:noFill/>
          <a:ln>
            <a:solidFill>
              <a:srgbClr val="7030A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endParaRPr lang="fr-FR" sz="900">
              <a:solidFill>
                <a:srgbClr val="7030A0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F6D432E-A08C-4ACB-8D30-B8F084C4FAF2}"/>
              </a:ext>
            </a:extLst>
          </p:cNvPr>
          <p:cNvSpPr/>
          <p:nvPr/>
        </p:nvSpPr>
        <p:spPr>
          <a:xfrm>
            <a:off x="10967772" y="2886363"/>
            <a:ext cx="1248564" cy="542638"/>
          </a:xfrm>
          <a:prstGeom prst="rect">
            <a:avLst/>
          </a:prstGeom>
          <a:noFill/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fr-FR" sz="900">
                <a:solidFill>
                  <a:srgbClr val="7030A0"/>
                </a:solidFill>
              </a:rPr>
              <a:t>Saisie des noms des enseignants surveillants dans APOGEE </a:t>
            </a:r>
            <a:r>
              <a:rPr lang="fr-FR" sz="900" i="1">
                <a:solidFill>
                  <a:srgbClr val="7030A0"/>
                </a:solidFill>
              </a:rPr>
              <a:t>(2j)</a:t>
            </a:r>
          </a:p>
        </p:txBody>
      </p:sp>
      <p:cxnSp>
        <p:nvCxnSpPr>
          <p:cNvPr id="23" name="Connecteur droit avec flèche 22">
            <a:extLst>
              <a:ext uri="{FF2B5EF4-FFF2-40B4-BE49-F238E27FC236}">
                <a16:creationId xmlns:a16="http://schemas.microsoft.com/office/drawing/2014/main" id="{AD4B338D-6000-483C-9EA6-831720011AF8}"/>
              </a:ext>
            </a:extLst>
          </p:cNvPr>
          <p:cNvCxnSpPr>
            <a:cxnSpLocks/>
            <a:stCxn id="21" idx="2"/>
          </p:cNvCxnSpPr>
          <p:nvPr/>
        </p:nvCxnSpPr>
        <p:spPr>
          <a:xfrm flipH="1">
            <a:off x="11425382" y="3429001"/>
            <a:ext cx="166672" cy="256308"/>
          </a:xfrm>
          <a:prstGeom prst="straightConnector1">
            <a:avLst/>
          </a:prstGeom>
          <a:ln>
            <a:solidFill>
              <a:srgbClr val="7030A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7" name="Rectangle 26">
            <a:extLst>
              <a:ext uri="{FF2B5EF4-FFF2-40B4-BE49-F238E27FC236}">
                <a16:creationId xmlns:a16="http://schemas.microsoft.com/office/drawing/2014/main" id="{DBB4CCCA-BBBC-4A04-8D1A-8F92ECADBA9D}"/>
              </a:ext>
            </a:extLst>
          </p:cNvPr>
          <p:cNvSpPr/>
          <p:nvPr/>
        </p:nvSpPr>
        <p:spPr>
          <a:xfrm>
            <a:off x="11353800" y="4589165"/>
            <a:ext cx="315041" cy="353485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endParaRPr lang="fr-FR" sz="90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3CA6DE6-6C0F-49A4-B454-B80458B51CE7}"/>
              </a:ext>
            </a:extLst>
          </p:cNvPr>
          <p:cNvSpPr/>
          <p:nvPr/>
        </p:nvSpPr>
        <p:spPr>
          <a:xfrm>
            <a:off x="11246272" y="4218089"/>
            <a:ext cx="970063" cy="353485"/>
          </a:xfrm>
          <a:prstGeom prst="rect">
            <a:avLst/>
          </a:prstGeom>
          <a:noFill/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fr-FR" sz="900">
                <a:solidFill>
                  <a:schemeClr val="tx2">
                    <a:lumMod val="60000"/>
                    <a:lumOff val="40000"/>
                  </a:schemeClr>
                </a:solidFill>
              </a:rPr>
              <a:t>Réservation des salles </a:t>
            </a:r>
            <a:r>
              <a:rPr lang="fr-FR" sz="900" i="1">
                <a:solidFill>
                  <a:schemeClr val="tx2">
                    <a:lumMod val="60000"/>
                    <a:lumOff val="40000"/>
                  </a:schemeClr>
                </a:solidFill>
              </a:rPr>
              <a:t>(1j)</a:t>
            </a:r>
          </a:p>
        </p:txBody>
      </p:sp>
      <p:cxnSp>
        <p:nvCxnSpPr>
          <p:cNvPr id="30" name="Connecteur droit 29">
            <a:extLst>
              <a:ext uri="{FF2B5EF4-FFF2-40B4-BE49-F238E27FC236}">
                <a16:creationId xmlns:a16="http://schemas.microsoft.com/office/drawing/2014/main" id="{D67B0603-6805-46F2-B440-3B95ABECC4A8}"/>
              </a:ext>
            </a:extLst>
          </p:cNvPr>
          <p:cNvCxnSpPr>
            <a:cxnSpLocks/>
            <a:stCxn id="16" idx="4"/>
            <a:endCxn id="15" idx="0"/>
          </p:cNvCxnSpPr>
          <p:nvPr/>
        </p:nvCxnSpPr>
        <p:spPr>
          <a:xfrm flipH="1">
            <a:off x="6428145" y="3478361"/>
            <a:ext cx="5381" cy="447223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>
            <a:extLst>
              <a:ext uri="{FF2B5EF4-FFF2-40B4-BE49-F238E27FC236}">
                <a16:creationId xmlns:a16="http://schemas.microsoft.com/office/drawing/2014/main" id="{AC6B389C-207D-40CF-A616-A94D713B3B27}"/>
              </a:ext>
            </a:extLst>
          </p:cNvPr>
          <p:cNvSpPr/>
          <p:nvPr/>
        </p:nvSpPr>
        <p:spPr>
          <a:xfrm>
            <a:off x="2631180" y="3975224"/>
            <a:ext cx="113165" cy="937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7" name="Connecteur droit avec flèche 36">
            <a:extLst>
              <a:ext uri="{FF2B5EF4-FFF2-40B4-BE49-F238E27FC236}">
                <a16:creationId xmlns:a16="http://schemas.microsoft.com/office/drawing/2014/main" id="{51117903-EDB2-42EA-9D2F-056814AE6732}"/>
              </a:ext>
            </a:extLst>
          </p:cNvPr>
          <p:cNvCxnSpPr>
            <a:cxnSpLocks/>
          </p:cNvCxnSpPr>
          <p:nvPr/>
        </p:nvCxnSpPr>
        <p:spPr>
          <a:xfrm flipH="1">
            <a:off x="11472597" y="4571574"/>
            <a:ext cx="332891" cy="201536"/>
          </a:xfrm>
          <a:prstGeom prst="straightConnector1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9" name="Ellipse 38">
            <a:extLst>
              <a:ext uri="{FF2B5EF4-FFF2-40B4-BE49-F238E27FC236}">
                <a16:creationId xmlns:a16="http://schemas.microsoft.com/office/drawing/2014/main" id="{13BF498F-B0AD-4A2A-8636-EA1FD505EA9D}"/>
              </a:ext>
            </a:extLst>
          </p:cNvPr>
          <p:cNvSpPr/>
          <p:nvPr/>
        </p:nvSpPr>
        <p:spPr>
          <a:xfrm>
            <a:off x="332509" y="6273400"/>
            <a:ext cx="180000" cy="1800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800"/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E2FE515F-93AA-43AF-A03E-9DB93CA03214}"/>
              </a:ext>
            </a:extLst>
          </p:cNvPr>
          <p:cNvSpPr txBox="1"/>
          <p:nvPr/>
        </p:nvSpPr>
        <p:spPr>
          <a:xfrm>
            <a:off x="512509" y="6255678"/>
            <a:ext cx="91624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chemeClr val="tx1">
                    <a:lumMod val="75000"/>
                    <a:lumOff val="25000"/>
                  </a:schemeClr>
                </a:solidFill>
              </a:rPr>
              <a:t>Evènement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D3BE9A06-831A-45EF-8BF0-07120C61DD12}"/>
              </a:ext>
            </a:extLst>
          </p:cNvPr>
          <p:cNvSpPr/>
          <p:nvPr/>
        </p:nvSpPr>
        <p:spPr>
          <a:xfrm>
            <a:off x="338861" y="6545223"/>
            <a:ext cx="180000" cy="1800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80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43242663-8BB1-49D5-9A71-BF53870D483C}"/>
              </a:ext>
            </a:extLst>
          </p:cNvPr>
          <p:cNvSpPr txBox="1"/>
          <p:nvPr/>
        </p:nvSpPr>
        <p:spPr>
          <a:xfrm>
            <a:off x="512508" y="6527501"/>
            <a:ext cx="211519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chemeClr val="tx1">
                    <a:lumMod val="75000"/>
                    <a:lumOff val="25000"/>
                  </a:schemeClr>
                </a:solidFill>
              </a:rPr>
              <a:t>Tâche avec durée déterminée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CE726819-6FA9-47A8-A81A-6915C54B703E}"/>
              </a:ext>
            </a:extLst>
          </p:cNvPr>
          <p:cNvSpPr/>
          <p:nvPr/>
        </p:nvSpPr>
        <p:spPr>
          <a:xfrm>
            <a:off x="2203132" y="6273400"/>
            <a:ext cx="180000" cy="1800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80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354671EA-A2A4-41B4-8028-A7A96FA9016D}"/>
              </a:ext>
            </a:extLst>
          </p:cNvPr>
          <p:cNvSpPr txBox="1"/>
          <p:nvPr/>
        </p:nvSpPr>
        <p:spPr>
          <a:xfrm>
            <a:off x="2376779" y="6255678"/>
            <a:ext cx="211519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chemeClr val="tx1">
                    <a:lumMod val="75000"/>
                    <a:lumOff val="25000"/>
                  </a:schemeClr>
                </a:solidFill>
              </a:rPr>
              <a:t>Tâche réalisée au fil de l’eau 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3FAE6ABD-E0E6-4E06-BE96-4D5AD3BFB7E3}"/>
              </a:ext>
            </a:extLst>
          </p:cNvPr>
          <p:cNvSpPr txBox="1"/>
          <p:nvPr/>
        </p:nvSpPr>
        <p:spPr>
          <a:xfrm>
            <a:off x="4067141" y="6255678"/>
            <a:ext cx="2199455" cy="215444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chemeClr val="tx2">
                    <a:lumMod val="60000"/>
                    <a:lumOff val="40000"/>
                  </a:schemeClr>
                </a:solidFill>
              </a:rPr>
              <a:t>Tâche nécessaire à la convocation</a:t>
            </a: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B0575764-DAAC-4F01-816E-722A22CA7052}"/>
              </a:ext>
            </a:extLst>
          </p:cNvPr>
          <p:cNvSpPr txBox="1"/>
          <p:nvPr/>
        </p:nvSpPr>
        <p:spPr>
          <a:xfrm>
            <a:off x="4067141" y="6527501"/>
            <a:ext cx="2199455" cy="215444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rgbClr val="7030A0"/>
                </a:solidFill>
              </a:rPr>
              <a:t>Tâche nécessaire à la tenue de l’examen</a:t>
            </a: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81F39FE2-55FC-4695-B858-1ED236453CD5}"/>
              </a:ext>
            </a:extLst>
          </p:cNvPr>
          <p:cNvSpPr txBox="1"/>
          <p:nvPr/>
        </p:nvSpPr>
        <p:spPr>
          <a:xfrm>
            <a:off x="6415395" y="6255678"/>
            <a:ext cx="1940631" cy="21544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chemeClr val="accent4">
                    <a:lumMod val="75000"/>
                  </a:schemeClr>
                </a:solidFill>
              </a:rPr>
              <a:t>Tâche liée au BVEH</a:t>
            </a:r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CFABE294-DD7C-4D18-99F0-77AF8E288CD6}"/>
              </a:ext>
            </a:extLst>
          </p:cNvPr>
          <p:cNvSpPr txBox="1"/>
          <p:nvPr/>
        </p:nvSpPr>
        <p:spPr>
          <a:xfrm>
            <a:off x="6415395" y="6527501"/>
            <a:ext cx="1940631" cy="215444"/>
          </a:xfrm>
          <a:prstGeom prst="rect">
            <a:avLst/>
          </a:prstGeom>
          <a:noFill/>
          <a:ln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chemeClr val="accent3">
                    <a:lumMod val="75000"/>
                  </a:schemeClr>
                </a:solidFill>
              </a:rPr>
              <a:t>Tâche liée à la gestion des sujets</a:t>
            </a:r>
          </a:p>
        </p:txBody>
      </p:sp>
      <p:sp>
        <p:nvSpPr>
          <p:cNvPr id="38" name="Ellipse 37">
            <a:extLst>
              <a:ext uri="{FF2B5EF4-FFF2-40B4-BE49-F238E27FC236}">
                <a16:creationId xmlns:a16="http://schemas.microsoft.com/office/drawing/2014/main" id="{306A6D32-C1EA-404A-A95A-759A771A0DE6}"/>
              </a:ext>
            </a:extLst>
          </p:cNvPr>
          <p:cNvSpPr/>
          <p:nvPr/>
        </p:nvSpPr>
        <p:spPr>
          <a:xfrm>
            <a:off x="5896816" y="4689020"/>
            <a:ext cx="324000" cy="324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" name="ZoneTexte 51">
            <a:extLst>
              <a:ext uri="{FF2B5EF4-FFF2-40B4-BE49-F238E27FC236}">
                <a16:creationId xmlns:a16="http://schemas.microsoft.com/office/drawing/2014/main" id="{3BE6DF8E-6A24-4DAF-8B11-EE6EAB3A2D0E}"/>
              </a:ext>
            </a:extLst>
          </p:cNvPr>
          <p:cNvSpPr txBox="1"/>
          <p:nvPr/>
        </p:nvSpPr>
        <p:spPr>
          <a:xfrm>
            <a:off x="5679762" y="4735816"/>
            <a:ext cx="75810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>
                <a:solidFill>
                  <a:schemeClr val="accent4">
                    <a:lumMod val="75000"/>
                  </a:schemeClr>
                </a:solidFill>
              </a:rPr>
              <a:t>CHPE</a:t>
            </a:r>
            <a:endParaRPr lang="fr-FR" sz="120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6" name="ZoneTexte 55">
            <a:extLst>
              <a:ext uri="{FF2B5EF4-FFF2-40B4-BE49-F238E27FC236}">
                <a16:creationId xmlns:a16="http://schemas.microsoft.com/office/drawing/2014/main" id="{A36A3625-35CC-4551-B1E2-82EF5B835013}"/>
              </a:ext>
            </a:extLst>
          </p:cNvPr>
          <p:cNvSpPr txBox="1"/>
          <p:nvPr/>
        </p:nvSpPr>
        <p:spPr>
          <a:xfrm>
            <a:off x="5029384" y="4474816"/>
            <a:ext cx="24677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>
                <a:solidFill>
                  <a:schemeClr val="accent4">
                    <a:lumMod val="75000"/>
                  </a:schemeClr>
                </a:solidFill>
              </a:rPr>
              <a:t>Saisie manuelle des aménagements </a:t>
            </a:r>
            <a:r>
              <a:rPr lang="fr-FR" sz="900" i="1">
                <a:solidFill>
                  <a:schemeClr val="accent4">
                    <a:lumMod val="75000"/>
                  </a:schemeClr>
                </a:solidFill>
              </a:rPr>
              <a:t>(1j)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216EE2F9-BB49-4D79-A437-90A4DCE630D0}"/>
              </a:ext>
            </a:extLst>
          </p:cNvPr>
          <p:cNvSpPr/>
          <p:nvPr/>
        </p:nvSpPr>
        <p:spPr>
          <a:xfrm>
            <a:off x="6959733" y="4712521"/>
            <a:ext cx="217179" cy="276999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0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9" name="Titre 4">
            <a:extLst>
              <a:ext uri="{FF2B5EF4-FFF2-40B4-BE49-F238E27FC236}">
                <a16:creationId xmlns:a16="http://schemas.microsoft.com/office/drawing/2014/main" id="{69DF20F1-BD0C-4518-B9D5-CB3703E68C5D}"/>
              </a:ext>
            </a:extLst>
          </p:cNvPr>
          <p:cNvSpPr txBox="1">
            <a:spLocks/>
          </p:cNvSpPr>
          <p:nvPr/>
        </p:nvSpPr>
        <p:spPr bwMode="auto">
          <a:xfrm>
            <a:off x="1686949" y="124345"/>
            <a:ext cx="10643596" cy="719988"/>
          </a:xfrm>
          <a:prstGeom prst="rect">
            <a:avLst/>
          </a:prstGeom>
        </p:spPr>
        <p:txBody>
          <a:bodyPr vert="horz" lIns="0" tIns="60960" rIns="121920" bIns="60960" rtlCol="0" anchor="ctr">
            <a:noAutofit/>
          </a:bodyPr>
          <a:lstStyle>
            <a:lvl1pPr marL="14288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2500" b="1" kern="1200">
                <a:solidFill>
                  <a:schemeClr val="tx1"/>
                </a:solidFill>
                <a:latin typeface="Marianne" panose="02000000000000000000" pitchFamily="2" charset="0"/>
                <a:ea typeface="+mj-ea"/>
                <a:cs typeface="+mj-cs"/>
              </a:defRPr>
            </a:lvl1pPr>
          </a:lstStyle>
          <a:p>
            <a:pPr marL="0">
              <a:spcBef>
                <a:spcPts val="400"/>
              </a:spcBef>
              <a:buClr>
                <a:schemeClr val="accent2"/>
              </a:buClr>
            </a:pPr>
            <a:r>
              <a:rPr lang="fr-FR" sz="2130" dirty="0">
                <a:solidFill>
                  <a:srgbClr val="002060"/>
                </a:solidFill>
              </a:rPr>
              <a:t>Modélisation du processus d’organisation des examens (2/3)</a:t>
            </a:r>
          </a:p>
        </p:txBody>
      </p:sp>
    </p:spTree>
    <p:extLst>
      <p:ext uri="{BB962C8B-B14F-4D97-AF65-F5344CB8AC3E}">
        <p14:creationId xmlns:p14="http://schemas.microsoft.com/office/powerpoint/2010/main" val="40684274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07FEB5D-93BA-40E3-B3C8-46B47C6B26B7}"/>
              </a:ext>
            </a:extLst>
          </p:cNvPr>
          <p:cNvSpPr/>
          <p:nvPr/>
        </p:nvSpPr>
        <p:spPr>
          <a:xfrm>
            <a:off x="332509" y="6317673"/>
            <a:ext cx="11610109" cy="1085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DFCDF3FC-78E9-4FEA-AA3F-F617632135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0349576"/>
              </p:ext>
            </p:extLst>
          </p:nvPr>
        </p:nvGraphicFramePr>
        <p:xfrm>
          <a:off x="323271" y="932876"/>
          <a:ext cx="11460742" cy="5209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2129">
                  <a:extLst>
                    <a:ext uri="{9D8B030D-6E8A-4147-A177-3AD203B41FA5}">
                      <a16:colId xmlns:a16="http://schemas.microsoft.com/office/drawing/2014/main" val="2459873573"/>
                    </a:ext>
                  </a:extLst>
                </a:gridCol>
                <a:gridCol w="1304925">
                  <a:extLst>
                    <a:ext uri="{9D8B030D-6E8A-4147-A177-3AD203B41FA5}">
                      <a16:colId xmlns:a16="http://schemas.microsoft.com/office/drawing/2014/main" val="1127030515"/>
                    </a:ext>
                  </a:extLst>
                </a:gridCol>
                <a:gridCol w="2295922">
                  <a:extLst>
                    <a:ext uri="{9D8B030D-6E8A-4147-A177-3AD203B41FA5}">
                      <a16:colId xmlns:a16="http://schemas.microsoft.com/office/drawing/2014/main" val="132723589"/>
                    </a:ext>
                  </a:extLst>
                </a:gridCol>
                <a:gridCol w="2295922">
                  <a:extLst>
                    <a:ext uri="{9D8B030D-6E8A-4147-A177-3AD203B41FA5}">
                      <a16:colId xmlns:a16="http://schemas.microsoft.com/office/drawing/2014/main" val="2337421280"/>
                    </a:ext>
                  </a:extLst>
                </a:gridCol>
                <a:gridCol w="2295922">
                  <a:extLst>
                    <a:ext uri="{9D8B030D-6E8A-4147-A177-3AD203B41FA5}">
                      <a16:colId xmlns:a16="http://schemas.microsoft.com/office/drawing/2014/main" val="2541498015"/>
                    </a:ext>
                  </a:extLst>
                </a:gridCol>
                <a:gridCol w="2295922">
                  <a:extLst>
                    <a:ext uri="{9D8B030D-6E8A-4147-A177-3AD203B41FA5}">
                      <a16:colId xmlns:a16="http://schemas.microsoft.com/office/drawing/2014/main" val="579706866"/>
                    </a:ext>
                  </a:extLst>
                </a:gridCol>
              </a:tblGrid>
              <a:tr h="434109">
                <a:tc rowSpan="2"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>
                          <a:solidFill>
                            <a:schemeClr val="tx1"/>
                          </a:solidFill>
                        </a:rPr>
                        <a:t>Novembre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r-FR" sz="1600" dirty="0">
                          <a:solidFill>
                            <a:schemeClr val="tx1"/>
                          </a:solidFill>
                        </a:rPr>
                        <a:t>Décembre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3006512"/>
                  </a:ext>
                </a:extLst>
              </a:tr>
              <a:tr h="312491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0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S48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S49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S50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S51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3175431"/>
                  </a:ext>
                </a:extLst>
              </a:tr>
              <a:tr h="1115710">
                <a:tc rowSpan="3">
                  <a:txBody>
                    <a:bodyPr/>
                    <a:lstStyle/>
                    <a:p>
                      <a:pPr algn="ctr"/>
                      <a:r>
                        <a:rPr lang="fr-FR" sz="1200" b="1" dirty="0"/>
                        <a:t>Relai Scolarité</a:t>
                      </a: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Pôle Sujet</a:t>
                      </a:r>
                    </a:p>
                  </a:txBody>
                  <a:tcPr anchor="ctr">
                    <a:lnR w="12700" cmpd="sng">
                      <a:noFill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8856705"/>
                  </a:ext>
                </a:extLst>
              </a:tr>
              <a:tr h="111571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Pôle Calendrier</a:t>
                      </a:r>
                    </a:p>
                  </a:txBody>
                  <a:tcPr anchor="ctr">
                    <a:lnR w="12700" cmpd="sng">
                      <a:noFill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8771180"/>
                  </a:ext>
                </a:extLst>
              </a:tr>
              <a:tr h="111571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Pôle ESH</a:t>
                      </a:r>
                    </a:p>
                  </a:txBody>
                  <a:tcPr anchor="ctr">
                    <a:lnR w="12700" cmpd="sng">
                      <a:noFill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4843985"/>
                  </a:ext>
                </a:extLst>
              </a:tr>
              <a:tr h="1115710">
                <a:tc gridSpan="2">
                  <a:txBody>
                    <a:bodyPr/>
                    <a:lstStyle/>
                    <a:p>
                      <a:pPr algn="ctr"/>
                      <a:r>
                        <a:rPr lang="fr-FR" sz="1200" b="1" dirty="0"/>
                        <a:t>Faculté</a:t>
                      </a:r>
                    </a:p>
                  </a:txBody>
                  <a:tcPr anchor="ctr">
                    <a:lnR w="12700" cmpd="sng">
                      <a:noFill/>
                    </a:ln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r>
                        <a:rPr lang="fr-FR" sz="1400"/>
                        <a:t>Composante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2750921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85F431B7-7803-4574-9227-1A1F8EFF1417}"/>
              </a:ext>
            </a:extLst>
          </p:cNvPr>
          <p:cNvSpPr/>
          <p:nvPr/>
        </p:nvSpPr>
        <p:spPr>
          <a:xfrm>
            <a:off x="10660105" y="1734381"/>
            <a:ext cx="53764" cy="4466048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C4584BE-7C25-4745-8D3C-D6F1C85A3440}"/>
              </a:ext>
            </a:extLst>
          </p:cNvPr>
          <p:cNvSpPr txBox="1"/>
          <p:nvPr/>
        </p:nvSpPr>
        <p:spPr>
          <a:xfrm>
            <a:off x="10642132" y="5831212"/>
            <a:ext cx="14676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>
                <a:solidFill>
                  <a:schemeClr val="bg2">
                    <a:lumMod val="60000"/>
                    <a:lumOff val="40000"/>
                  </a:schemeClr>
                </a:solidFill>
              </a:rPr>
              <a:t>Début des examens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92658DD-16E8-4EDF-AB5F-BF52F74161E4}"/>
              </a:ext>
            </a:extLst>
          </p:cNvPr>
          <p:cNvSpPr/>
          <p:nvPr/>
        </p:nvSpPr>
        <p:spPr>
          <a:xfrm>
            <a:off x="6059738" y="2899095"/>
            <a:ext cx="53765" cy="330133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0546898B-810B-4F5D-A9FE-E57AA1AA082B}"/>
              </a:ext>
            </a:extLst>
          </p:cNvPr>
          <p:cNvSpPr txBox="1"/>
          <p:nvPr/>
        </p:nvSpPr>
        <p:spPr>
          <a:xfrm>
            <a:off x="6026016" y="5754267"/>
            <a:ext cx="30404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>
                <a:solidFill>
                  <a:schemeClr val="bg2">
                    <a:lumMod val="60000"/>
                    <a:lumOff val="40000"/>
                  </a:schemeClr>
                </a:solidFill>
              </a:rPr>
              <a:t>Mise à disposition des convocations via l’ENT, et voie postale et mail pour les ESH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E84585B-7701-4CF9-8930-632E45110965}"/>
              </a:ext>
            </a:extLst>
          </p:cNvPr>
          <p:cNvSpPr/>
          <p:nvPr/>
        </p:nvSpPr>
        <p:spPr>
          <a:xfrm>
            <a:off x="2686051" y="1777868"/>
            <a:ext cx="4324385" cy="974570"/>
          </a:xfrm>
          <a:prstGeom prst="rect">
            <a:avLst/>
          </a:prstGeom>
          <a:noFill/>
          <a:ln>
            <a:solidFill>
              <a:srgbClr val="7030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>
                <a:solidFill>
                  <a:srgbClr val="7030A0"/>
                </a:solidFill>
              </a:rPr>
              <a:t>Collecte, validation et impression des sujets </a:t>
            </a:r>
            <a:br>
              <a:rPr lang="fr-FR" sz="900">
                <a:solidFill>
                  <a:srgbClr val="7030A0"/>
                </a:solidFill>
              </a:rPr>
            </a:br>
            <a:r>
              <a:rPr lang="fr-FR" sz="900">
                <a:solidFill>
                  <a:srgbClr val="7030A0"/>
                </a:solidFill>
              </a:rPr>
              <a:t>(y compris les sujets ESH)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658C2E7-8EB8-4740-82C7-B8B9E3ECC39E}"/>
              </a:ext>
            </a:extLst>
          </p:cNvPr>
          <p:cNvSpPr/>
          <p:nvPr/>
        </p:nvSpPr>
        <p:spPr>
          <a:xfrm>
            <a:off x="7239984" y="1803980"/>
            <a:ext cx="1137725" cy="2037683"/>
          </a:xfrm>
          <a:prstGeom prst="rect">
            <a:avLst/>
          </a:prstGeom>
          <a:noFill/>
          <a:ln>
            <a:solidFill>
              <a:srgbClr val="7030A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900">
                <a:solidFill>
                  <a:srgbClr val="7030A0"/>
                </a:solidFill>
              </a:rPr>
              <a:t>Mise sous pli des sujets, listes d’émargements et procès-verbaux d’épreuves</a:t>
            </a:r>
          </a:p>
          <a:p>
            <a:pPr algn="ctr"/>
            <a:endParaRPr lang="fr-FR" sz="900">
              <a:solidFill>
                <a:srgbClr val="7030A0"/>
              </a:solidFill>
            </a:endParaRPr>
          </a:p>
          <a:p>
            <a:pPr algn="ctr"/>
            <a:r>
              <a:rPr lang="fr-FR" sz="900" i="1">
                <a:solidFill>
                  <a:srgbClr val="7030A0"/>
                </a:solidFill>
              </a:rPr>
              <a:t>(3 jours)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D4BF8A0D-DD84-4799-BD0F-B4A91F7993F4}"/>
              </a:ext>
            </a:extLst>
          </p:cNvPr>
          <p:cNvSpPr/>
          <p:nvPr/>
        </p:nvSpPr>
        <p:spPr>
          <a:xfrm>
            <a:off x="7239984" y="3934210"/>
            <a:ext cx="1137725" cy="1115438"/>
          </a:xfrm>
          <a:prstGeom prst="rect">
            <a:avLst/>
          </a:prstGeom>
          <a:noFill/>
          <a:ln>
            <a:solidFill>
              <a:srgbClr val="7030A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>
                <a:solidFill>
                  <a:srgbClr val="7030A0"/>
                </a:solidFill>
              </a:rPr>
              <a:t>Mise sous pli des sujets et listes d’émargements</a:t>
            </a:r>
          </a:p>
          <a:p>
            <a:pPr algn="ctr"/>
            <a:endParaRPr lang="fr-FR" sz="900">
              <a:solidFill>
                <a:srgbClr val="7030A0"/>
              </a:solidFill>
            </a:endParaRPr>
          </a:p>
          <a:p>
            <a:pPr algn="ctr"/>
            <a:r>
              <a:rPr lang="fr-FR" sz="900" i="1">
                <a:solidFill>
                  <a:srgbClr val="7030A0"/>
                </a:solidFill>
              </a:rPr>
              <a:t>(3 jours)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D98FDCD7-5501-4780-BD33-C8AE60FC5F4D}"/>
              </a:ext>
            </a:extLst>
          </p:cNvPr>
          <p:cNvSpPr/>
          <p:nvPr/>
        </p:nvSpPr>
        <p:spPr>
          <a:xfrm>
            <a:off x="6157496" y="2867092"/>
            <a:ext cx="1007574" cy="2182556"/>
          </a:xfrm>
          <a:prstGeom prst="rect">
            <a:avLst/>
          </a:prstGeom>
          <a:noFill/>
          <a:ln>
            <a:solidFill>
              <a:srgbClr val="7030A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>
                <a:solidFill>
                  <a:srgbClr val="7030A0"/>
                </a:solidFill>
              </a:rPr>
              <a:t>Préparation des listes d’affichage par épreuve</a:t>
            </a:r>
          </a:p>
          <a:p>
            <a:pPr algn="ctr"/>
            <a:endParaRPr lang="fr-FR" sz="900">
              <a:solidFill>
                <a:srgbClr val="7030A0"/>
              </a:solidFill>
            </a:endParaRPr>
          </a:p>
          <a:p>
            <a:pPr algn="ctr"/>
            <a:r>
              <a:rPr lang="fr-FR" sz="900" i="1">
                <a:solidFill>
                  <a:srgbClr val="7030A0"/>
                </a:solidFill>
              </a:rPr>
              <a:t>(2 jours)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ED32C7B1-3EDB-431D-A7CD-3249A4D47923}"/>
              </a:ext>
            </a:extLst>
          </p:cNvPr>
          <p:cNvSpPr/>
          <p:nvPr/>
        </p:nvSpPr>
        <p:spPr>
          <a:xfrm>
            <a:off x="2686051" y="2867093"/>
            <a:ext cx="3058969" cy="974570"/>
          </a:xfrm>
          <a:prstGeom prst="rect">
            <a:avLst/>
          </a:prstGeom>
          <a:noFill/>
          <a:ln>
            <a:solidFill>
              <a:srgbClr val="7030A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900" dirty="0">
                <a:solidFill>
                  <a:srgbClr val="7030A0"/>
                </a:solidFill>
              </a:rPr>
              <a:t>Ajout des surveillants manquants et convocation des surveillants</a:t>
            </a:r>
          </a:p>
          <a:p>
            <a:pPr algn="ctr"/>
            <a:r>
              <a:rPr lang="fr-FR" sz="500" dirty="0">
                <a:solidFill>
                  <a:schemeClr val="bg1"/>
                </a:solidFill>
              </a:rPr>
              <a:t>w</a:t>
            </a:r>
            <a:endParaRPr lang="fr-FR" sz="900" dirty="0">
              <a:solidFill>
                <a:schemeClr val="bg1"/>
              </a:solidFill>
            </a:endParaRPr>
          </a:p>
          <a:p>
            <a:pPr algn="ctr"/>
            <a:r>
              <a:rPr lang="fr-FR" sz="900" i="1" dirty="0">
                <a:solidFill>
                  <a:srgbClr val="7030A0"/>
                </a:solidFill>
              </a:rPr>
              <a:t>(5 jours)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E5CDB9F0-995D-48E8-8B24-B59F954BC73D}"/>
              </a:ext>
            </a:extLst>
          </p:cNvPr>
          <p:cNvSpPr/>
          <p:nvPr/>
        </p:nvSpPr>
        <p:spPr>
          <a:xfrm>
            <a:off x="2648540" y="3933648"/>
            <a:ext cx="1837735" cy="1116000"/>
          </a:xfrm>
          <a:prstGeom prst="rect">
            <a:avLst/>
          </a:prstGeom>
          <a:noFill/>
          <a:ln>
            <a:solidFill>
              <a:srgbClr val="7030A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b="1">
                <a:solidFill>
                  <a:srgbClr val="7030A0"/>
                </a:solidFill>
              </a:rPr>
              <a:t>Préparation des fiches d’accompagnement :</a:t>
            </a:r>
            <a:endParaRPr lang="fr-FR" sz="900">
              <a:solidFill>
                <a:srgbClr val="7030A0"/>
              </a:solidFill>
            </a:endParaRPr>
          </a:p>
          <a:p>
            <a:pPr algn="ctr"/>
            <a:endParaRPr lang="fr-FR" sz="800">
              <a:solidFill>
                <a:srgbClr val="7030A0"/>
              </a:solidFill>
            </a:endParaRPr>
          </a:p>
          <a:p>
            <a:pPr algn="ctr"/>
            <a:r>
              <a:rPr lang="fr-FR" sz="900">
                <a:solidFill>
                  <a:srgbClr val="7030A0"/>
                </a:solidFill>
              </a:rPr>
              <a:t>Saisie des informations nécessaires à l’organisation des examens par journée et demi-journée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997E55E8-7BF0-4B7E-A208-2DF2E91353B3}"/>
              </a:ext>
            </a:extLst>
          </p:cNvPr>
          <p:cNvSpPr/>
          <p:nvPr/>
        </p:nvSpPr>
        <p:spPr>
          <a:xfrm>
            <a:off x="4540038" y="3930206"/>
            <a:ext cx="1476952" cy="1119442"/>
          </a:xfrm>
          <a:prstGeom prst="rect">
            <a:avLst/>
          </a:prstGeom>
          <a:noFill/>
          <a:ln>
            <a:solidFill>
              <a:srgbClr val="7030A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>
                <a:solidFill>
                  <a:srgbClr val="7030A0"/>
                </a:solidFill>
              </a:rPr>
              <a:t>Identification des surveillants des épreuves ESH</a:t>
            </a:r>
          </a:p>
          <a:p>
            <a:pPr algn="ctr"/>
            <a:endParaRPr lang="fr-FR" sz="800">
              <a:solidFill>
                <a:srgbClr val="7030A0"/>
              </a:solidFill>
            </a:endParaRPr>
          </a:p>
          <a:p>
            <a:pPr algn="ctr"/>
            <a:r>
              <a:rPr lang="fr-FR" sz="800" i="1">
                <a:solidFill>
                  <a:srgbClr val="7030A0"/>
                </a:solidFill>
              </a:rPr>
              <a:t>( 5 jours)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81F13F9F-A9E0-4886-9743-937D954AC8EF}"/>
              </a:ext>
            </a:extLst>
          </p:cNvPr>
          <p:cNvSpPr/>
          <p:nvPr/>
        </p:nvSpPr>
        <p:spPr>
          <a:xfrm>
            <a:off x="9563942" y="2999362"/>
            <a:ext cx="1007573" cy="2121418"/>
          </a:xfrm>
          <a:prstGeom prst="rect">
            <a:avLst/>
          </a:prstGeom>
          <a:noFill/>
          <a:ln>
            <a:solidFill>
              <a:srgbClr val="7030A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>
                <a:solidFill>
                  <a:srgbClr val="7030A0"/>
                </a:solidFill>
              </a:rPr>
              <a:t>Affichage des listes d’affichage devant chaque salle d’épreuve</a:t>
            </a:r>
          </a:p>
          <a:p>
            <a:pPr algn="ctr"/>
            <a:endParaRPr lang="fr-FR" sz="900">
              <a:solidFill>
                <a:srgbClr val="7030A0"/>
              </a:solidFill>
            </a:endParaRPr>
          </a:p>
          <a:p>
            <a:pPr algn="ctr"/>
            <a:r>
              <a:rPr lang="fr-FR" sz="900" i="1">
                <a:solidFill>
                  <a:srgbClr val="7030A0"/>
                </a:solidFill>
              </a:rPr>
              <a:t>(2 jours)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60A1B323-23E5-4840-96AF-1FFC4002C371}"/>
              </a:ext>
            </a:extLst>
          </p:cNvPr>
          <p:cNvSpPr txBox="1"/>
          <p:nvPr/>
        </p:nvSpPr>
        <p:spPr>
          <a:xfrm>
            <a:off x="3980772" y="4860963"/>
            <a:ext cx="662709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800" i="1">
                <a:solidFill>
                  <a:srgbClr val="7030A0"/>
                </a:solidFill>
              </a:rPr>
              <a:t>(2 jours)</a:t>
            </a:r>
          </a:p>
        </p:txBody>
      </p:sp>
      <p:sp>
        <p:nvSpPr>
          <p:cNvPr id="45" name="Ellipse 44">
            <a:extLst>
              <a:ext uri="{FF2B5EF4-FFF2-40B4-BE49-F238E27FC236}">
                <a16:creationId xmlns:a16="http://schemas.microsoft.com/office/drawing/2014/main" id="{4F4D5003-940F-471B-8BBA-1023B79921CE}"/>
              </a:ext>
            </a:extLst>
          </p:cNvPr>
          <p:cNvSpPr/>
          <p:nvPr/>
        </p:nvSpPr>
        <p:spPr>
          <a:xfrm>
            <a:off x="332509" y="6273400"/>
            <a:ext cx="180000" cy="1800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800"/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E8AC15C8-9CF9-42D0-A46D-76010F59191F}"/>
              </a:ext>
            </a:extLst>
          </p:cNvPr>
          <p:cNvSpPr txBox="1"/>
          <p:nvPr/>
        </p:nvSpPr>
        <p:spPr>
          <a:xfrm>
            <a:off x="512509" y="6255678"/>
            <a:ext cx="91624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chemeClr val="tx1">
                    <a:lumMod val="75000"/>
                    <a:lumOff val="25000"/>
                  </a:schemeClr>
                </a:solidFill>
              </a:rPr>
              <a:t>Evènement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05BFA4FD-B0A4-4883-AAB6-2F1FEA2ECAD5}"/>
              </a:ext>
            </a:extLst>
          </p:cNvPr>
          <p:cNvSpPr/>
          <p:nvPr/>
        </p:nvSpPr>
        <p:spPr>
          <a:xfrm>
            <a:off x="338861" y="6545223"/>
            <a:ext cx="180000" cy="1800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80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7E117771-6DFE-4DA5-815B-8EE58BC8AA93}"/>
              </a:ext>
            </a:extLst>
          </p:cNvPr>
          <p:cNvSpPr txBox="1"/>
          <p:nvPr/>
        </p:nvSpPr>
        <p:spPr>
          <a:xfrm>
            <a:off x="512508" y="6527501"/>
            <a:ext cx="211519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chemeClr val="tx1">
                    <a:lumMod val="75000"/>
                    <a:lumOff val="25000"/>
                  </a:schemeClr>
                </a:solidFill>
              </a:rPr>
              <a:t>Tâche avec durée déterminée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56A7EB41-3B48-4093-8312-E413A1D6D6A3}"/>
              </a:ext>
            </a:extLst>
          </p:cNvPr>
          <p:cNvSpPr/>
          <p:nvPr/>
        </p:nvSpPr>
        <p:spPr>
          <a:xfrm>
            <a:off x="2203132" y="6273400"/>
            <a:ext cx="180000" cy="1800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80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59494CAF-D8EF-4C93-8CE7-D67C8051E4D9}"/>
              </a:ext>
            </a:extLst>
          </p:cNvPr>
          <p:cNvSpPr txBox="1"/>
          <p:nvPr/>
        </p:nvSpPr>
        <p:spPr>
          <a:xfrm>
            <a:off x="2376779" y="6255678"/>
            <a:ext cx="211519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chemeClr val="tx1">
                    <a:lumMod val="75000"/>
                    <a:lumOff val="25000"/>
                  </a:schemeClr>
                </a:solidFill>
              </a:rPr>
              <a:t>Tâche réalisée au fil de l’eau </a:t>
            </a:r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3349F591-1AB9-44A4-AEEA-3611F11A7580}"/>
              </a:ext>
            </a:extLst>
          </p:cNvPr>
          <p:cNvSpPr txBox="1"/>
          <p:nvPr/>
        </p:nvSpPr>
        <p:spPr>
          <a:xfrm>
            <a:off x="4067141" y="6255678"/>
            <a:ext cx="2199455" cy="215444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chemeClr val="tx2">
                    <a:lumMod val="60000"/>
                    <a:lumOff val="40000"/>
                  </a:schemeClr>
                </a:solidFill>
              </a:rPr>
              <a:t>Tâche nécessaire à la convocation</a:t>
            </a:r>
          </a:p>
        </p:txBody>
      </p:sp>
      <p:sp>
        <p:nvSpPr>
          <p:cNvPr id="52" name="ZoneTexte 51">
            <a:extLst>
              <a:ext uri="{FF2B5EF4-FFF2-40B4-BE49-F238E27FC236}">
                <a16:creationId xmlns:a16="http://schemas.microsoft.com/office/drawing/2014/main" id="{EC4DA080-1355-4FE8-BC3D-D9B7C9FB7450}"/>
              </a:ext>
            </a:extLst>
          </p:cNvPr>
          <p:cNvSpPr txBox="1"/>
          <p:nvPr/>
        </p:nvSpPr>
        <p:spPr>
          <a:xfrm>
            <a:off x="4067141" y="6527501"/>
            <a:ext cx="2199455" cy="215444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rgbClr val="7030A0"/>
                </a:solidFill>
              </a:rPr>
              <a:t>Tâche nécessaire à la tenue de l’examen</a:t>
            </a:r>
          </a:p>
        </p:txBody>
      </p:sp>
      <p:sp>
        <p:nvSpPr>
          <p:cNvPr id="53" name="ZoneTexte 52">
            <a:extLst>
              <a:ext uri="{FF2B5EF4-FFF2-40B4-BE49-F238E27FC236}">
                <a16:creationId xmlns:a16="http://schemas.microsoft.com/office/drawing/2014/main" id="{53E0E2E5-CAE6-4D69-B2C0-7C270485C4DA}"/>
              </a:ext>
            </a:extLst>
          </p:cNvPr>
          <p:cNvSpPr txBox="1"/>
          <p:nvPr/>
        </p:nvSpPr>
        <p:spPr>
          <a:xfrm>
            <a:off x="6415395" y="6255678"/>
            <a:ext cx="1940631" cy="21544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chemeClr val="accent4">
                    <a:lumMod val="75000"/>
                  </a:schemeClr>
                </a:solidFill>
              </a:rPr>
              <a:t>Tâche liée au BVEH</a:t>
            </a:r>
          </a:p>
        </p:txBody>
      </p:sp>
      <p:sp>
        <p:nvSpPr>
          <p:cNvPr id="54" name="ZoneTexte 53">
            <a:extLst>
              <a:ext uri="{FF2B5EF4-FFF2-40B4-BE49-F238E27FC236}">
                <a16:creationId xmlns:a16="http://schemas.microsoft.com/office/drawing/2014/main" id="{C4740060-671D-48E3-BB3D-39DC5E73FA30}"/>
              </a:ext>
            </a:extLst>
          </p:cNvPr>
          <p:cNvSpPr txBox="1"/>
          <p:nvPr/>
        </p:nvSpPr>
        <p:spPr>
          <a:xfrm>
            <a:off x="6415395" y="6527501"/>
            <a:ext cx="1940631" cy="215444"/>
          </a:xfrm>
          <a:prstGeom prst="rect">
            <a:avLst/>
          </a:prstGeom>
          <a:noFill/>
          <a:ln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chemeClr val="accent3">
                    <a:lumMod val="75000"/>
                  </a:schemeClr>
                </a:solidFill>
              </a:rPr>
              <a:t>Tâche liée à la gestion des sujets</a:t>
            </a:r>
          </a:p>
        </p:txBody>
      </p:sp>
      <p:sp>
        <p:nvSpPr>
          <p:cNvPr id="29" name="Titre 4">
            <a:extLst>
              <a:ext uri="{FF2B5EF4-FFF2-40B4-BE49-F238E27FC236}">
                <a16:creationId xmlns:a16="http://schemas.microsoft.com/office/drawing/2014/main" id="{3C065A0E-6E2C-46F1-A49B-BC9712D30E88}"/>
              </a:ext>
            </a:extLst>
          </p:cNvPr>
          <p:cNvSpPr txBox="1">
            <a:spLocks/>
          </p:cNvSpPr>
          <p:nvPr/>
        </p:nvSpPr>
        <p:spPr bwMode="auto">
          <a:xfrm>
            <a:off x="1686949" y="124345"/>
            <a:ext cx="10643596" cy="719988"/>
          </a:xfrm>
          <a:prstGeom prst="rect">
            <a:avLst/>
          </a:prstGeom>
        </p:spPr>
        <p:txBody>
          <a:bodyPr vert="horz" lIns="0" tIns="60960" rIns="121920" bIns="60960" rtlCol="0" anchor="ctr">
            <a:noAutofit/>
          </a:bodyPr>
          <a:lstStyle>
            <a:lvl1pPr marL="14288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2500" b="1" kern="1200">
                <a:solidFill>
                  <a:schemeClr val="tx1"/>
                </a:solidFill>
                <a:latin typeface="Marianne" panose="02000000000000000000" pitchFamily="2" charset="0"/>
                <a:ea typeface="+mj-ea"/>
                <a:cs typeface="+mj-cs"/>
              </a:defRPr>
            </a:lvl1pPr>
          </a:lstStyle>
          <a:p>
            <a:pPr marL="0">
              <a:spcBef>
                <a:spcPts val="400"/>
              </a:spcBef>
              <a:buClr>
                <a:schemeClr val="accent2"/>
              </a:buClr>
            </a:pPr>
            <a:r>
              <a:rPr lang="fr-FR" sz="2130" dirty="0">
                <a:solidFill>
                  <a:srgbClr val="002060"/>
                </a:solidFill>
              </a:rPr>
              <a:t>Modélisation du processus d’organisation des examens (3/3)</a:t>
            </a:r>
          </a:p>
        </p:txBody>
      </p:sp>
    </p:spTree>
    <p:extLst>
      <p:ext uri="{BB962C8B-B14F-4D97-AF65-F5344CB8AC3E}">
        <p14:creationId xmlns:p14="http://schemas.microsoft.com/office/powerpoint/2010/main" val="1047006840"/>
      </p:ext>
    </p:extLst>
  </p:cSld>
  <p:clrMapOvr>
    <a:masterClrMapping/>
  </p:clrMapOvr>
</p:sld>
</file>

<file path=ppt/theme/theme1.xml><?xml version="1.0" encoding="utf-8"?>
<a:theme xmlns:a="http://schemas.openxmlformats.org/drawingml/2006/main" name="PREMIER MINISTRE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DITP">
      <a:majorFont>
        <a:latin typeface="Marianne"/>
        <a:ea typeface=""/>
        <a:cs typeface=""/>
      </a:majorFont>
      <a:minorFont>
        <a:latin typeface="Mariann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" id="{B31BC2C8-1E42-4695-B467-E44B71F891AE}" vid="{0F8318DF-BB2B-492D-B2CE-09521AD2951C}"/>
    </a:ext>
  </a:extLst>
</a:theme>
</file>

<file path=ppt/theme/theme2.xml><?xml version="1.0" encoding="utf-8"?>
<a:theme xmlns:a="http://schemas.openxmlformats.org/drawingml/2006/main" name="1_PREMIER MINISTRE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DITP">
      <a:majorFont>
        <a:latin typeface="Marianne"/>
        <a:ea typeface=""/>
        <a:cs typeface=""/>
      </a:majorFont>
      <a:minorFont>
        <a:latin typeface="Mariann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" id="{B31BC2C8-1E42-4695-B467-E44B71F891AE}" vid="{0F8318DF-BB2B-492D-B2CE-09521AD2951C}"/>
    </a:ext>
  </a:extLst>
</a:theme>
</file>

<file path=ppt/theme/theme3.xml><?xml version="1.0" encoding="utf-8"?>
<a:theme xmlns:a="http://schemas.openxmlformats.org/drawingml/2006/main" name="2_PREMIER MINISTRE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Personnalisé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" id="{B31BC2C8-1E42-4695-B467-E44B71F891AE}" vid="{0F8318DF-BB2B-492D-B2CE-09521AD2951C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2fb0e9c-5d89-4801-be40-a718ccdc5e4d">
      <Terms xmlns="http://schemas.microsoft.com/office/infopath/2007/PartnerControls"/>
    </lcf76f155ced4ddcb4097134ff3c332f>
    <TaxCatchAll xmlns="c58d512d-a186-4847-a47d-688e53bca66a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AFA1962001DA4A983E6DB237D8F900" ma:contentTypeVersion="13" ma:contentTypeDescription="Create a new document." ma:contentTypeScope="" ma:versionID="22234ccd3c29ebf06f313d1e62911872">
  <xsd:schema xmlns:xsd="http://www.w3.org/2001/XMLSchema" xmlns:xs="http://www.w3.org/2001/XMLSchema" xmlns:p="http://schemas.microsoft.com/office/2006/metadata/properties" xmlns:ns2="12fb0e9c-5d89-4801-be40-a718ccdc5e4d" xmlns:ns3="c58d512d-a186-4847-a47d-688e53bca66a" targetNamespace="http://schemas.microsoft.com/office/2006/metadata/properties" ma:root="true" ma:fieldsID="e611a32ae88e0e1b358afa60227df53c" ns2:_="" ns3:_="">
    <xsd:import namespace="12fb0e9c-5d89-4801-be40-a718ccdc5e4d"/>
    <xsd:import namespace="c58d512d-a186-4847-a47d-688e53bca66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fb0e9c-5d89-4801-be40-a718ccdc5e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8e8d813-e4e5-48d0-aeb8-e19ab3349c6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8d512d-a186-4847-a47d-688e53bca66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9e5dce53-d9e0-43d9-82ca-e51f9382e54a}" ma:internalName="TaxCatchAll" ma:showField="CatchAllData" ma:web="c58d512d-a186-4847-a47d-688e53bca66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E0E2209-56A8-4FEB-A0CD-37956208B7DA}">
  <ds:schemaRefs>
    <ds:schemaRef ds:uri="http://purl.org/dc/dcmitype/"/>
    <ds:schemaRef ds:uri="12fb0e9c-5d89-4801-be40-a718ccdc5e4d"/>
    <ds:schemaRef ds:uri="http://schemas.microsoft.com/office/2006/documentManagement/types"/>
    <ds:schemaRef ds:uri="http://www.w3.org/XML/1998/namespace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c58d512d-a186-4847-a47d-688e53bca66a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BB93A18B-A01B-4486-9461-03FA19EA79F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FD163D3-1FC6-405A-A71D-45EDB753039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2fb0e9c-5d89-4801-be40-a718ccdc5e4d"/>
    <ds:schemaRef ds:uri="c58d512d-a186-4847-a47d-688e53bca66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20240131_COSTRAT #2_VF</Template>
  <TotalTime>133</TotalTime>
  <Words>1794</Words>
  <Application>Microsoft Office PowerPoint</Application>
  <PresentationFormat>Grand écran</PresentationFormat>
  <Paragraphs>317</Paragraphs>
  <Slides>14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14</vt:i4>
      </vt:variant>
    </vt:vector>
  </HeadingPairs>
  <TitlesOfParts>
    <vt:vector size="21" baseType="lpstr">
      <vt:lpstr>Arial</vt:lpstr>
      <vt:lpstr>Calibri</vt:lpstr>
      <vt:lpstr>Marianne</vt:lpstr>
      <vt:lpstr>Wingdings</vt:lpstr>
      <vt:lpstr>PREMIER MINISTRE</vt:lpstr>
      <vt:lpstr>1_PREMIER MINISTRE</vt:lpstr>
      <vt:lpstr>2_PREMIER MINISTRE</vt:lpstr>
      <vt:lpstr>Présentation PowerPoint</vt:lpstr>
      <vt:lpstr>Présentation PowerPoint</vt:lpstr>
      <vt:lpstr>Rappel du contexte</vt:lpstr>
      <vt:lpstr>Présentation PowerPoint</vt:lpstr>
      <vt:lpstr>Modélisation du processus actuel</vt:lpstr>
      <vt:lpstr>Présentation PowerPoint</vt:lpstr>
      <vt:lpstr>Présentation PowerPoint</vt:lpstr>
      <vt:lpstr>Présentation PowerPoint</vt:lpstr>
      <vt:lpstr>Présentation PowerPoint</vt:lpstr>
      <vt:lpstr>Evolutions identifiées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BARRAL Corentin</dc:creator>
  <cp:lastModifiedBy>BERTEAU Eymeric</cp:lastModifiedBy>
  <cp:revision>36</cp:revision>
  <cp:lastPrinted>2024-05-17T15:41:31Z</cp:lastPrinted>
  <dcterms:created xsi:type="dcterms:W3CDTF">2024-02-26T09:27:15Z</dcterms:created>
  <dcterms:modified xsi:type="dcterms:W3CDTF">2025-06-29T18:05:25Z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0x0101006CAFA1962001DA4A983E6DB237D8F900</vt:lpwstr>
  </property>
  <property fmtid="{D5CDD505-2E9C-101B-9397-08002B2CF9AE}" pid="4" name="MSIP_Label_ea60d57e-af5b-4752-ac57-3e4f28ca11dc_Enabled">
    <vt:lpwstr>true</vt:lpwstr>
  </property>
  <property fmtid="{D5CDD505-2E9C-101B-9397-08002B2CF9AE}" pid="5" name="MSIP_Label_ea60d57e-af5b-4752-ac57-3e4f28ca11dc_SetDate">
    <vt:lpwstr>2024-07-19T16:03:51Z</vt:lpwstr>
  </property>
  <property fmtid="{D5CDD505-2E9C-101B-9397-08002B2CF9AE}" pid="6" name="MSIP_Label_ea60d57e-af5b-4752-ac57-3e4f28ca11dc_Method">
    <vt:lpwstr>Standard</vt:lpwstr>
  </property>
  <property fmtid="{D5CDD505-2E9C-101B-9397-08002B2CF9AE}" pid="7" name="MSIP_Label_ea60d57e-af5b-4752-ac57-3e4f28ca11dc_Name">
    <vt:lpwstr>ea60d57e-af5b-4752-ac57-3e4f28ca11dc</vt:lpwstr>
  </property>
  <property fmtid="{D5CDD505-2E9C-101B-9397-08002B2CF9AE}" pid="8" name="MSIP_Label_ea60d57e-af5b-4752-ac57-3e4f28ca11dc_SiteId">
    <vt:lpwstr>36da45f1-dd2c-4d1f-af13-5abe46b99921</vt:lpwstr>
  </property>
  <property fmtid="{D5CDD505-2E9C-101B-9397-08002B2CF9AE}" pid="9" name="MSIP_Label_ea60d57e-af5b-4752-ac57-3e4f28ca11dc_ActionId">
    <vt:lpwstr>75ef9350-30c6-4aaf-a239-b52e3e84fdfc</vt:lpwstr>
  </property>
  <property fmtid="{D5CDD505-2E9C-101B-9397-08002B2CF9AE}" pid="10" name="MSIP_Label_ea60d57e-af5b-4752-ac57-3e4f28ca11dc_ContentBits">
    <vt:lpwstr>0</vt:lpwstr>
  </property>
</Properties>
</file>