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4"/>
    <p:sldMasterId id="2147483824" r:id="rId5"/>
  </p:sldMasterIdLst>
  <p:notesMasterIdLst>
    <p:notesMasterId r:id="rId40"/>
  </p:notesMasterIdLst>
  <p:handoutMasterIdLst>
    <p:handoutMasterId r:id="rId41"/>
  </p:handoutMasterIdLst>
  <p:sldIdLst>
    <p:sldId id="334" r:id="rId6"/>
    <p:sldId id="2147473625" r:id="rId7"/>
    <p:sldId id="2147473618" r:id="rId8"/>
    <p:sldId id="2147473650" r:id="rId9"/>
    <p:sldId id="2147473631" r:id="rId10"/>
    <p:sldId id="2147473614" r:id="rId11"/>
    <p:sldId id="331" r:id="rId12"/>
    <p:sldId id="2147473626" r:id="rId13"/>
    <p:sldId id="2147473654" r:id="rId14"/>
    <p:sldId id="2147473653" r:id="rId15"/>
    <p:sldId id="2147473652" r:id="rId16"/>
    <p:sldId id="2147473651" r:id="rId17"/>
    <p:sldId id="2147473673" r:id="rId18"/>
    <p:sldId id="2147473655" r:id="rId19"/>
    <p:sldId id="2147473656" r:id="rId20"/>
    <p:sldId id="2147473627" r:id="rId21"/>
    <p:sldId id="2147473664" r:id="rId22"/>
    <p:sldId id="2147473666" r:id="rId23"/>
    <p:sldId id="2147473661" r:id="rId24"/>
    <p:sldId id="2147473665" r:id="rId25"/>
    <p:sldId id="2147473667" r:id="rId26"/>
    <p:sldId id="2147473668" r:id="rId27"/>
    <p:sldId id="2147473669" r:id="rId28"/>
    <p:sldId id="2147473660" r:id="rId29"/>
    <p:sldId id="2147473670" r:id="rId30"/>
    <p:sldId id="2147473674" r:id="rId31"/>
    <p:sldId id="2147473675" r:id="rId32"/>
    <p:sldId id="2147473672" r:id="rId33"/>
    <p:sldId id="2147473662" r:id="rId34"/>
    <p:sldId id="2147473671" r:id="rId35"/>
    <p:sldId id="2147473663" r:id="rId36"/>
    <p:sldId id="2147473646" r:id="rId37"/>
    <p:sldId id="2147473645" r:id="rId38"/>
    <p:sldId id="2147473648" r:id="rId39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FC5098-94D3-4C4C-B205-2BCD4C5D47A5}">
          <p14:sldIdLst>
            <p14:sldId id="334"/>
            <p14:sldId id="2147473625"/>
            <p14:sldId id="2147473618"/>
            <p14:sldId id="2147473650"/>
            <p14:sldId id="2147473631"/>
            <p14:sldId id="2147473614"/>
            <p14:sldId id="331"/>
            <p14:sldId id="2147473626"/>
            <p14:sldId id="2147473654"/>
            <p14:sldId id="2147473653"/>
            <p14:sldId id="2147473652"/>
            <p14:sldId id="2147473651"/>
            <p14:sldId id="2147473673"/>
            <p14:sldId id="2147473655"/>
            <p14:sldId id="2147473656"/>
            <p14:sldId id="2147473627"/>
            <p14:sldId id="2147473664"/>
            <p14:sldId id="2147473666"/>
            <p14:sldId id="2147473661"/>
            <p14:sldId id="2147473665"/>
            <p14:sldId id="2147473667"/>
            <p14:sldId id="2147473668"/>
            <p14:sldId id="2147473669"/>
            <p14:sldId id="2147473660"/>
            <p14:sldId id="2147473670"/>
            <p14:sldId id="2147473674"/>
            <p14:sldId id="2147473675"/>
            <p14:sldId id="2147473672"/>
            <p14:sldId id="2147473662"/>
            <p14:sldId id="2147473671"/>
            <p14:sldId id="2147473663"/>
            <p14:sldId id="2147473646"/>
            <p14:sldId id="2147473645"/>
            <p14:sldId id="21474736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49" userDrawn="1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  <a:srgbClr val="638E47"/>
    <a:srgbClr val="92D050"/>
    <a:srgbClr val="FFFFFF"/>
    <a:srgbClr val="6B6A66"/>
    <a:srgbClr val="2424FF"/>
    <a:srgbClr val="AFFA9A"/>
    <a:srgbClr val="98FCC0"/>
    <a:srgbClr val="8A8AFF"/>
    <a:srgbClr val="B6B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CC39EC-AF5B-4278-A7F0-DE017B3B3599}" v="14" dt="2024-10-31T10:48:35.8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32" y="60"/>
      </p:cViewPr>
      <p:guideLst>
        <p:guide orient="horz" pos="1620"/>
        <p:guide orient="horz" pos="191"/>
        <p:guide orient="horz" pos="849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15CC39EC-AF5B-4278-A7F0-DE017B3B3599}"/>
    <pc:docChg chg="custSel delSld modSld modSection">
      <pc:chgData name="Trapitzine, Sophie" userId="e8157502-acba-4184-88fc-21661da0d929" providerId="ADAL" clId="{15CC39EC-AF5B-4278-A7F0-DE017B3B3599}" dt="2024-10-31T10:48:27.213" v="655" actId="47"/>
      <pc:docMkLst>
        <pc:docMk/>
      </pc:docMkLst>
      <pc:sldChg chg="addSp delSp modSp mod">
        <pc:chgData name="Trapitzine, Sophie" userId="e8157502-acba-4184-88fc-21661da0d929" providerId="ADAL" clId="{15CC39EC-AF5B-4278-A7F0-DE017B3B3599}" dt="2024-10-31T10:41:24.563" v="132" actId="14100"/>
        <pc:sldMkLst>
          <pc:docMk/>
          <pc:sldMk cId="417663829" sldId="334"/>
        </pc:sldMkLst>
        <pc:spChg chg="add mod">
          <ac:chgData name="Trapitzine, Sophie" userId="e8157502-acba-4184-88fc-21661da0d929" providerId="ADAL" clId="{15CC39EC-AF5B-4278-A7F0-DE017B3B3599}" dt="2024-10-31T10:41:24.563" v="132" actId="14100"/>
          <ac:spMkLst>
            <pc:docMk/>
            <pc:sldMk cId="417663829" sldId="334"/>
            <ac:spMk id="3" creationId="{E7D5CCB6-0405-555E-9244-FD411D4630D5}"/>
          </ac:spMkLst>
        </pc:spChg>
        <pc:spChg chg="mod">
          <ac:chgData name="Trapitzine, Sophie" userId="e8157502-acba-4184-88fc-21661da0d929" providerId="ADAL" clId="{15CC39EC-AF5B-4278-A7F0-DE017B3B3599}" dt="2024-10-31T10:39:36.770" v="22" actId="20577"/>
          <ac:spMkLst>
            <pc:docMk/>
            <pc:sldMk cId="417663829" sldId="334"/>
            <ac:spMk id="6" creationId="{06D6F157-6AD5-495F-80BC-73848AD3CE1E}"/>
          </ac:spMkLst>
        </pc:spChg>
        <pc:picChg chg="del">
          <ac:chgData name="Trapitzine, Sophie" userId="e8157502-acba-4184-88fc-21661da0d929" providerId="ADAL" clId="{15CC39EC-AF5B-4278-A7F0-DE017B3B3599}" dt="2024-10-31T10:39:31.036" v="0" actId="478"/>
          <ac:picMkLst>
            <pc:docMk/>
            <pc:sldMk cId="417663829" sldId="334"/>
            <ac:picMk id="4" creationId="{4C41F9B4-39DE-4DAB-80D5-81699161D6D4}"/>
          </ac:picMkLst>
        </pc:picChg>
      </pc:sldChg>
      <pc:sldChg chg="del">
        <pc:chgData name="Trapitzine, Sophie" userId="e8157502-acba-4184-88fc-21661da0d929" providerId="ADAL" clId="{15CC39EC-AF5B-4278-A7F0-DE017B3B3599}" dt="2024-10-31T10:48:27.213" v="655" actId="47"/>
        <pc:sldMkLst>
          <pc:docMk/>
          <pc:sldMk cId="569560214" sldId="2147473609"/>
        </pc:sldMkLst>
      </pc:sldChg>
      <pc:sldChg chg="del">
        <pc:chgData name="Trapitzine, Sophie" userId="e8157502-acba-4184-88fc-21661da0d929" providerId="ADAL" clId="{15CC39EC-AF5B-4278-A7F0-DE017B3B3599}" dt="2024-10-31T10:48:27.213" v="655" actId="47"/>
        <pc:sldMkLst>
          <pc:docMk/>
          <pc:sldMk cId="2182158538" sldId="2147473616"/>
        </pc:sldMkLst>
      </pc:sldChg>
      <pc:sldChg chg="addSp delSp modSp mod">
        <pc:chgData name="Trapitzine, Sophie" userId="e8157502-acba-4184-88fc-21661da0d929" providerId="ADAL" clId="{15CC39EC-AF5B-4278-A7F0-DE017B3B3599}" dt="2024-10-31T10:41:00.378" v="99"/>
        <pc:sldMkLst>
          <pc:docMk/>
          <pc:sldMk cId="906732441" sldId="2147473618"/>
        </pc:sldMkLst>
        <pc:spChg chg="mod">
          <ac:chgData name="Trapitzine, Sophie" userId="e8157502-acba-4184-88fc-21661da0d929" providerId="ADAL" clId="{15CC39EC-AF5B-4278-A7F0-DE017B3B3599}" dt="2024-10-31T10:40:46.254" v="77" actId="1076"/>
          <ac:spMkLst>
            <pc:docMk/>
            <pc:sldMk cId="906732441" sldId="2147473618"/>
            <ac:spMk id="3" creationId="{9D731508-7F59-57B6-1028-08EC526FA84D}"/>
          </ac:spMkLst>
        </pc:spChg>
        <pc:spChg chg="mod">
          <ac:chgData name="Trapitzine, Sophie" userId="e8157502-acba-4184-88fc-21661da0d929" providerId="ADAL" clId="{15CC39EC-AF5B-4278-A7F0-DE017B3B3599}" dt="2024-10-31T10:40:46.254" v="77" actId="1076"/>
          <ac:spMkLst>
            <pc:docMk/>
            <pc:sldMk cId="906732441" sldId="2147473618"/>
            <ac:spMk id="4" creationId="{BD1B1E8A-38E2-4AC0-C694-CA064933AECA}"/>
          </ac:spMkLst>
        </pc:spChg>
        <pc:spChg chg="mod">
          <ac:chgData name="Trapitzine, Sophie" userId="e8157502-acba-4184-88fc-21661da0d929" providerId="ADAL" clId="{15CC39EC-AF5B-4278-A7F0-DE017B3B3599}" dt="2024-10-31T10:40:58.409" v="98" actId="20577"/>
          <ac:spMkLst>
            <pc:docMk/>
            <pc:sldMk cId="906732441" sldId="2147473618"/>
            <ac:spMk id="5" creationId="{00F340A9-2202-87C1-0174-2BA19C916393}"/>
          </ac:spMkLst>
        </pc:spChg>
        <pc:spChg chg="mod">
          <ac:chgData name="Trapitzine, Sophie" userId="e8157502-acba-4184-88fc-21661da0d929" providerId="ADAL" clId="{15CC39EC-AF5B-4278-A7F0-DE017B3B3599}" dt="2024-10-31T10:39:47.387" v="23" actId="6549"/>
          <ac:spMkLst>
            <pc:docMk/>
            <pc:sldMk cId="906732441" sldId="2147473618"/>
            <ac:spMk id="7" creationId="{5C1763DE-8E16-3E55-A92B-CBE3B2E24B96}"/>
          </ac:spMkLst>
        </pc:spChg>
        <pc:spChg chg="mod">
          <ac:chgData name="Trapitzine, Sophie" userId="e8157502-acba-4184-88fc-21661da0d929" providerId="ADAL" clId="{15CC39EC-AF5B-4278-A7F0-DE017B3B3599}" dt="2024-10-31T10:41:00.378" v="99"/>
          <ac:spMkLst>
            <pc:docMk/>
            <pc:sldMk cId="906732441" sldId="2147473618"/>
            <ac:spMk id="9" creationId="{BF8FF8D8-428A-5BB3-AE5A-31EB2F71F4EF}"/>
          </ac:spMkLst>
        </pc:spChg>
        <pc:spChg chg="add mod">
          <ac:chgData name="Trapitzine, Sophie" userId="e8157502-acba-4184-88fc-21661da0d929" providerId="ADAL" clId="{15CC39EC-AF5B-4278-A7F0-DE017B3B3599}" dt="2024-10-31T10:40:41.061" v="76" actId="208"/>
          <ac:spMkLst>
            <pc:docMk/>
            <pc:sldMk cId="906732441" sldId="2147473618"/>
            <ac:spMk id="10" creationId="{145AE52D-1D1B-9913-DD85-111ECE601E95}"/>
          </ac:spMkLst>
        </pc:spChg>
        <pc:spChg chg="add mod">
          <ac:chgData name="Trapitzine, Sophie" userId="e8157502-acba-4184-88fc-21661da0d929" providerId="ADAL" clId="{15CC39EC-AF5B-4278-A7F0-DE017B3B3599}" dt="2024-10-31T10:40:41.061" v="76" actId="208"/>
          <ac:spMkLst>
            <pc:docMk/>
            <pc:sldMk cId="906732441" sldId="2147473618"/>
            <ac:spMk id="11" creationId="{DD7B91B4-BEED-A8CC-07FA-BD9A125FC86B}"/>
          </ac:spMkLst>
        </pc:spChg>
        <pc:picChg chg="del">
          <ac:chgData name="Trapitzine, Sophie" userId="e8157502-acba-4184-88fc-21661da0d929" providerId="ADAL" clId="{15CC39EC-AF5B-4278-A7F0-DE017B3B3599}" dt="2024-10-31T10:39:53.603" v="34" actId="478"/>
          <ac:picMkLst>
            <pc:docMk/>
            <pc:sldMk cId="906732441" sldId="2147473618"/>
            <ac:picMk id="1026" creationId="{E47EA627-92A6-73FA-A8D9-7871B33FDFBF}"/>
          </ac:picMkLst>
        </pc:picChg>
        <pc:picChg chg="del">
          <ac:chgData name="Trapitzine, Sophie" userId="e8157502-acba-4184-88fc-21661da0d929" providerId="ADAL" clId="{15CC39EC-AF5B-4278-A7F0-DE017B3B3599}" dt="2024-10-31T10:39:55.064" v="36" actId="478"/>
          <ac:picMkLst>
            <pc:docMk/>
            <pc:sldMk cId="906732441" sldId="2147473618"/>
            <ac:picMk id="1028" creationId="{EC65BAAA-A1DA-E372-D1EB-37079E54DE40}"/>
          </ac:picMkLst>
        </pc:picChg>
        <pc:picChg chg="del">
          <ac:chgData name="Trapitzine, Sophie" userId="e8157502-acba-4184-88fc-21661da0d929" providerId="ADAL" clId="{15CC39EC-AF5B-4278-A7F0-DE017B3B3599}" dt="2024-10-31T10:39:55.443" v="37" actId="478"/>
          <ac:picMkLst>
            <pc:docMk/>
            <pc:sldMk cId="906732441" sldId="2147473618"/>
            <ac:picMk id="1030" creationId="{7E3817A8-36A6-5D53-4324-68A67B34BF5F}"/>
          </ac:picMkLst>
        </pc:picChg>
        <pc:picChg chg="del">
          <ac:chgData name="Trapitzine, Sophie" userId="e8157502-acba-4184-88fc-21661da0d929" providerId="ADAL" clId="{15CC39EC-AF5B-4278-A7F0-DE017B3B3599}" dt="2024-10-31T10:39:54.723" v="35" actId="478"/>
          <ac:picMkLst>
            <pc:docMk/>
            <pc:sldMk cId="906732441" sldId="2147473618"/>
            <ac:picMk id="1032" creationId="{80110E5E-8352-9B54-743E-2802813EB92A}"/>
          </ac:picMkLst>
        </pc:picChg>
      </pc:sldChg>
      <pc:sldChg chg="del">
        <pc:chgData name="Trapitzine, Sophie" userId="e8157502-acba-4184-88fc-21661da0d929" providerId="ADAL" clId="{15CC39EC-AF5B-4278-A7F0-DE017B3B3599}" dt="2024-10-31T10:48:27.213" v="655" actId="47"/>
        <pc:sldMkLst>
          <pc:docMk/>
          <pc:sldMk cId="1821780023" sldId="2147473635"/>
        </pc:sldMkLst>
      </pc:sldChg>
      <pc:sldChg chg="del">
        <pc:chgData name="Trapitzine, Sophie" userId="e8157502-acba-4184-88fc-21661da0d929" providerId="ADAL" clId="{15CC39EC-AF5B-4278-A7F0-DE017B3B3599}" dt="2024-10-31T10:48:27.213" v="655" actId="47"/>
        <pc:sldMkLst>
          <pc:docMk/>
          <pc:sldMk cId="3322824631" sldId="2147473644"/>
        </pc:sldMkLst>
      </pc:sldChg>
      <pc:sldChg chg="addSp modSp mod">
        <pc:chgData name="Trapitzine, Sophie" userId="e8157502-acba-4184-88fc-21661da0d929" providerId="ADAL" clId="{15CC39EC-AF5B-4278-A7F0-DE017B3B3599}" dt="2024-10-31T10:48:14.403" v="654" actId="1076"/>
        <pc:sldMkLst>
          <pc:docMk/>
          <pc:sldMk cId="1570564649" sldId="2147473646"/>
        </pc:sldMkLst>
        <pc:spChg chg="add mod">
          <ac:chgData name="Trapitzine, Sophie" userId="e8157502-acba-4184-88fc-21661da0d929" providerId="ADAL" clId="{15CC39EC-AF5B-4278-A7F0-DE017B3B3599}" dt="2024-10-31T10:48:14.403" v="654" actId="1076"/>
          <ac:spMkLst>
            <pc:docMk/>
            <pc:sldMk cId="1570564649" sldId="2147473646"/>
            <ac:spMk id="4" creationId="{A007280E-F80D-AAF3-D702-F33E5AC912A9}"/>
          </ac:spMkLst>
        </pc:spChg>
      </pc:sldChg>
      <pc:sldChg chg="addSp delSp modSp mod">
        <pc:chgData name="Trapitzine, Sophie" userId="e8157502-acba-4184-88fc-21661da0d929" providerId="ADAL" clId="{15CC39EC-AF5B-4278-A7F0-DE017B3B3599}" dt="2024-10-31T10:42:36.034" v="180" actId="1076"/>
        <pc:sldMkLst>
          <pc:docMk/>
          <pc:sldMk cId="3868603227" sldId="2147473651"/>
        </pc:sldMkLst>
        <pc:spChg chg="mod">
          <ac:chgData name="Trapitzine, Sophie" userId="e8157502-acba-4184-88fc-21661da0d929" providerId="ADAL" clId="{15CC39EC-AF5B-4278-A7F0-DE017B3B3599}" dt="2024-10-31T10:42:21.947" v="176" actId="20577"/>
          <ac:spMkLst>
            <pc:docMk/>
            <pc:sldMk cId="3868603227" sldId="2147473651"/>
            <ac:spMk id="11" creationId="{C697D87D-EA4D-B8F6-E7AD-7190EDAFC4AE}"/>
          </ac:spMkLst>
        </pc:spChg>
        <pc:spChg chg="mod">
          <ac:chgData name="Trapitzine, Sophie" userId="e8157502-acba-4184-88fc-21661da0d929" providerId="ADAL" clId="{15CC39EC-AF5B-4278-A7F0-DE017B3B3599}" dt="2024-10-31T10:42:09.579" v="159" actId="6549"/>
          <ac:spMkLst>
            <pc:docMk/>
            <pc:sldMk cId="3868603227" sldId="2147473651"/>
            <ac:spMk id="13" creationId="{05DDF2CC-5AE1-3A64-F09D-AB07D64E5CA4}"/>
          </ac:spMkLst>
        </pc:spChg>
        <pc:picChg chg="add mod">
          <ac:chgData name="Trapitzine, Sophie" userId="e8157502-acba-4184-88fc-21661da0d929" providerId="ADAL" clId="{15CC39EC-AF5B-4278-A7F0-DE017B3B3599}" dt="2024-10-31T10:42:36.034" v="180" actId="1076"/>
          <ac:picMkLst>
            <pc:docMk/>
            <pc:sldMk cId="3868603227" sldId="2147473651"/>
            <ac:picMk id="3" creationId="{D89125C1-D192-B6A8-5047-71D6D14CCE9C}"/>
          </ac:picMkLst>
        </pc:picChg>
        <pc:picChg chg="del">
          <ac:chgData name="Trapitzine, Sophie" userId="e8157502-acba-4184-88fc-21661da0d929" providerId="ADAL" clId="{15CC39EC-AF5B-4278-A7F0-DE017B3B3599}" dt="2024-10-31T10:42:00.966" v="136" actId="478"/>
          <ac:picMkLst>
            <pc:docMk/>
            <pc:sldMk cId="3868603227" sldId="2147473651"/>
            <ac:picMk id="34" creationId="{F71CD28E-8CB9-868E-9AF9-F3D384C88C45}"/>
          </ac:picMkLst>
        </pc:picChg>
      </pc:sldChg>
      <pc:sldChg chg="modSp mod">
        <pc:chgData name="Trapitzine, Sophie" userId="e8157502-acba-4184-88fc-21661da0d929" providerId="ADAL" clId="{15CC39EC-AF5B-4278-A7F0-DE017B3B3599}" dt="2024-10-31T10:41:41.078" v="135" actId="20577"/>
        <pc:sldMkLst>
          <pc:docMk/>
          <pc:sldMk cId="2109610883" sldId="2147473654"/>
        </pc:sldMkLst>
        <pc:spChg chg="mod">
          <ac:chgData name="Trapitzine, Sophie" userId="e8157502-acba-4184-88fc-21661da0d929" providerId="ADAL" clId="{15CC39EC-AF5B-4278-A7F0-DE017B3B3599}" dt="2024-10-31T10:41:41.078" v="135" actId="20577"/>
          <ac:spMkLst>
            <pc:docMk/>
            <pc:sldMk cId="2109610883" sldId="2147473654"/>
            <ac:spMk id="13" creationId="{8B2FAB6F-01F6-399E-2DF1-65FDEEEDB288}"/>
          </ac:spMkLst>
        </pc:spChg>
      </pc:sldChg>
      <pc:sldChg chg="modSp mod">
        <pc:chgData name="Trapitzine, Sophie" userId="e8157502-acba-4184-88fc-21661da0d929" providerId="ADAL" clId="{15CC39EC-AF5B-4278-A7F0-DE017B3B3599}" dt="2024-10-31T10:43:43.094" v="297" actId="20577"/>
        <pc:sldMkLst>
          <pc:docMk/>
          <pc:sldMk cId="2408005740" sldId="2147473664"/>
        </pc:sldMkLst>
        <pc:spChg chg="mod">
          <ac:chgData name="Trapitzine, Sophie" userId="e8157502-acba-4184-88fc-21661da0d929" providerId="ADAL" clId="{15CC39EC-AF5B-4278-A7F0-DE017B3B3599}" dt="2024-10-31T10:43:08.930" v="251" actId="20577"/>
          <ac:spMkLst>
            <pc:docMk/>
            <pc:sldMk cId="2408005740" sldId="2147473664"/>
            <ac:spMk id="14" creationId="{80FA516C-5D3F-7FE5-D96C-723A08EDA664}"/>
          </ac:spMkLst>
        </pc:spChg>
        <pc:spChg chg="mod">
          <ac:chgData name="Trapitzine, Sophie" userId="e8157502-acba-4184-88fc-21661da0d929" providerId="ADAL" clId="{15CC39EC-AF5B-4278-A7F0-DE017B3B3599}" dt="2024-10-31T10:43:32.657" v="289" actId="20577"/>
          <ac:spMkLst>
            <pc:docMk/>
            <pc:sldMk cId="2408005740" sldId="2147473664"/>
            <ac:spMk id="18" creationId="{AA5AF836-771B-EC8D-069A-E919A138661F}"/>
          </ac:spMkLst>
        </pc:spChg>
        <pc:spChg chg="mod">
          <ac:chgData name="Trapitzine, Sophie" userId="e8157502-acba-4184-88fc-21661da0d929" providerId="ADAL" clId="{15CC39EC-AF5B-4278-A7F0-DE017B3B3599}" dt="2024-10-31T10:43:43.094" v="297" actId="20577"/>
          <ac:spMkLst>
            <pc:docMk/>
            <pc:sldMk cId="2408005740" sldId="2147473664"/>
            <ac:spMk id="32" creationId="{B76D699B-D861-934D-E0B7-D7CA7CA04E40}"/>
          </ac:spMkLst>
        </pc:spChg>
      </pc:sldChg>
      <pc:sldChg chg="addSp delSp modSp mod">
        <pc:chgData name="Trapitzine, Sophie" userId="e8157502-acba-4184-88fc-21661da0d929" providerId="ADAL" clId="{15CC39EC-AF5B-4278-A7F0-DE017B3B3599}" dt="2024-10-31T10:46:12.595" v="595" actId="1076"/>
        <pc:sldMkLst>
          <pc:docMk/>
          <pc:sldMk cId="701412908" sldId="2147473665"/>
        </pc:sldMkLst>
        <pc:spChg chg="add mod">
          <ac:chgData name="Trapitzine, Sophie" userId="e8157502-acba-4184-88fc-21661da0d929" providerId="ADAL" clId="{15CC39EC-AF5B-4278-A7F0-DE017B3B3599}" dt="2024-10-31T10:44:53.796" v="534" actId="1076"/>
          <ac:spMkLst>
            <pc:docMk/>
            <pc:sldMk cId="701412908" sldId="2147473665"/>
            <ac:spMk id="5" creationId="{C0666184-8997-82D1-A5BA-79E92F1CF89A}"/>
          </ac:spMkLst>
        </pc:spChg>
        <pc:spChg chg="add mod">
          <ac:chgData name="Trapitzine, Sophie" userId="e8157502-acba-4184-88fc-21661da0d929" providerId="ADAL" clId="{15CC39EC-AF5B-4278-A7F0-DE017B3B3599}" dt="2024-10-31T10:46:12.595" v="595" actId="1076"/>
          <ac:spMkLst>
            <pc:docMk/>
            <pc:sldMk cId="701412908" sldId="2147473665"/>
            <ac:spMk id="9" creationId="{F8EEF037-B4EE-9C61-DF10-1E5A1B8858BD}"/>
          </ac:spMkLst>
        </pc:spChg>
        <pc:spChg chg="mod">
          <ac:chgData name="Trapitzine, Sophie" userId="e8157502-acba-4184-88fc-21661da0d929" providerId="ADAL" clId="{15CC39EC-AF5B-4278-A7F0-DE017B3B3599}" dt="2024-10-31T10:45:29.434" v="568" actId="20577"/>
          <ac:spMkLst>
            <pc:docMk/>
            <pc:sldMk cId="701412908" sldId="2147473665"/>
            <ac:spMk id="14" creationId="{2C7E016E-EA68-D997-7398-0B99C3176999}"/>
          </ac:spMkLst>
        </pc:spChg>
        <pc:picChg chg="del">
          <ac:chgData name="Trapitzine, Sophie" userId="e8157502-acba-4184-88fc-21661da0d929" providerId="ADAL" clId="{15CC39EC-AF5B-4278-A7F0-DE017B3B3599}" dt="2024-10-31T10:44:35.054" v="490" actId="478"/>
          <ac:picMkLst>
            <pc:docMk/>
            <pc:sldMk cId="701412908" sldId="2147473665"/>
            <ac:picMk id="13" creationId="{A1F3562C-D3F7-E238-2CC4-E44CEF51A43D}"/>
          </ac:picMkLst>
        </pc:picChg>
      </pc:sldChg>
      <pc:sldChg chg="modSp mod">
        <pc:chgData name="Trapitzine, Sophie" userId="e8157502-acba-4184-88fc-21661da0d929" providerId="ADAL" clId="{15CC39EC-AF5B-4278-A7F0-DE017B3B3599}" dt="2024-10-31T10:44:25.776" v="489" actId="114"/>
        <pc:sldMkLst>
          <pc:docMk/>
          <pc:sldMk cId="2802278456" sldId="2147473666"/>
        </pc:sldMkLst>
        <pc:spChg chg="mod">
          <ac:chgData name="Trapitzine, Sophie" userId="e8157502-acba-4184-88fc-21661da0d929" providerId="ADAL" clId="{15CC39EC-AF5B-4278-A7F0-DE017B3B3599}" dt="2024-10-31T10:44:25.776" v="489" actId="114"/>
          <ac:spMkLst>
            <pc:docMk/>
            <pc:sldMk cId="2802278456" sldId="2147473666"/>
            <ac:spMk id="3" creationId="{01367A52-22C5-443A-84F0-E7118F380A86}"/>
          </ac:spMkLst>
        </pc:spChg>
      </pc:sldChg>
      <pc:sldChg chg="addSp modSp mod">
        <pc:chgData name="Trapitzine, Sophie" userId="e8157502-acba-4184-88fc-21661da0d929" providerId="ADAL" clId="{15CC39EC-AF5B-4278-A7F0-DE017B3B3599}" dt="2024-10-31T10:46:26.794" v="597" actId="1076"/>
        <pc:sldMkLst>
          <pc:docMk/>
          <pc:sldMk cId="2520957559" sldId="2147473667"/>
        </pc:sldMkLst>
        <pc:spChg chg="add mod">
          <ac:chgData name="Trapitzine, Sophie" userId="e8157502-acba-4184-88fc-21661da0d929" providerId="ADAL" clId="{15CC39EC-AF5B-4278-A7F0-DE017B3B3599}" dt="2024-10-31T10:46:26.794" v="597" actId="1076"/>
          <ac:spMkLst>
            <pc:docMk/>
            <pc:sldMk cId="2520957559" sldId="2147473667"/>
            <ac:spMk id="4" creationId="{66E7B1D2-0DFB-0641-CB98-D2949826A253}"/>
          </ac:spMkLst>
        </pc:spChg>
      </pc:sldChg>
      <pc:sldChg chg="modSp mod">
        <pc:chgData name="Trapitzine, Sophie" userId="e8157502-acba-4184-88fc-21661da0d929" providerId="ADAL" clId="{15CC39EC-AF5B-4278-A7F0-DE017B3B3599}" dt="2024-10-31T10:47:03.192" v="638" actId="20577"/>
        <pc:sldMkLst>
          <pc:docMk/>
          <pc:sldMk cId="1838204526" sldId="2147473668"/>
        </pc:sldMkLst>
        <pc:spChg chg="mod">
          <ac:chgData name="Trapitzine, Sophie" userId="e8157502-acba-4184-88fc-21661da0d929" providerId="ADAL" clId="{15CC39EC-AF5B-4278-A7F0-DE017B3B3599}" dt="2024-10-31T10:47:03.192" v="638" actId="20577"/>
          <ac:spMkLst>
            <pc:docMk/>
            <pc:sldMk cId="1838204526" sldId="2147473668"/>
            <ac:spMk id="3" creationId="{A2923E0B-3401-23B9-9922-2DC2DCCE56EB}"/>
          </ac:spMkLst>
        </pc:spChg>
      </pc:sldChg>
      <pc:sldChg chg="modSp mod">
        <pc:chgData name="Trapitzine, Sophie" userId="e8157502-acba-4184-88fc-21661da0d929" providerId="ADAL" clId="{15CC39EC-AF5B-4278-A7F0-DE017B3B3599}" dt="2024-10-31T10:47:21.256" v="644" actId="404"/>
        <pc:sldMkLst>
          <pc:docMk/>
          <pc:sldMk cId="2041894049" sldId="2147473669"/>
        </pc:sldMkLst>
        <pc:spChg chg="mod">
          <ac:chgData name="Trapitzine, Sophie" userId="e8157502-acba-4184-88fc-21661da0d929" providerId="ADAL" clId="{15CC39EC-AF5B-4278-A7F0-DE017B3B3599}" dt="2024-10-31T10:47:21.256" v="644" actId="404"/>
          <ac:spMkLst>
            <pc:docMk/>
            <pc:sldMk cId="2041894049" sldId="2147473669"/>
            <ac:spMk id="3" creationId="{76579C07-3989-2672-CA99-514F3B383751}"/>
          </ac:spMkLst>
        </pc:spChg>
        <pc:spChg chg="mod">
          <ac:chgData name="Trapitzine, Sophie" userId="e8157502-acba-4184-88fc-21661da0d929" providerId="ADAL" clId="{15CC39EC-AF5B-4278-A7F0-DE017B3B3599}" dt="2024-10-31T10:47:13.663" v="642" actId="20577"/>
          <ac:spMkLst>
            <pc:docMk/>
            <pc:sldMk cId="2041894049" sldId="2147473669"/>
            <ac:spMk id="4" creationId="{5C3C2216-FA6D-D4F4-8E73-F05D028FB9BE}"/>
          </ac:spMkLst>
        </pc:spChg>
      </pc:sldChg>
      <pc:sldChg chg="addSp modSp mod">
        <pc:chgData name="Trapitzine, Sophie" userId="e8157502-acba-4184-88fc-21661da0d929" providerId="ADAL" clId="{15CC39EC-AF5B-4278-A7F0-DE017B3B3599}" dt="2024-10-31T10:47:33.338" v="646" actId="1076"/>
        <pc:sldMkLst>
          <pc:docMk/>
          <pc:sldMk cId="4059673103" sldId="2147473670"/>
        </pc:sldMkLst>
        <pc:spChg chg="add mod">
          <ac:chgData name="Trapitzine, Sophie" userId="e8157502-acba-4184-88fc-21661da0d929" providerId="ADAL" clId="{15CC39EC-AF5B-4278-A7F0-DE017B3B3599}" dt="2024-10-31T10:47:33.338" v="646" actId="1076"/>
          <ac:spMkLst>
            <pc:docMk/>
            <pc:sldMk cId="4059673103" sldId="2147473670"/>
            <ac:spMk id="3" creationId="{E6C5CA36-EA9E-D430-270A-64C8060178BA}"/>
          </ac:spMkLst>
        </pc:spChg>
      </pc:sldChg>
      <pc:sldChg chg="addSp modSp mod">
        <pc:chgData name="Trapitzine, Sophie" userId="e8157502-acba-4184-88fc-21661da0d929" providerId="ADAL" clId="{15CC39EC-AF5B-4278-A7F0-DE017B3B3599}" dt="2024-10-31T10:48:06.322" v="652" actId="1076"/>
        <pc:sldMkLst>
          <pc:docMk/>
          <pc:sldMk cId="2798691062" sldId="2147473671"/>
        </pc:sldMkLst>
        <pc:spChg chg="add mod">
          <ac:chgData name="Trapitzine, Sophie" userId="e8157502-acba-4184-88fc-21661da0d929" providerId="ADAL" clId="{15CC39EC-AF5B-4278-A7F0-DE017B3B3599}" dt="2024-10-31T10:48:06.322" v="652" actId="1076"/>
          <ac:spMkLst>
            <pc:docMk/>
            <pc:sldMk cId="2798691062" sldId="2147473671"/>
            <ac:spMk id="3" creationId="{800D7E59-B188-1567-C927-24B5AC3CE896}"/>
          </ac:spMkLst>
        </pc:spChg>
      </pc:sldChg>
      <pc:sldChg chg="modSp mod">
        <pc:chgData name="Trapitzine, Sophie" userId="e8157502-acba-4184-88fc-21661da0d929" providerId="ADAL" clId="{15CC39EC-AF5B-4278-A7F0-DE017B3B3599}" dt="2024-10-31T10:42:56.783" v="235" actId="20577"/>
        <pc:sldMkLst>
          <pc:docMk/>
          <pc:sldMk cId="4238986273" sldId="2147473673"/>
        </pc:sldMkLst>
        <pc:spChg chg="mod">
          <ac:chgData name="Trapitzine, Sophie" userId="e8157502-acba-4184-88fc-21661da0d929" providerId="ADAL" clId="{15CC39EC-AF5B-4278-A7F0-DE017B3B3599}" dt="2024-10-31T10:42:45.467" v="188" actId="20577"/>
          <ac:spMkLst>
            <pc:docMk/>
            <pc:sldMk cId="4238986273" sldId="2147473673"/>
            <ac:spMk id="5" creationId="{7B0E5ABB-4ED5-8669-F3EE-025F0B7F1072}"/>
          </ac:spMkLst>
        </pc:spChg>
        <pc:spChg chg="mod">
          <ac:chgData name="Trapitzine, Sophie" userId="e8157502-acba-4184-88fc-21661da0d929" providerId="ADAL" clId="{15CC39EC-AF5B-4278-A7F0-DE017B3B3599}" dt="2024-10-31T10:42:56.783" v="235" actId="20577"/>
          <ac:spMkLst>
            <pc:docMk/>
            <pc:sldMk cId="4238986273" sldId="2147473673"/>
            <ac:spMk id="7" creationId="{9D20545D-2995-3B31-0678-47293B5FF8B6}"/>
          </ac:spMkLst>
        </pc:spChg>
      </pc:sldChg>
      <pc:sldChg chg="addSp delSp modSp mod">
        <pc:chgData name="Trapitzine, Sophie" userId="e8157502-acba-4184-88fc-21661da0d929" providerId="ADAL" clId="{15CC39EC-AF5B-4278-A7F0-DE017B3B3599}" dt="2024-10-31T10:47:53.424" v="650" actId="1076"/>
        <pc:sldMkLst>
          <pc:docMk/>
          <pc:sldMk cId="1522865139" sldId="2147473674"/>
        </pc:sldMkLst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3" creationId="{59EF692F-DD06-C54E-2821-7D636C635308}"/>
          </ac:spMkLst>
        </pc:spChg>
        <pc:spChg chg="add 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4" creationId="{B057D84B-C108-12DC-861D-6EDD4D78AEE3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1" creationId="{802CABE3-5DAC-12D1-C33C-64A3E57A7226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3" creationId="{624B0427-5DB9-5DBD-9A09-07AE80AFEFBA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4" creationId="{27A7955C-65CE-7396-3F76-DA38FF28B25B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5" creationId="{BBD3813B-000E-2B81-ABDF-BE4625F6C7C4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6" creationId="{5931318B-D1AB-9E9C-9AE8-BFFEC674D9E6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7" creationId="{EC182F70-6099-FBE6-F31C-2F5266B8DB40}"/>
          </ac:spMkLst>
        </pc:spChg>
        <pc:spChg chg="mod">
          <ac:chgData name="Trapitzine, Sophie" userId="e8157502-acba-4184-88fc-21661da0d929" providerId="ADAL" clId="{15CC39EC-AF5B-4278-A7F0-DE017B3B3599}" dt="2024-10-31T10:47:53.424" v="650" actId="1076"/>
          <ac:spMkLst>
            <pc:docMk/>
            <pc:sldMk cId="1522865139" sldId="2147473674"/>
            <ac:spMk id="28" creationId="{B17A74EB-9A89-8C94-1CD0-AA485A8D178D}"/>
          </ac:spMkLst>
        </pc:spChg>
        <pc:spChg chg="del">
          <ac:chgData name="Trapitzine, Sophie" userId="e8157502-acba-4184-88fc-21661da0d929" providerId="ADAL" clId="{15CC39EC-AF5B-4278-A7F0-DE017B3B3599}" dt="2024-10-31T10:47:48.786" v="649" actId="478"/>
          <ac:spMkLst>
            <pc:docMk/>
            <pc:sldMk cId="1522865139" sldId="2147473674"/>
            <ac:spMk id="30" creationId="{4F5513A0-C2C2-87A4-3665-D4B930B166A4}"/>
          </ac:spMkLst>
        </pc:spChg>
        <pc:spChg chg="del">
          <ac:chgData name="Trapitzine, Sophie" userId="e8157502-acba-4184-88fc-21661da0d929" providerId="ADAL" clId="{15CC39EC-AF5B-4278-A7F0-DE017B3B3599}" dt="2024-10-31T10:47:48.786" v="649" actId="478"/>
          <ac:spMkLst>
            <pc:docMk/>
            <pc:sldMk cId="1522865139" sldId="2147473674"/>
            <ac:spMk id="32" creationId="{7E0E6BEA-AF24-52FC-79B2-A46F9F3E85BE}"/>
          </ac:spMkLst>
        </pc:spChg>
      </pc:sldChg>
    </pc:docChg>
  </pc:docChgLst>
  <pc:docChgLst>
    <pc:chgData name="Trapitzine, Sophie" userId="e8157502-acba-4184-88fc-21661da0d929" providerId="ADAL" clId="{A8E3AE0D-F981-4371-AE9B-8ADA95E40B22}"/>
    <pc:docChg chg="undo custSel addSld delSld modSld modSection">
      <pc:chgData name="Trapitzine, Sophie" userId="e8157502-acba-4184-88fc-21661da0d929" providerId="ADAL" clId="{A8E3AE0D-F981-4371-AE9B-8ADA95E40B22}" dt="2024-09-26T12:46:14.934" v="180" actId="20577"/>
      <pc:docMkLst>
        <pc:docMk/>
      </pc:docMkLst>
      <pc:sldChg chg="del">
        <pc:chgData name="Trapitzine, Sophie" userId="e8157502-acba-4184-88fc-21661da0d929" providerId="ADAL" clId="{A8E3AE0D-F981-4371-AE9B-8ADA95E40B22}" dt="2024-09-26T10:22:23.816" v="41" actId="47"/>
        <pc:sldMkLst>
          <pc:docMk/>
          <pc:sldMk cId="2661627357" sldId="2147473621"/>
        </pc:sldMkLst>
      </pc:sldChg>
      <pc:sldChg chg="del">
        <pc:chgData name="Trapitzine, Sophie" userId="e8157502-acba-4184-88fc-21661da0d929" providerId="ADAL" clId="{A8E3AE0D-F981-4371-AE9B-8ADA95E40B22}" dt="2024-09-26T10:22:23.816" v="41" actId="47"/>
        <pc:sldMkLst>
          <pc:docMk/>
          <pc:sldMk cId="1753016744" sldId="2147473623"/>
        </pc:sldMkLst>
      </pc:sldChg>
      <pc:sldChg chg="del">
        <pc:chgData name="Trapitzine, Sophie" userId="e8157502-acba-4184-88fc-21661da0d929" providerId="ADAL" clId="{A8E3AE0D-F981-4371-AE9B-8ADA95E40B22}" dt="2024-09-26T10:22:23.816" v="41" actId="47"/>
        <pc:sldMkLst>
          <pc:docMk/>
          <pc:sldMk cId="1952414204" sldId="2147473624"/>
        </pc:sldMkLst>
      </pc:sldChg>
      <pc:sldChg chg="del">
        <pc:chgData name="Trapitzine, Sophie" userId="e8157502-acba-4184-88fc-21661da0d929" providerId="ADAL" clId="{A8E3AE0D-F981-4371-AE9B-8ADA95E40B22}" dt="2024-09-26T10:21:56.238" v="40" actId="47"/>
        <pc:sldMkLst>
          <pc:docMk/>
          <pc:sldMk cId="2871749446" sldId="2147473628"/>
        </pc:sldMkLst>
      </pc:sldChg>
      <pc:sldChg chg="del">
        <pc:chgData name="Trapitzine, Sophie" userId="e8157502-acba-4184-88fc-21661da0d929" providerId="ADAL" clId="{A8E3AE0D-F981-4371-AE9B-8ADA95E40B22}" dt="2024-09-26T10:21:56.238" v="40" actId="47"/>
        <pc:sldMkLst>
          <pc:docMk/>
          <pc:sldMk cId="950395038" sldId="2147473630"/>
        </pc:sldMkLst>
      </pc:sldChg>
      <pc:sldChg chg="del">
        <pc:chgData name="Trapitzine, Sophie" userId="e8157502-acba-4184-88fc-21661da0d929" providerId="ADAL" clId="{A8E3AE0D-F981-4371-AE9B-8ADA95E40B22}" dt="2024-09-26T10:21:56.238" v="40" actId="47"/>
        <pc:sldMkLst>
          <pc:docMk/>
          <pc:sldMk cId="4006480624" sldId="2147473632"/>
        </pc:sldMkLst>
      </pc:sldChg>
      <pc:sldChg chg="del">
        <pc:chgData name="Trapitzine, Sophie" userId="e8157502-acba-4184-88fc-21661da0d929" providerId="ADAL" clId="{A8E3AE0D-F981-4371-AE9B-8ADA95E40B22}" dt="2024-09-26T10:21:56.238" v="40" actId="47"/>
        <pc:sldMkLst>
          <pc:docMk/>
          <pc:sldMk cId="1870507723" sldId="2147473643"/>
        </pc:sldMkLst>
      </pc:sldChg>
      <pc:sldChg chg="del">
        <pc:chgData name="Trapitzine, Sophie" userId="e8157502-acba-4184-88fc-21661da0d929" providerId="ADAL" clId="{A8E3AE0D-F981-4371-AE9B-8ADA95E40B22}" dt="2024-09-26T10:19:20.640" v="0" actId="47"/>
        <pc:sldMkLst>
          <pc:docMk/>
          <pc:sldMk cId="344270515" sldId="2147473649"/>
        </pc:sldMkLst>
      </pc:sldChg>
      <pc:sldChg chg="add del">
        <pc:chgData name="Trapitzine, Sophie" userId="e8157502-acba-4184-88fc-21661da0d929" providerId="ADAL" clId="{A8E3AE0D-F981-4371-AE9B-8ADA95E40B22}" dt="2024-09-26T10:19:26.832" v="2" actId="47"/>
        <pc:sldMkLst>
          <pc:docMk/>
          <pc:sldMk cId="3096942214" sldId="2147473650"/>
        </pc:sldMkLst>
      </pc:sldChg>
      <pc:sldChg chg="addSp modSp mod">
        <pc:chgData name="Trapitzine, Sophie" userId="e8157502-acba-4184-88fc-21661da0d929" providerId="ADAL" clId="{A8E3AE0D-F981-4371-AE9B-8ADA95E40B22}" dt="2024-09-26T10:21:06.728" v="34" actId="207"/>
        <pc:sldMkLst>
          <pc:docMk/>
          <pc:sldMk cId="3123538893" sldId="2147473655"/>
        </pc:sldMkLst>
        <pc:spChg chg="add mod">
          <ac:chgData name="Trapitzine, Sophie" userId="e8157502-acba-4184-88fc-21661da0d929" providerId="ADAL" clId="{A8E3AE0D-F981-4371-AE9B-8ADA95E40B22}" dt="2024-09-26T10:21:06.728" v="34" actId="207"/>
          <ac:spMkLst>
            <pc:docMk/>
            <pc:sldMk cId="3123538893" sldId="2147473655"/>
            <ac:spMk id="3" creationId="{C474B13E-8F38-0039-007E-E0650131A830}"/>
          </ac:spMkLst>
        </pc:spChg>
      </pc:sldChg>
      <pc:sldChg chg="addSp modSp mod">
        <pc:chgData name="Trapitzine, Sophie" userId="e8157502-acba-4184-88fc-21661da0d929" providerId="ADAL" clId="{A8E3AE0D-F981-4371-AE9B-8ADA95E40B22}" dt="2024-09-26T10:20:32.431" v="17" actId="1036"/>
        <pc:sldMkLst>
          <pc:docMk/>
          <pc:sldMk cId="4011618912" sldId="2147473656"/>
        </pc:sldMkLst>
        <pc:spChg chg="add mod">
          <ac:chgData name="Trapitzine, Sophie" userId="e8157502-acba-4184-88fc-21661da0d929" providerId="ADAL" clId="{A8E3AE0D-F981-4371-AE9B-8ADA95E40B22}" dt="2024-09-26T10:20:32.431" v="17" actId="1036"/>
          <ac:spMkLst>
            <pc:docMk/>
            <pc:sldMk cId="4011618912" sldId="2147473656"/>
            <ac:spMk id="3" creationId="{7EF0B149-0871-A5BD-1530-B7D5EDF1AEB8}"/>
          </ac:spMkLst>
        </pc:spChg>
      </pc:sldChg>
      <pc:sldChg chg="modSp mod">
        <pc:chgData name="Trapitzine, Sophie" userId="e8157502-acba-4184-88fc-21661da0d929" providerId="ADAL" clId="{A8E3AE0D-F981-4371-AE9B-8ADA95E40B22}" dt="2024-09-26T10:21:24.777" v="35" actId="1076"/>
        <pc:sldMkLst>
          <pc:docMk/>
          <pc:sldMk cId="701412908" sldId="2147473665"/>
        </pc:sldMkLst>
        <pc:picChg chg="mod">
          <ac:chgData name="Trapitzine, Sophie" userId="e8157502-acba-4184-88fc-21661da0d929" providerId="ADAL" clId="{A8E3AE0D-F981-4371-AE9B-8ADA95E40B22}" dt="2024-09-26T10:21:24.777" v="35" actId="1076"/>
          <ac:picMkLst>
            <pc:docMk/>
            <pc:sldMk cId="701412908" sldId="2147473665"/>
            <ac:picMk id="13" creationId="{A1F3562C-D3F7-E238-2CC4-E44CEF51A43D}"/>
          </ac:picMkLst>
        </pc:picChg>
      </pc:sldChg>
      <pc:sldChg chg="modSp mod">
        <pc:chgData name="Trapitzine, Sophie" userId="e8157502-acba-4184-88fc-21661da0d929" providerId="ADAL" clId="{A8E3AE0D-F981-4371-AE9B-8ADA95E40B22}" dt="2024-09-26T12:46:14.934" v="180" actId="20577"/>
        <pc:sldMkLst>
          <pc:docMk/>
          <pc:sldMk cId="2520957559" sldId="2147473667"/>
        </pc:sldMkLst>
        <pc:spChg chg="mod">
          <ac:chgData name="Trapitzine, Sophie" userId="e8157502-acba-4184-88fc-21661da0d929" providerId="ADAL" clId="{A8E3AE0D-F981-4371-AE9B-8ADA95E40B22}" dt="2024-09-26T12:46:14.934" v="180" actId="20577"/>
          <ac:spMkLst>
            <pc:docMk/>
            <pc:sldMk cId="2520957559" sldId="2147473667"/>
            <ac:spMk id="3" creationId="{9F0CED7C-489C-2ED3-B45F-638B0480457D}"/>
          </ac:spMkLst>
        </pc:spChg>
      </pc:sldChg>
      <pc:sldChg chg="delSp modSp mod">
        <pc:chgData name="Trapitzine, Sophie" userId="e8157502-acba-4184-88fc-21661da0d929" providerId="ADAL" clId="{A8E3AE0D-F981-4371-AE9B-8ADA95E40B22}" dt="2024-09-26T10:21:42.449" v="39" actId="207"/>
        <pc:sldMkLst>
          <pc:docMk/>
          <pc:sldMk cId="770069309" sldId="2147473675"/>
        </pc:sldMkLst>
        <pc:spChg chg="mod">
          <ac:chgData name="Trapitzine, Sophie" userId="e8157502-acba-4184-88fc-21661da0d929" providerId="ADAL" clId="{A8E3AE0D-F981-4371-AE9B-8ADA95E40B22}" dt="2024-09-26T10:21:42.449" v="39" actId="207"/>
          <ac:spMkLst>
            <pc:docMk/>
            <pc:sldMk cId="770069309" sldId="2147473675"/>
            <ac:spMk id="3" creationId="{4ADFF958-E020-53BC-B36E-6199C9F3D47B}"/>
          </ac:spMkLst>
        </pc:spChg>
        <pc:picChg chg="del">
          <ac:chgData name="Trapitzine, Sophie" userId="e8157502-acba-4184-88fc-21661da0d929" providerId="ADAL" clId="{A8E3AE0D-F981-4371-AE9B-8ADA95E40B22}" dt="2024-09-26T10:21:35.455" v="36" actId="478"/>
          <ac:picMkLst>
            <pc:docMk/>
            <pc:sldMk cId="770069309" sldId="2147473675"/>
            <ac:picMk id="10" creationId="{AB14BF6D-B2B2-C7D5-F02E-D635A519C8DA}"/>
          </ac:picMkLst>
        </pc:picChg>
      </pc:sldChg>
    </pc:docChg>
  </pc:docChgLst>
  <pc:docChgLst>
    <pc:chgData name="Trapitzine, Sophie" userId="e8157502-acba-4184-88fc-21661da0d929" providerId="ADAL" clId="{4333164C-D469-4324-A588-5745EDFBB5AD}"/>
    <pc:docChg chg="undo custSel modSld">
      <pc:chgData name="Trapitzine, Sophie" userId="e8157502-acba-4184-88fc-21661da0d929" providerId="ADAL" clId="{4333164C-D469-4324-A588-5745EDFBB5AD}" dt="2024-10-31T13:37:09.237" v="2" actId="20577"/>
      <pc:docMkLst>
        <pc:docMk/>
      </pc:docMkLst>
      <pc:sldChg chg="modSp mod">
        <pc:chgData name="Trapitzine, Sophie" userId="e8157502-acba-4184-88fc-21661da0d929" providerId="ADAL" clId="{4333164C-D469-4324-A588-5745EDFBB5AD}" dt="2024-10-31T13:37:09.237" v="2" actId="20577"/>
        <pc:sldMkLst>
          <pc:docMk/>
          <pc:sldMk cId="417663829" sldId="334"/>
        </pc:sldMkLst>
        <pc:spChg chg="mod">
          <ac:chgData name="Trapitzine, Sophie" userId="e8157502-acba-4184-88fc-21661da0d929" providerId="ADAL" clId="{4333164C-D469-4324-A588-5745EDFBB5AD}" dt="2024-10-31T13:37:09.237" v="2" actId="20577"/>
          <ac:spMkLst>
            <pc:docMk/>
            <pc:sldMk cId="417663829" sldId="334"/>
            <ac:spMk id="6" creationId="{06D6F157-6AD5-495F-80BC-73848AD3CE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0EF62-5255-4A2A-A777-CFB6CD9DE7DB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980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07/07/2025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639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Quid si pas de réponse pendant sa permanence =&gt; avoir un processus pour répondre en mettant l’agent dans la boucle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75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98713" y="4783500"/>
            <a:ext cx="1350000" cy="36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56082FAA-FFB7-42DA-8C5C-74F37D372153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320687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72419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ED4EDCFD-21CF-4415-8D84-41AEB45A9C5F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212855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92A7A668-F2A5-435F-8472-5AA733629BDB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890599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42801AB8-1492-4B17-B851-48DD5D429C08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281077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777C8AEB-0759-46ED-BD19-81D3AF2A92B7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4115924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2F7F19A8-D28E-4687-A6CA-9BED762B2680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D28C63E-0F8A-4033-8878-054B4DDFD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600" y="342000"/>
            <a:ext cx="2160000" cy="110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3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43958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fld id="{95745B5C-6030-499E-BD62-CFD66D75B3C0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4112194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29926B-3280-468E-9217-CF736A6828BE}" type="datetime1">
              <a:rPr lang="fr-FR" smtClean="0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4371949"/>
            <a:ext cx="2123808" cy="447947"/>
          </a:xfrm>
        </p:spPr>
        <p:txBody>
          <a:bodyPr anchor="ctr" anchorCtr="0"/>
          <a:lstStyle>
            <a:lvl1pPr algn="l">
              <a:defRPr sz="1150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5526"/>
            <a:ext cx="556186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3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7398713" y="4798015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lang="fr-FR" sz="750" b="1" cap="all" smtClean="0"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200"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1200"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200"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1200"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200"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1200"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E97F9705-7A65-4D24-BBB5-F36F1C2AFAB2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88813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CE432BA8-95DE-4214-936F-C09A599D98F3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69134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780293B4-CA5D-466C-B655-0E05A4931934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07718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AD90D3B6-0588-46B8-97E0-4758DB1D2A76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44116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2DF44A4C-3A01-463A-8E1B-9AF2D40B210D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E1C818-0995-4EFE-B001-9A4AC3C925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600" y="341999"/>
            <a:ext cx="2160000" cy="110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43958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fld id="{0488689F-BB52-47B7-8FB6-88694E87D696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654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EEE39C34-24D1-451E-8707-8133624450EE}" type="datetime1">
              <a:rPr lang="fr-FR" smtClean="0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4371949"/>
            <a:ext cx="2123808" cy="447947"/>
          </a:xfrm>
        </p:spPr>
        <p:txBody>
          <a:bodyPr anchor="ctr" anchorCtr="0"/>
          <a:lstStyle>
            <a:lvl1pPr algn="l">
              <a:defRPr sz="1150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5526"/>
            <a:ext cx="556186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7AAF8394-717D-40B1-BC4B-AC1304F7C934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320687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997346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760DE44-967F-4C71-AFCB-BF20D9D9D7B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38400" y="176400"/>
            <a:ext cx="10542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</p:sldLayoutIdLst>
  <p:hf hdr="0" dt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9D146EF4-C6D9-466D-897C-D1FC5314B64D}" type="datetime1">
              <a:rPr lang="fr-FR" cap="all" smtClean="0"/>
              <a:t>07/07/2025</a:t>
            </a:fld>
            <a:endParaRPr lang="fr-FR" cap="all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89" y="175587"/>
            <a:ext cx="826748" cy="49237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5A73CD1-7A43-4317-B081-AF2C3432C3C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8400" y="176400"/>
            <a:ext cx="105420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</p:sldLayoutIdLst>
  <p:hf hdr="0" dt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08015" y="2191719"/>
            <a:ext cx="6548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fr-FR" sz="24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Université X</a:t>
            </a:r>
          </a:p>
          <a:p>
            <a:pPr defTabSz="685800">
              <a:defRPr/>
            </a:pPr>
            <a:r>
              <a:rPr lang="fr-FR" sz="24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Accompagnement à l’amélioration du service rendu à l’étudiant</a:t>
            </a:r>
          </a:p>
          <a:p>
            <a:pPr defTabSz="685800">
              <a:spcBef>
                <a:spcPts val="2400"/>
              </a:spcBef>
              <a:defRPr/>
            </a:pPr>
            <a:r>
              <a:rPr lang="fr-FR" dirty="0">
                <a:solidFill>
                  <a:schemeClr val="tx2">
                    <a:lumMod val="40000"/>
                    <a:lumOff val="60000"/>
                  </a:schemeClr>
                </a:solidFill>
                <a:latin typeface="Marianne" panose="02000000000000000000" pitchFamily="2" charset="0"/>
              </a:rPr>
              <a:t>Formation des agents du Guichet central</a:t>
            </a:r>
          </a:p>
          <a:p>
            <a:pPr defTabSz="685800">
              <a:spcBef>
                <a:spcPts val="600"/>
              </a:spcBef>
              <a:defRPr/>
            </a:pPr>
            <a:endParaRPr lang="fr-FR" sz="1200" dirty="0">
              <a:latin typeface="Marianne" panose="02000000000000000000" pitchFamily="2" charset="0"/>
            </a:endParaRPr>
          </a:p>
          <a:p>
            <a:pPr defTabSz="685800">
              <a:spcBef>
                <a:spcPts val="600"/>
              </a:spcBef>
              <a:defRPr/>
            </a:pPr>
            <a:r>
              <a:rPr lang="fr-FR" sz="1200" dirty="0">
                <a:latin typeface="Marianne" panose="02000000000000000000" pitchFamily="2" charset="0"/>
              </a:rPr>
              <a:t>*date de la formation*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0FF4EC-A50B-43ED-B8DE-C2D6D3EE740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40833" r="33385" b="40926"/>
          <a:stretch/>
        </p:blipFill>
        <p:spPr>
          <a:xfrm>
            <a:off x="7020272" y="780576"/>
            <a:ext cx="1462782" cy="434643"/>
          </a:xfrm>
          <a:prstGeom prst="rect">
            <a:avLst/>
          </a:prstGeom>
        </p:spPr>
      </p:pic>
      <p:pic>
        <p:nvPicPr>
          <p:cNvPr id="2" name="Image 1" descr="Une image contenant Dessin d’enfant, art, cercle&#10;&#10;Description générée automatiquement">
            <a:extLst>
              <a:ext uri="{FF2B5EF4-FFF2-40B4-BE49-F238E27FC236}">
                <a16:creationId xmlns:a16="http://schemas.microsoft.com/office/drawing/2014/main" id="{B5D86410-4164-9DEC-C81D-114E9FBF8D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505" y="3859670"/>
            <a:ext cx="876549" cy="841973"/>
          </a:xfrm>
          <a:prstGeom prst="ellipse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D5CCB6-0405-555E-9244-FD411D4630D5}"/>
              </a:ext>
            </a:extLst>
          </p:cNvPr>
          <p:cNvSpPr/>
          <p:nvPr/>
        </p:nvSpPr>
        <p:spPr>
          <a:xfrm>
            <a:off x="4145167" y="391887"/>
            <a:ext cx="1074057" cy="110311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/>
              <a:t>Logo de l’université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B3D3F78-3F99-29D9-AB90-68DBB8114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1</a:t>
            </a:fld>
            <a:endParaRPr lang="fr-FR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4505128-9047-3083-62EA-F77FC26581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38650" y="0"/>
            <a:ext cx="4705350" cy="516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D816CB-5BFB-5F29-2EB2-A4804C88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49F5211-F93C-45B3-62E7-C257AA983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666725"/>
          </a:xfrm>
        </p:spPr>
        <p:txBody>
          <a:bodyPr>
            <a:normAutofit/>
          </a:bodyPr>
          <a:lstStyle/>
          <a:p>
            <a:r>
              <a:rPr lang="fr-FR"/>
              <a:t>Un </a:t>
            </a:r>
            <a:r>
              <a:rPr lang="fr-FR">
                <a:solidFill>
                  <a:srgbClr val="2424FF"/>
                </a:solidFill>
              </a:rPr>
              <a:t>nouveau service au cœur de l’université </a:t>
            </a:r>
            <a:r>
              <a:rPr lang="fr-FR"/>
              <a:t>avec une </a:t>
            </a:r>
            <a:r>
              <a:rPr lang="fr-FR">
                <a:solidFill>
                  <a:schemeClr val="accent4"/>
                </a:solidFill>
              </a:rPr>
              <a:t>forte valeur ajoutée </a:t>
            </a:r>
            <a:r>
              <a:rPr lang="fr-FR"/>
              <a:t>attendue pour </a:t>
            </a:r>
            <a:r>
              <a:rPr lang="fr-FR">
                <a:solidFill>
                  <a:schemeClr val="accent4"/>
                </a:solidFill>
              </a:rPr>
              <a:t>nos étudiants</a:t>
            </a:r>
            <a:r>
              <a:rPr lang="fr-FR"/>
              <a:t>…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9D523B-3833-5FAF-0935-AEAD87748D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278CB62-6A21-829B-D604-9832DAF5E729}"/>
              </a:ext>
            </a:extLst>
          </p:cNvPr>
          <p:cNvSpPr txBox="1">
            <a:spLocks/>
          </p:cNvSpPr>
          <p:nvPr/>
        </p:nvSpPr>
        <p:spPr bwMode="gray">
          <a:xfrm>
            <a:off x="457199" y="1876892"/>
            <a:ext cx="8291513" cy="2682547"/>
          </a:xfrm>
          <a:prstGeom prst="rect">
            <a:avLst/>
          </a:prstGeom>
        </p:spPr>
        <p:txBody>
          <a:bodyPr vert="horz" lIns="0" tIns="0" rIns="0" bIns="0" numCol="2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/>
              <a:t>Un service permettant un </a:t>
            </a:r>
            <a:r>
              <a:rPr lang="fr-FR">
                <a:solidFill>
                  <a:schemeClr val="accent4"/>
                </a:solidFill>
              </a:rPr>
              <a:t>accompagnement personnalisé</a:t>
            </a:r>
            <a:r>
              <a:rPr lang="fr-FR" b="0">
                <a:solidFill>
                  <a:schemeClr val="accent4"/>
                </a:solidFill>
              </a:rPr>
              <a:t> </a:t>
            </a:r>
            <a:r>
              <a:rPr lang="fr-FR" b="0"/>
              <a:t>sur un éventail large de démarches, avec un</a:t>
            </a:r>
            <a:r>
              <a:rPr lang="fr-FR"/>
              <a:t> </a:t>
            </a:r>
            <a:r>
              <a:rPr lang="fr-FR">
                <a:solidFill>
                  <a:schemeClr val="accent4"/>
                </a:solidFill>
              </a:rPr>
              <a:t>temps dédié </a:t>
            </a:r>
            <a:r>
              <a:rPr lang="fr-FR" b="0"/>
              <a:t>d’accompagnement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/>
              <a:t>Un </a:t>
            </a:r>
            <a:r>
              <a:rPr lang="fr-FR">
                <a:solidFill>
                  <a:schemeClr val="accent4"/>
                </a:solidFill>
              </a:rPr>
              <a:t>espace de confidentialité </a:t>
            </a:r>
            <a:r>
              <a:rPr lang="fr-FR" b="0"/>
              <a:t>dédié pour l’accompagner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/>
              <a:t>Un </a:t>
            </a:r>
            <a:r>
              <a:rPr lang="fr-FR">
                <a:solidFill>
                  <a:schemeClr val="accent4"/>
                </a:solidFill>
              </a:rPr>
              <a:t>créneau ouvert sur la pause déjeuner</a:t>
            </a:r>
            <a:r>
              <a:rPr lang="fr-FR" b="0"/>
              <a:t>, pour s’adapter aux contraintes horaires des étudiants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>
                <a:latin typeface="Marianne"/>
              </a:rPr>
              <a:t>Un </a:t>
            </a:r>
            <a:r>
              <a:rPr lang="fr-FR">
                <a:solidFill>
                  <a:schemeClr val="accent4"/>
                </a:solidFill>
                <a:latin typeface="Marianne"/>
              </a:rPr>
              <a:t>endroit unique où trouver l’information </a:t>
            </a:r>
            <a:r>
              <a:rPr lang="fr-FR" b="0">
                <a:latin typeface="Marianne"/>
              </a:rPr>
              <a:t>et être aidé dans ses démarches, </a:t>
            </a:r>
            <a:r>
              <a:rPr lang="fr-FR">
                <a:solidFill>
                  <a:schemeClr val="accent4"/>
                </a:solidFill>
                <a:latin typeface="Marianne"/>
              </a:rPr>
              <a:t>facilement identifiable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/>
              <a:t>La possibilité de rencontrer des </a:t>
            </a:r>
            <a:r>
              <a:rPr lang="fr-FR">
                <a:solidFill>
                  <a:schemeClr val="accent4"/>
                </a:solidFill>
              </a:rPr>
              <a:t>représentants de l’ensemble des services en lien avec l’étudiant </a:t>
            </a:r>
            <a:r>
              <a:rPr lang="fr-FR" b="0"/>
              <a:t>sur le guichet (rotations)</a:t>
            </a:r>
          </a:p>
        </p:txBody>
      </p:sp>
    </p:spTree>
    <p:extLst>
      <p:ext uri="{BB962C8B-B14F-4D97-AF65-F5344CB8AC3E}">
        <p14:creationId xmlns:p14="http://schemas.microsoft.com/office/powerpoint/2010/main" val="2636283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B0DFE83-6121-3A46-EC5D-81CFD642ED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33849" y="0"/>
            <a:ext cx="501015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BF9935-8FA5-FCF1-8E3A-EE3F02BF1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0F3AD02-7EA6-20E2-EA56-671065CDD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… et pour </a:t>
            </a:r>
            <a:r>
              <a:rPr lang="fr-FR">
                <a:solidFill>
                  <a:srgbClr val="FFC000"/>
                </a:solidFill>
              </a:rPr>
              <a:t>nos agents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AD962C-9168-1EE8-F5FC-9617CA6A5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111BE7D-9F47-8D65-D7E5-C20319C19CA1}"/>
              </a:ext>
            </a:extLst>
          </p:cNvPr>
          <p:cNvSpPr txBox="1">
            <a:spLocks/>
          </p:cNvSpPr>
          <p:nvPr/>
        </p:nvSpPr>
        <p:spPr bwMode="gray">
          <a:xfrm>
            <a:off x="457199" y="1946477"/>
            <a:ext cx="8291513" cy="1885483"/>
          </a:xfrm>
          <a:prstGeom prst="rect">
            <a:avLst/>
          </a:prstGeom>
        </p:spPr>
        <p:txBody>
          <a:bodyPr vert="horz" lIns="0" tIns="0" rIns="0" bIns="0" numCol="2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Un service permettant de créer une </a:t>
            </a:r>
            <a:r>
              <a:rPr lang="fr-FR" dirty="0">
                <a:solidFill>
                  <a:srgbClr val="FFC000"/>
                </a:solidFill>
              </a:rPr>
              <a:t>culture commune de l’accompagnement étudiant</a:t>
            </a:r>
            <a:br>
              <a:rPr lang="fr-FR" b="0" dirty="0">
                <a:solidFill>
                  <a:srgbClr val="FFC000"/>
                </a:solidFill>
              </a:rPr>
            </a:br>
            <a:r>
              <a:rPr lang="fr-FR" b="0" dirty="0"/>
              <a:t>et </a:t>
            </a:r>
            <a:r>
              <a:rPr lang="fr-FR" b="0" dirty="0">
                <a:solidFill>
                  <a:srgbClr val="FFC000"/>
                </a:solidFill>
              </a:rPr>
              <a:t>« </a:t>
            </a:r>
            <a:r>
              <a:rPr lang="fr-FR" dirty="0">
                <a:solidFill>
                  <a:srgbClr val="FFC000"/>
                </a:solidFill>
              </a:rPr>
              <a:t>dé-siloter » les expertises de chacun</a:t>
            </a:r>
            <a:endParaRPr lang="fr-FR" b="0" dirty="0">
              <a:solidFill>
                <a:srgbClr val="FFC000"/>
              </a:solidFill>
            </a:endParaRPr>
          </a:p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Donner l’opportunité de </a:t>
            </a:r>
            <a:r>
              <a:rPr lang="fr-FR" dirty="0">
                <a:solidFill>
                  <a:srgbClr val="FFC000"/>
                </a:solidFill>
              </a:rPr>
              <a:t>monter en compétences sur des thématiques clés pour l’étudiant</a:t>
            </a:r>
            <a:r>
              <a:rPr lang="fr-FR" b="0" dirty="0"/>
              <a:t>, au-delà de son propre champ d’expertise</a:t>
            </a:r>
          </a:p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b="0" dirty="0"/>
          </a:p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b="0" dirty="0"/>
          </a:p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Être en </a:t>
            </a:r>
            <a:r>
              <a:rPr lang="fr-FR" dirty="0">
                <a:solidFill>
                  <a:srgbClr val="FFC000"/>
                </a:solidFill>
              </a:rPr>
              <a:t>interaction directe avec des étudiants aux profils très divers</a:t>
            </a:r>
            <a:r>
              <a:rPr lang="fr-FR" b="0" dirty="0"/>
              <a:t>, au-delà de ceux que je peux côtoyer au quotidien, et leur </a:t>
            </a:r>
            <a:r>
              <a:rPr lang="fr-FR" dirty="0">
                <a:solidFill>
                  <a:srgbClr val="FFC000"/>
                </a:solidFill>
              </a:rPr>
              <a:t>faire découvrir mon offre de service et mes activités</a:t>
            </a:r>
          </a:p>
          <a:p>
            <a:pPr marL="361950" indent="-1714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Participer à un vaste réseau d’acteurs où partager mes retours d’expérience, mes idées, et ainsi </a:t>
            </a:r>
            <a:r>
              <a:rPr lang="fr-FR" dirty="0">
                <a:solidFill>
                  <a:srgbClr val="FFC000"/>
                </a:solidFill>
              </a:rPr>
              <a:t>faire progresser l’accompagnement étudiant de mon université</a:t>
            </a:r>
          </a:p>
        </p:txBody>
      </p:sp>
    </p:spTree>
    <p:extLst>
      <p:ext uri="{BB962C8B-B14F-4D97-AF65-F5344CB8AC3E}">
        <p14:creationId xmlns:p14="http://schemas.microsoft.com/office/powerpoint/2010/main" val="2320650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26A320-D55F-1310-6707-6184E3F41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3720F4-FEC3-7158-02FF-1F627317F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675921"/>
            <a:ext cx="3456288" cy="539991"/>
          </a:xfrm>
        </p:spPr>
        <p:txBody>
          <a:bodyPr/>
          <a:lstStyle/>
          <a:p>
            <a:r>
              <a:rPr lang="fr-FR"/>
              <a:t>Ce qu’est le Guichet central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81C562-207E-694A-2522-E496868124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0" name="Picture 9" descr="A group of people sitting on the floor pointing at something&#10;&#10;Description automatically generated">
            <a:extLst>
              <a:ext uri="{FF2B5EF4-FFF2-40B4-BE49-F238E27FC236}">
                <a16:creationId xmlns:a16="http://schemas.microsoft.com/office/drawing/2014/main" id="{8AF7639D-4DA1-DBF0-C8D4-8388138679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138" y="0"/>
            <a:ext cx="5363862" cy="51435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697D87D-EA4D-B8F6-E7AD-7190EDAFC4AE}"/>
              </a:ext>
            </a:extLst>
          </p:cNvPr>
          <p:cNvSpPr txBox="1">
            <a:spLocks/>
          </p:cNvSpPr>
          <p:nvPr/>
        </p:nvSpPr>
        <p:spPr bwMode="gray">
          <a:xfrm>
            <a:off x="495786" y="1336347"/>
            <a:ext cx="6724164" cy="17406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Le « Guichet central » est un</a:t>
            </a:r>
            <a:r>
              <a:rPr lang="fr-FR" dirty="0"/>
              <a:t> lieu d’accueil étudiant animé par les services de l’université </a:t>
            </a:r>
            <a:r>
              <a:rPr lang="fr-FR" b="0" dirty="0"/>
              <a:t>pour </a:t>
            </a:r>
            <a:r>
              <a:rPr lang="fr-FR" dirty="0"/>
              <a:t>apporter une réponse experte</a:t>
            </a:r>
            <a:r>
              <a:rPr lang="fr-FR" b="0" dirty="0"/>
              <a:t> aux questions posées par les étudiants et </a:t>
            </a:r>
            <a:r>
              <a:rPr lang="fr-FR" dirty="0"/>
              <a:t>les accompagner dans des démarches spécifiques</a:t>
            </a:r>
            <a:r>
              <a:rPr lang="fr-FR" b="0" dirty="0"/>
              <a:t>. 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b="0" dirty="0"/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b="0" dirty="0"/>
              <a:t>Le guichet est implanté au </a:t>
            </a:r>
            <a:r>
              <a:rPr lang="fr-FR" dirty="0"/>
              <a:t>*******</a:t>
            </a:r>
            <a:r>
              <a:rPr lang="fr-FR" b="0" dirty="0"/>
              <a:t>, à proximité du guichet d’accueil actuel et sera </a:t>
            </a:r>
            <a:r>
              <a:rPr lang="fr-FR" dirty="0"/>
              <a:t>ouvert du *** au *** de **H à **H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b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DDF2CC-5AE1-3A64-F09D-AB07D64E5CA4}"/>
              </a:ext>
            </a:extLst>
          </p:cNvPr>
          <p:cNvSpPr txBox="1"/>
          <p:nvPr/>
        </p:nvSpPr>
        <p:spPr>
          <a:xfrm rot="20724267">
            <a:off x="1000126" y="3494414"/>
            <a:ext cx="2095500" cy="1041871"/>
          </a:xfrm>
          <a:prstGeom prst="roundRect">
            <a:avLst>
              <a:gd name="adj" fmla="val 2369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4572000"/>
                      <a:gd name="connsiteY0" fmla="*/ 0 h 335156"/>
                      <a:gd name="connsiteX1" fmla="*/ 4572000 w 4572000"/>
                      <a:gd name="connsiteY1" fmla="*/ 0 h 335156"/>
                      <a:gd name="connsiteX2" fmla="*/ 4572000 w 4572000"/>
                      <a:gd name="connsiteY2" fmla="*/ 335156 h 335156"/>
                      <a:gd name="connsiteX3" fmla="*/ 0 w 4572000"/>
                      <a:gd name="connsiteY3" fmla="*/ 335156 h 335156"/>
                      <a:gd name="connsiteX4" fmla="*/ 0 w 4572000"/>
                      <a:gd name="connsiteY4" fmla="*/ 0 h 33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0" h="335156" fill="none" extrusionOk="0">
                        <a:moveTo>
                          <a:pt x="0" y="0"/>
                        </a:moveTo>
                        <a:cubicBezTo>
                          <a:pt x="485889" y="-33775"/>
                          <a:pt x="3459996" y="138873"/>
                          <a:pt x="4572000" y="0"/>
                        </a:cubicBezTo>
                        <a:cubicBezTo>
                          <a:pt x="4548351" y="138275"/>
                          <a:pt x="4600763" y="238194"/>
                          <a:pt x="4572000" y="335156"/>
                        </a:cubicBezTo>
                        <a:cubicBezTo>
                          <a:pt x="3358244" y="197826"/>
                          <a:pt x="758441" y="197300"/>
                          <a:pt x="0" y="335156"/>
                        </a:cubicBezTo>
                        <a:cubicBezTo>
                          <a:pt x="-4079" y="236006"/>
                          <a:pt x="-9425" y="40203"/>
                          <a:pt x="0" y="0"/>
                        </a:cubicBezTo>
                        <a:close/>
                      </a:path>
                      <a:path w="4572000" h="335156" stroke="0" extrusionOk="0">
                        <a:moveTo>
                          <a:pt x="0" y="0"/>
                        </a:moveTo>
                        <a:cubicBezTo>
                          <a:pt x="1727230" y="-101487"/>
                          <a:pt x="3740940" y="-162162"/>
                          <a:pt x="4572000" y="0"/>
                        </a:cubicBezTo>
                        <a:cubicBezTo>
                          <a:pt x="4545616" y="102541"/>
                          <a:pt x="4543186" y="183429"/>
                          <a:pt x="4572000" y="335156"/>
                        </a:cubicBezTo>
                        <a:cubicBezTo>
                          <a:pt x="2693181" y="385221"/>
                          <a:pt x="786141" y="176707"/>
                          <a:pt x="0" y="335156"/>
                        </a:cubicBezTo>
                        <a:cubicBezTo>
                          <a:pt x="15827" y="255551"/>
                          <a:pt x="-4092" y="7456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72000" tIns="0" rIns="72000" bIns="0" anchor="ctr"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Ouverture prévue 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200" b="1" dirty="0">
                <a:latin typeface="Marianne" panose="02000000000000000000" pitchFamily="2" charset="0"/>
              </a:rPr>
              <a:t>Le *date* 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1E80237-AAF4-610F-5CF7-292C4C3A75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57" y="3317423"/>
            <a:ext cx="332954" cy="3329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9125C1-D192-B6A8-5047-71D6D14CCE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6490" y="205601"/>
            <a:ext cx="2269632" cy="123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603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050B50-B279-F35B-30FD-B5025940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2A386A-8887-CE38-1D60-CDCD7625D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8261" y="4027445"/>
            <a:ext cx="2520000" cy="526953"/>
          </a:xfrm>
        </p:spPr>
        <p:txBody>
          <a:bodyPr/>
          <a:lstStyle/>
          <a:p>
            <a:pPr marL="0" indent="0" algn="ctr">
              <a:buNone/>
            </a:pPr>
            <a:r>
              <a:rPr lang="fr-FR" sz="1600">
                <a:solidFill>
                  <a:schemeClr val="tx2">
                    <a:lumMod val="60000"/>
                    <a:lumOff val="40000"/>
                  </a:schemeClr>
                </a:solidFill>
              </a:rPr>
              <a:t>Guichet Central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0E5ABB-4ED5-8669-F3EE-025F0B7F10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67447" y="4041155"/>
            <a:ext cx="2520000" cy="523375"/>
          </a:xfrm>
        </p:spPr>
        <p:txBody>
          <a:bodyPr/>
          <a:lstStyle/>
          <a:p>
            <a:pPr marL="0" indent="0" algn="ctr">
              <a:buNone/>
            </a:pPr>
            <a:r>
              <a:rPr lang="fr-FR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Guichet d’accueil du site ***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D20545D-2995-3B31-0678-47293B5FF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Attention : le Guichet central N’EST PAS le guichet d’accueil du bâtiment du *nom du site où sera implanté le guichet*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0295E3-7F0C-065D-6CB7-3259DC05C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FDB850-B6B9-DCD8-610C-6D8BB43A21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84" y="2189627"/>
            <a:ext cx="1910736" cy="19107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4ADED9-209E-DD3D-4F42-45C73233F2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7" y="2071032"/>
            <a:ext cx="3390750" cy="1845973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F15B77F-2926-D5A5-849E-9B0D2549C655}"/>
              </a:ext>
            </a:extLst>
          </p:cNvPr>
          <p:cNvSpPr txBox="1">
            <a:spLocks/>
          </p:cNvSpPr>
          <p:nvPr/>
        </p:nvSpPr>
        <p:spPr bwMode="gray">
          <a:xfrm>
            <a:off x="2939866" y="2996142"/>
            <a:ext cx="2520000" cy="5269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sz="2400"/>
              <a:t>≠</a:t>
            </a:r>
          </a:p>
        </p:txBody>
      </p:sp>
    </p:spTree>
    <p:extLst>
      <p:ext uri="{BB962C8B-B14F-4D97-AF65-F5344CB8AC3E}">
        <p14:creationId xmlns:p14="http://schemas.microsoft.com/office/powerpoint/2010/main" val="423898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DFC526-1E68-35F1-3F75-522A6344C1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79" y="1245796"/>
            <a:ext cx="6285321" cy="3555279"/>
          </a:xfrm>
          <a:prstGeom prst="rect">
            <a:avLst/>
          </a:prstGeom>
        </p:spPr>
      </p:pic>
      <p:pic>
        <p:nvPicPr>
          <p:cNvPr id="19" name="Image 9">
            <a:extLst>
              <a:ext uri="{FF2B5EF4-FFF2-40B4-BE49-F238E27FC236}">
                <a16:creationId xmlns:a16="http://schemas.microsoft.com/office/drawing/2014/main" id="{5B85B4A7-92E2-6231-7393-B98E8D6451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9689" y="3101686"/>
            <a:ext cx="1966843" cy="19668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A0306E-1C56-15C9-9F09-9062106A1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16145F2-8F9E-4091-22CD-94438F45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45796"/>
            <a:ext cx="8424863" cy="539991"/>
          </a:xfrm>
        </p:spPr>
        <p:txBody>
          <a:bodyPr/>
          <a:lstStyle/>
          <a:p>
            <a:r>
              <a:rPr lang="fr-FR"/>
              <a:t>Quelques illustrations…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758B93-9F50-9C40-53CF-C777DD23D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2" name="Image 7">
            <a:extLst>
              <a:ext uri="{FF2B5EF4-FFF2-40B4-BE49-F238E27FC236}">
                <a16:creationId xmlns:a16="http://schemas.microsoft.com/office/drawing/2014/main" id="{71CC9EE8-EA6A-9FB9-F2DE-11D20268F6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1941" y="1058392"/>
            <a:ext cx="1806861" cy="17995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1">
            <a:extLst>
              <a:ext uri="{FF2B5EF4-FFF2-40B4-BE49-F238E27FC236}">
                <a16:creationId xmlns:a16="http://schemas.microsoft.com/office/drawing/2014/main" id="{AF24A329-6280-A800-EE41-4252093548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3865" y="2332972"/>
            <a:ext cx="2245163" cy="23597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 5">
            <a:extLst>
              <a:ext uri="{FF2B5EF4-FFF2-40B4-BE49-F238E27FC236}">
                <a16:creationId xmlns:a16="http://schemas.microsoft.com/office/drawing/2014/main" id="{C22B0DAC-330A-C1FC-4102-B1D946B06F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8747" y="664904"/>
            <a:ext cx="1440282" cy="14178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Image 18">
            <a:extLst>
              <a:ext uri="{FF2B5EF4-FFF2-40B4-BE49-F238E27FC236}">
                <a16:creationId xmlns:a16="http://schemas.microsoft.com/office/drawing/2014/main" id="{15116CC0-1289-A5A5-98D9-BD92854ED3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08528" y="458887"/>
            <a:ext cx="1500219" cy="11127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74B13E-8F38-0039-007E-E0650131A830}"/>
              </a:ext>
            </a:extLst>
          </p:cNvPr>
          <p:cNvSpPr/>
          <p:nvPr/>
        </p:nvSpPr>
        <p:spPr>
          <a:xfrm>
            <a:off x="2349235" y="4281054"/>
            <a:ext cx="671055" cy="131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00" dirty="0">
                <a:solidFill>
                  <a:srgbClr val="638E47"/>
                </a:solidFill>
                <a:latin typeface="Marianne" panose="02000000000000000000" pitchFamily="50" charset="0"/>
              </a:rPr>
              <a:t>agents</a:t>
            </a:r>
          </a:p>
        </p:txBody>
      </p:sp>
    </p:spTree>
    <p:extLst>
      <p:ext uri="{BB962C8B-B14F-4D97-AF65-F5344CB8AC3E}">
        <p14:creationId xmlns:p14="http://schemas.microsoft.com/office/powerpoint/2010/main" val="3123538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D8A85B-CE0F-BF64-7AFC-78C018328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3CF35C-BC82-1BD6-D053-34270168B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grpSp>
        <p:nvGrpSpPr>
          <p:cNvPr id="9" name="Groupe 12">
            <a:extLst>
              <a:ext uri="{FF2B5EF4-FFF2-40B4-BE49-F238E27FC236}">
                <a16:creationId xmlns:a16="http://schemas.microsoft.com/office/drawing/2014/main" id="{45A35DF8-E972-522C-4576-5ECE2C79924A}"/>
              </a:ext>
            </a:extLst>
          </p:cNvPr>
          <p:cNvGrpSpPr/>
          <p:nvPr/>
        </p:nvGrpSpPr>
        <p:grpSpPr>
          <a:xfrm>
            <a:off x="800893" y="785027"/>
            <a:ext cx="7542213" cy="3768931"/>
            <a:chOff x="648181" y="1444106"/>
            <a:chExt cx="10987069" cy="5165038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08113F03-F72A-3C38-B08A-80363CF9B1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8181" y="1444106"/>
              <a:ext cx="10987069" cy="5165038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1849EB1-9E85-CC69-A091-2466D517F5C7}"/>
                </a:ext>
              </a:extLst>
            </p:cNvPr>
            <p:cNvSpPr/>
            <p:nvPr/>
          </p:nvSpPr>
          <p:spPr>
            <a:xfrm>
              <a:off x="740780" y="6180881"/>
              <a:ext cx="1273215" cy="3119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EF0B149-0871-A5BD-1530-B7D5EDF1AEB8}"/>
              </a:ext>
            </a:extLst>
          </p:cNvPr>
          <p:cNvSpPr/>
          <p:nvPr/>
        </p:nvSpPr>
        <p:spPr>
          <a:xfrm>
            <a:off x="3609109" y="3560617"/>
            <a:ext cx="519546" cy="145473"/>
          </a:xfrm>
          <a:prstGeom prst="rect">
            <a:avLst/>
          </a:prstGeom>
          <a:solidFill>
            <a:srgbClr val="6B6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700" dirty="0">
                <a:latin typeface="Marianne" panose="02000000000000000000" pitchFamily="50" charset="0"/>
              </a:rPr>
              <a:t>agent</a:t>
            </a:r>
          </a:p>
        </p:txBody>
      </p:sp>
    </p:spTree>
    <p:extLst>
      <p:ext uri="{BB962C8B-B14F-4D97-AF65-F5344CB8AC3E}">
        <p14:creationId xmlns:p14="http://schemas.microsoft.com/office/powerpoint/2010/main" val="4011618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rgbClr val="2424FF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Comment le Guichet va fonctionner en pratique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917602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151114-280D-E441-C2EA-B7068E52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081D968-A570-311F-3C32-8E2CFBD4B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Les grands principes de fonctionnement du Guichet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CEC8E8-38BC-147A-39E7-BC5C4D61A0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grpSp>
        <p:nvGrpSpPr>
          <p:cNvPr id="10" name="Group 977">
            <a:extLst>
              <a:ext uri="{FF2B5EF4-FFF2-40B4-BE49-F238E27FC236}">
                <a16:creationId xmlns:a16="http://schemas.microsoft.com/office/drawing/2014/main" id="{CFFEAFA9-AFDB-ACBF-E574-979E707FAC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6794" y="1564353"/>
            <a:ext cx="367041" cy="367041"/>
            <a:chOff x="1925" y="3985"/>
            <a:chExt cx="340" cy="340"/>
          </a:xfrm>
          <a:solidFill>
            <a:srgbClr val="2424FF"/>
          </a:solidFill>
        </p:grpSpPr>
        <p:sp>
          <p:nvSpPr>
            <p:cNvPr id="11" name="Freeform 978">
              <a:extLst>
                <a:ext uri="{FF2B5EF4-FFF2-40B4-BE49-F238E27FC236}">
                  <a16:creationId xmlns:a16="http://schemas.microsoft.com/office/drawing/2014/main" id="{AC312F60-27B5-AD81-4326-C2253CDEF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7" y="4049"/>
              <a:ext cx="156" cy="212"/>
            </a:xfrm>
            <a:custGeom>
              <a:avLst/>
              <a:gdLst>
                <a:gd name="T0" fmla="*/ 118 w 235"/>
                <a:gd name="T1" fmla="*/ 0 h 320"/>
                <a:gd name="T2" fmla="*/ 118 w 235"/>
                <a:gd name="T3" fmla="*/ 0 h 320"/>
                <a:gd name="T4" fmla="*/ 117 w 235"/>
                <a:gd name="T5" fmla="*/ 0 h 320"/>
                <a:gd name="T6" fmla="*/ 0 w 235"/>
                <a:gd name="T7" fmla="*/ 117 h 320"/>
                <a:gd name="T8" fmla="*/ 17 w 235"/>
                <a:gd name="T9" fmla="*/ 176 h 320"/>
                <a:gd name="T10" fmla="*/ 109 w 235"/>
                <a:gd name="T11" fmla="*/ 315 h 320"/>
                <a:gd name="T12" fmla="*/ 117 w 235"/>
                <a:gd name="T13" fmla="*/ 320 h 320"/>
                <a:gd name="T14" fmla="*/ 118 w 235"/>
                <a:gd name="T15" fmla="*/ 320 h 320"/>
                <a:gd name="T16" fmla="*/ 118 w 235"/>
                <a:gd name="T17" fmla="*/ 320 h 320"/>
                <a:gd name="T18" fmla="*/ 127 w 235"/>
                <a:gd name="T19" fmla="*/ 315 h 320"/>
                <a:gd name="T20" fmla="*/ 219 w 235"/>
                <a:gd name="T21" fmla="*/ 176 h 320"/>
                <a:gd name="T22" fmla="*/ 235 w 235"/>
                <a:gd name="T23" fmla="*/ 117 h 320"/>
                <a:gd name="T24" fmla="*/ 118 w 235"/>
                <a:gd name="T25" fmla="*/ 0 h 320"/>
                <a:gd name="T26" fmla="*/ 201 w 235"/>
                <a:gd name="T27" fmla="*/ 164 h 320"/>
                <a:gd name="T28" fmla="*/ 118 w 235"/>
                <a:gd name="T29" fmla="*/ 290 h 320"/>
                <a:gd name="T30" fmla="*/ 35 w 235"/>
                <a:gd name="T31" fmla="*/ 165 h 320"/>
                <a:gd name="T32" fmla="*/ 22 w 235"/>
                <a:gd name="T33" fmla="*/ 117 h 320"/>
                <a:gd name="T34" fmla="*/ 117 w 235"/>
                <a:gd name="T35" fmla="*/ 21 h 320"/>
                <a:gd name="T36" fmla="*/ 118 w 235"/>
                <a:gd name="T37" fmla="*/ 21 h 320"/>
                <a:gd name="T38" fmla="*/ 118 w 235"/>
                <a:gd name="T39" fmla="*/ 21 h 320"/>
                <a:gd name="T40" fmla="*/ 213 w 235"/>
                <a:gd name="T41" fmla="*/ 117 h 320"/>
                <a:gd name="T42" fmla="*/ 201 w 235"/>
                <a:gd name="T43" fmla="*/ 16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5" h="320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53" y="0"/>
                    <a:pt x="0" y="52"/>
                    <a:pt x="0" y="117"/>
                  </a:cubicBezTo>
                  <a:cubicBezTo>
                    <a:pt x="0" y="139"/>
                    <a:pt x="5" y="156"/>
                    <a:pt x="17" y="176"/>
                  </a:cubicBezTo>
                  <a:cubicBezTo>
                    <a:pt x="109" y="315"/>
                    <a:pt x="109" y="315"/>
                    <a:pt x="109" y="315"/>
                  </a:cubicBezTo>
                  <a:cubicBezTo>
                    <a:pt x="111" y="318"/>
                    <a:pt x="114" y="320"/>
                    <a:pt x="117" y="320"/>
                  </a:cubicBezTo>
                  <a:cubicBezTo>
                    <a:pt x="117" y="320"/>
                    <a:pt x="118" y="320"/>
                    <a:pt x="118" y="320"/>
                  </a:cubicBezTo>
                  <a:cubicBezTo>
                    <a:pt x="118" y="320"/>
                    <a:pt x="118" y="320"/>
                    <a:pt x="118" y="320"/>
                  </a:cubicBezTo>
                  <a:cubicBezTo>
                    <a:pt x="121" y="320"/>
                    <a:pt x="125" y="318"/>
                    <a:pt x="127" y="315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30" y="156"/>
                    <a:pt x="235" y="139"/>
                    <a:pt x="235" y="117"/>
                  </a:cubicBezTo>
                  <a:cubicBezTo>
                    <a:pt x="235" y="52"/>
                    <a:pt x="182" y="0"/>
                    <a:pt x="118" y="0"/>
                  </a:cubicBezTo>
                  <a:close/>
                  <a:moveTo>
                    <a:pt x="201" y="164"/>
                  </a:moveTo>
                  <a:cubicBezTo>
                    <a:pt x="118" y="290"/>
                    <a:pt x="118" y="290"/>
                    <a:pt x="118" y="290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25" y="149"/>
                    <a:pt x="22" y="135"/>
                    <a:pt x="22" y="117"/>
                  </a:cubicBezTo>
                  <a:cubicBezTo>
                    <a:pt x="22" y="64"/>
                    <a:pt x="65" y="21"/>
                    <a:pt x="117" y="21"/>
                  </a:cubicBezTo>
                  <a:cubicBezTo>
                    <a:pt x="117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70" y="21"/>
                    <a:pt x="213" y="64"/>
                    <a:pt x="213" y="117"/>
                  </a:cubicBezTo>
                  <a:cubicBezTo>
                    <a:pt x="213" y="135"/>
                    <a:pt x="210" y="149"/>
                    <a:pt x="20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79">
              <a:extLst>
                <a:ext uri="{FF2B5EF4-FFF2-40B4-BE49-F238E27FC236}">
                  <a16:creationId xmlns:a16="http://schemas.microsoft.com/office/drawing/2014/main" id="{87878AFB-7CD9-10A3-4197-0F45EB595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9" y="4091"/>
              <a:ext cx="71" cy="71"/>
            </a:xfrm>
            <a:custGeom>
              <a:avLst/>
              <a:gdLst>
                <a:gd name="T0" fmla="*/ 54 w 107"/>
                <a:gd name="T1" fmla="*/ 0 h 106"/>
                <a:gd name="T2" fmla="*/ 0 w 107"/>
                <a:gd name="T3" fmla="*/ 53 h 106"/>
                <a:gd name="T4" fmla="*/ 54 w 107"/>
                <a:gd name="T5" fmla="*/ 106 h 106"/>
                <a:gd name="T6" fmla="*/ 107 w 107"/>
                <a:gd name="T7" fmla="*/ 53 h 106"/>
                <a:gd name="T8" fmla="*/ 54 w 107"/>
                <a:gd name="T9" fmla="*/ 0 h 106"/>
                <a:gd name="T10" fmla="*/ 54 w 107"/>
                <a:gd name="T11" fmla="*/ 85 h 106"/>
                <a:gd name="T12" fmla="*/ 22 w 107"/>
                <a:gd name="T13" fmla="*/ 53 h 106"/>
                <a:gd name="T14" fmla="*/ 54 w 107"/>
                <a:gd name="T15" fmla="*/ 21 h 106"/>
                <a:gd name="T16" fmla="*/ 86 w 107"/>
                <a:gd name="T17" fmla="*/ 53 h 106"/>
                <a:gd name="T18" fmla="*/ 54 w 107"/>
                <a:gd name="T19" fmla="*/ 8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6">
                  <a:moveTo>
                    <a:pt x="54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4" y="106"/>
                  </a:cubicBezTo>
                  <a:cubicBezTo>
                    <a:pt x="83" y="106"/>
                    <a:pt x="107" y="82"/>
                    <a:pt x="107" y="53"/>
                  </a:cubicBezTo>
                  <a:cubicBezTo>
                    <a:pt x="107" y="24"/>
                    <a:pt x="83" y="0"/>
                    <a:pt x="54" y="0"/>
                  </a:cubicBezTo>
                  <a:close/>
                  <a:moveTo>
                    <a:pt x="54" y="85"/>
                  </a:moveTo>
                  <a:cubicBezTo>
                    <a:pt x="36" y="85"/>
                    <a:pt x="22" y="71"/>
                    <a:pt x="22" y="53"/>
                  </a:cubicBezTo>
                  <a:cubicBezTo>
                    <a:pt x="22" y="35"/>
                    <a:pt x="36" y="21"/>
                    <a:pt x="54" y="21"/>
                  </a:cubicBezTo>
                  <a:cubicBezTo>
                    <a:pt x="71" y="21"/>
                    <a:pt x="86" y="35"/>
                    <a:pt x="86" y="53"/>
                  </a:cubicBezTo>
                  <a:cubicBezTo>
                    <a:pt x="86" y="71"/>
                    <a:pt x="71" y="85"/>
                    <a:pt x="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980">
              <a:extLst>
                <a:ext uri="{FF2B5EF4-FFF2-40B4-BE49-F238E27FC236}">
                  <a16:creationId xmlns:a16="http://schemas.microsoft.com/office/drawing/2014/main" id="{C7E3F466-807A-DC78-6C25-19D011279F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5" y="3985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FA516C-5D3F-7FE5-D96C-723A08EDA664}"/>
              </a:ext>
            </a:extLst>
          </p:cNvPr>
          <p:cNvSpPr txBox="1">
            <a:spLocks/>
          </p:cNvSpPr>
          <p:nvPr/>
        </p:nvSpPr>
        <p:spPr bwMode="gray">
          <a:xfrm>
            <a:off x="1103152" y="1599078"/>
            <a:ext cx="1877114" cy="36704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Espace Guichet central</a:t>
            </a:r>
            <a:r>
              <a:rPr lang="fr-FR" b="0" dirty="0"/>
              <a:t>, au *nom du site*</a:t>
            </a:r>
          </a:p>
        </p:txBody>
      </p:sp>
      <p:grpSp>
        <p:nvGrpSpPr>
          <p:cNvPr id="15" name="Group 808">
            <a:extLst>
              <a:ext uri="{FF2B5EF4-FFF2-40B4-BE49-F238E27FC236}">
                <a16:creationId xmlns:a16="http://schemas.microsoft.com/office/drawing/2014/main" id="{D5375D70-BBE9-163B-3D7E-6F92851C5D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81070" y="1527605"/>
            <a:ext cx="367982" cy="369064"/>
            <a:chOff x="5376" y="3657"/>
            <a:chExt cx="340" cy="341"/>
          </a:xfrm>
          <a:solidFill>
            <a:srgbClr val="2424FF"/>
          </a:solidFill>
        </p:grpSpPr>
        <p:sp>
          <p:nvSpPr>
            <p:cNvPr id="16" name="Freeform 809">
              <a:extLst>
                <a:ext uri="{FF2B5EF4-FFF2-40B4-BE49-F238E27FC236}">
                  <a16:creationId xmlns:a16="http://schemas.microsoft.com/office/drawing/2014/main" id="{890D40E0-D9DF-FFE6-55D8-3804A13F85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4" y="3721"/>
              <a:ext cx="184" cy="198"/>
            </a:xfrm>
            <a:custGeom>
              <a:avLst/>
              <a:gdLst>
                <a:gd name="T0" fmla="*/ 213 w 277"/>
                <a:gd name="T1" fmla="*/ 10 h 298"/>
                <a:gd name="T2" fmla="*/ 192 w 277"/>
                <a:gd name="T3" fmla="*/ 21 h 298"/>
                <a:gd name="T4" fmla="*/ 75 w 277"/>
                <a:gd name="T5" fmla="*/ 0 h 298"/>
                <a:gd name="T6" fmla="*/ 11 w 277"/>
                <a:gd name="T7" fmla="*/ 21 h 298"/>
                <a:gd name="T8" fmla="*/ 11 w 277"/>
                <a:gd name="T9" fmla="*/ 298 h 298"/>
                <a:gd name="T10" fmla="*/ 277 w 277"/>
                <a:gd name="T11" fmla="*/ 32 h 298"/>
                <a:gd name="T12" fmla="*/ 21 w 277"/>
                <a:gd name="T13" fmla="*/ 277 h 298"/>
                <a:gd name="T14" fmla="*/ 64 w 277"/>
                <a:gd name="T15" fmla="*/ 53 h 298"/>
                <a:gd name="T16" fmla="*/ 85 w 277"/>
                <a:gd name="T17" fmla="*/ 42 h 298"/>
                <a:gd name="T18" fmla="*/ 203 w 277"/>
                <a:gd name="T19" fmla="*/ 64 h 298"/>
                <a:gd name="T20" fmla="*/ 256 w 277"/>
                <a:gd name="T21" fmla="*/ 42 h 298"/>
                <a:gd name="T22" fmla="*/ 53 w 277"/>
                <a:gd name="T23" fmla="*/ 117 h 298"/>
                <a:gd name="T24" fmla="*/ 64 w 277"/>
                <a:gd name="T25" fmla="*/ 106 h 298"/>
                <a:gd name="T26" fmla="*/ 85 w 277"/>
                <a:gd name="T27" fmla="*/ 106 h 298"/>
                <a:gd name="T28" fmla="*/ 149 w 277"/>
                <a:gd name="T29" fmla="*/ 106 h 298"/>
                <a:gd name="T30" fmla="*/ 139 w 277"/>
                <a:gd name="T31" fmla="*/ 96 h 298"/>
                <a:gd name="T32" fmla="*/ 53 w 277"/>
                <a:gd name="T33" fmla="*/ 160 h 298"/>
                <a:gd name="T34" fmla="*/ 64 w 277"/>
                <a:gd name="T35" fmla="*/ 149 h 298"/>
                <a:gd name="T36" fmla="*/ 85 w 277"/>
                <a:gd name="T37" fmla="*/ 149 h 298"/>
                <a:gd name="T38" fmla="*/ 149 w 277"/>
                <a:gd name="T39" fmla="*/ 149 h 298"/>
                <a:gd name="T40" fmla="*/ 139 w 277"/>
                <a:gd name="T41" fmla="*/ 138 h 298"/>
                <a:gd name="T42" fmla="*/ 181 w 277"/>
                <a:gd name="T43" fmla="*/ 117 h 298"/>
                <a:gd name="T44" fmla="*/ 192 w 277"/>
                <a:gd name="T45" fmla="*/ 106 h 298"/>
                <a:gd name="T46" fmla="*/ 171 w 277"/>
                <a:gd name="T47" fmla="*/ 149 h 298"/>
                <a:gd name="T48" fmla="*/ 224 w 277"/>
                <a:gd name="T49" fmla="*/ 96 h 298"/>
                <a:gd name="T50" fmla="*/ 213 w 277"/>
                <a:gd name="T51" fmla="*/ 106 h 298"/>
                <a:gd name="T52" fmla="*/ 224 w 277"/>
                <a:gd name="T53" fmla="*/ 160 h 298"/>
                <a:gd name="T54" fmla="*/ 235 w 277"/>
                <a:gd name="T55" fmla="*/ 149 h 298"/>
                <a:gd name="T56" fmla="*/ 43 w 277"/>
                <a:gd name="T57" fmla="*/ 192 h 298"/>
                <a:gd name="T58" fmla="*/ 107 w 277"/>
                <a:gd name="T59" fmla="*/ 192 h 298"/>
                <a:gd name="T60" fmla="*/ 96 w 277"/>
                <a:gd name="T61" fmla="*/ 181 h 298"/>
                <a:gd name="T62" fmla="*/ 139 w 277"/>
                <a:gd name="T63" fmla="*/ 202 h 298"/>
                <a:gd name="T64" fmla="*/ 149 w 277"/>
                <a:gd name="T65" fmla="*/ 192 h 298"/>
                <a:gd name="T66" fmla="*/ 171 w 277"/>
                <a:gd name="T67" fmla="*/ 192 h 298"/>
                <a:gd name="T68" fmla="*/ 235 w 277"/>
                <a:gd name="T69" fmla="*/ 192 h 298"/>
                <a:gd name="T70" fmla="*/ 224 w 277"/>
                <a:gd name="T71" fmla="*/ 181 h 298"/>
                <a:gd name="T72" fmla="*/ 139 w 277"/>
                <a:gd name="T73" fmla="*/ 245 h 298"/>
                <a:gd name="T74" fmla="*/ 149 w 277"/>
                <a:gd name="T75" fmla="*/ 234 h 298"/>
                <a:gd name="T76" fmla="*/ 171 w 277"/>
                <a:gd name="T77" fmla="*/ 234 h 298"/>
                <a:gd name="T78" fmla="*/ 107 w 277"/>
                <a:gd name="T79" fmla="*/ 234 h 298"/>
                <a:gd name="T80" fmla="*/ 96 w 277"/>
                <a:gd name="T81" fmla="*/ 224 h 298"/>
                <a:gd name="T82" fmla="*/ 53 w 277"/>
                <a:gd name="T83" fmla="*/ 245 h 298"/>
                <a:gd name="T84" fmla="*/ 64 w 277"/>
                <a:gd name="T85" fmla="*/ 23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298">
                  <a:moveTo>
                    <a:pt x="267" y="21"/>
                  </a:moveTo>
                  <a:cubicBezTo>
                    <a:pt x="213" y="21"/>
                    <a:pt x="213" y="21"/>
                    <a:pt x="213" y="21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3" y="4"/>
                    <a:pt x="209" y="0"/>
                    <a:pt x="203" y="0"/>
                  </a:cubicBezTo>
                  <a:cubicBezTo>
                    <a:pt x="197" y="0"/>
                    <a:pt x="192" y="4"/>
                    <a:pt x="192" y="10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4"/>
                    <a:pt x="81" y="0"/>
                    <a:pt x="75" y="0"/>
                  </a:cubicBezTo>
                  <a:cubicBezTo>
                    <a:pt x="69" y="0"/>
                    <a:pt x="64" y="4"/>
                    <a:pt x="64" y="1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94"/>
                    <a:pt x="5" y="298"/>
                    <a:pt x="11" y="298"/>
                  </a:cubicBezTo>
                  <a:cubicBezTo>
                    <a:pt x="267" y="298"/>
                    <a:pt x="267" y="298"/>
                    <a:pt x="267" y="298"/>
                  </a:cubicBezTo>
                  <a:cubicBezTo>
                    <a:pt x="273" y="298"/>
                    <a:pt x="277" y="294"/>
                    <a:pt x="277" y="288"/>
                  </a:cubicBezTo>
                  <a:cubicBezTo>
                    <a:pt x="277" y="32"/>
                    <a:pt x="277" y="32"/>
                    <a:pt x="277" y="32"/>
                  </a:cubicBezTo>
                  <a:cubicBezTo>
                    <a:pt x="277" y="26"/>
                    <a:pt x="273" y="21"/>
                    <a:pt x="267" y="21"/>
                  </a:cubicBezTo>
                  <a:close/>
                  <a:moveTo>
                    <a:pt x="256" y="277"/>
                  </a:moveTo>
                  <a:cubicBezTo>
                    <a:pt x="21" y="277"/>
                    <a:pt x="21" y="277"/>
                    <a:pt x="21" y="27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9"/>
                    <a:pt x="69" y="64"/>
                    <a:pt x="75" y="64"/>
                  </a:cubicBezTo>
                  <a:cubicBezTo>
                    <a:pt x="81" y="64"/>
                    <a:pt x="85" y="59"/>
                    <a:pt x="85" y="5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2" y="59"/>
                    <a:pt x="197" y="64"/>
                    <a:pt x="203" y="64"/>
                  </a:cubicBezTo>
                  <a:cubicBezTo>
                    <a:pt x="209" y="64"/>
                    <a:pt x="213" y="59"/>
                    <a:pt x="213" y="53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56" y="42"/>
                    <a:pt x="256" y="42"/>
                    <a:pt x="256" y="42"/>
                  </a:cubicBezTo>
                  <a:lnTo>
                    <a:pt x="256" y="277"/>
                  </a:lnTo>
                  <a:close/>
                  <a:moveTo>
                    <a:pt x="64" y="106"/>
                  </a:moveTo>
                  <a:cubicBezTo>
                    <a:pt x="64" y="112"/>
                    <a:pt x="59" y="117"/>
                    <a:pt x="53" y="117"/>
                  </a:cubicBezTo>
                  <a:cubicBezTo>
                    <a:pt x="47" y="117"/>
                    <a:pt x="43" y="112"/>
                    <a:pt x="43" y="106"/>
                  </a:cubicBezTo>
                  <a:cubicBezTo>
                    <a:pt x="43" y="100"/>
                    <a:pt x="47" y="96"/>
                    <a:pt x="53" y="96"/>
                  </a:cubicBezTo>
                  <a:cubicBezTo>
                    <a:pt x="59" y="96"/>
                    <a:pt x="64" y="100"/>
                    <a:pt x="64" y="106"/>
                  </a:cubicBezTo>
                  <a:close/>
                  <a:moveTo>
                    <a:pt x="107" y="106"/>
                  </a:moveTo>
                  <a:cubicBezTo>
                    <a:pt x="107" y="112"/>
                    <a:pt x="102" y="117"/>
                    <a:pt x="96" y="117"/>
                  </a:cubicBezTo>
                  <a:cubicBezTo>
                    <a:pt x="90" y="117"/>
                    <a:pt x="85" y="112"/>
                    <a:pt x="85" y="106"/>
                  </a:cubicBezTo>
                  <a:cubicBezTo>
                    <a:pt x="85" y="100"/>
                    <a:pt x="90" y="96"/>
                    <a:pt x="96" y="96"/>
                  </a:cubicBezTo>
                  <a:cubicBezTo>
                    <a:pt x="102" y="96"/>
                    <a:pt x="107" y="100"/>
                    <a:pt x="107" y="106"/>
                  </a:cubicBezTo>
                  <a:close/>
                  <a:moveTo>
                    <a:pt x="149" y="106"/>
                  </a:moveTo>
                  <a:cubicBezTo>
                    <a:pt x="149" y="112"/>
                    <a:pt x="145" y="117"/>
                    <a:pt x="139" y="117"/>
                  </a:cubicBezTo>
                  <a:cubicBezTo>
                    <a:pt x="133" y="117"/>
                    <a:pt x="128" y="112"/>
                    <a:pt x="128" y="106"/>
                  </a:cubicBezTo>
                  <a:cubicBezTo>
                    <a:pt x="128" y="100"/>
                    <a:pt x="133" y="96"/>
                    <a:pt x="139" y="96"/>
                  </a:cubicBezTo>
                  <a:cubicBezTo>
                    <a:pt x="145" y="96"/>
                    <a:pt x="149" y="100"/>
                    <a:pt x="149" y="106"/>
                  </a:cubicBezTo>
                  <a:close/>
                  <a:moveTo>
                    <a:pt x="64" y="149"/>
                  </a:moveTo>
                  <a:cubicBezTo>
                    <a:pt x="64" y="155"/>
                    <a:pt x="59" y="160"/>
                    <a:pt x="53" y="160"/>
                  </a:cubicBezTo>
                  <a:cubicBezTo>
                    <a:pt x="47" y="160"/>
                    <a:pt x="43" y="155"/>
                    <a:pt x="43" y="149"/>
                  </a:cubicBezTo>
                  <a:cubicBezTo>
                    <a:pt x="43" y="143"/>
                    <a:pt x="47" y="138"/>
                    <a:pt x="53" y="138"/>
                  </a:cubicBezTo>
                  <a:cubicBezTo>
                    <a:pt x="59" y="138"/>
                    <a:pt x="64" y="143"/>
                    <a:pt x="64" y="149"/>
                  </a:cubicBezTo>
                  <a:close/>
                  <a:moveTo>
                    <a:pt x="107" y="149"/>
                  </a:moveTo>
                  <a:cubicBezTo>
                    <a:pt x="107" y="155"/>
                    <a:pt x="102" y="160"/>
                    <a:pt x="96" y="160"/>
                  </a:cubicBezTo>
                  <a:cubicBezTo>
                    <a:pt x="90" y="160"/>
                    <a:pt x="85" y="155"/>
                    <a:pt x="85" y="149"/>
                  </a:cubicBezTo>
                  <a:cubicBezTo>
                    <a:pt x="85" y="143"/>
                    <a:pt x="90" y="138"/>
                    <a:pt x="96" y="138"/>
                  </a:cubicBezTo>
                  <a:cubicBezTo>
                    <a:pt x="102" y="138"/>
                    <a:pt x="107" y="143"/>
                    <a:pt x="107" y="149"/>
                  </a:cubicBezTo>
                  <a:close/>
                  <a:moveTo>
                    <a:pt x="149" y="149"/>
                  </a:moveTo>
                  <a:cubicBezTo>
                    <a:pt x="149" y="155"/>
                    <a:pt x="145" y="160"/>
                    <a:pt x="139" y="160"/>
                  </a:cubicBezTo>
                  <a:cubicBezTo>
                    <a:pt x="133" y="160"/>
                    <a:pt x="128" y="155"/>
                    <a:pt x="128" y="149"/>
                  </a:cubicBezTo>
                  <a:cubicBezTo>
                    <a:pt x="128" y="143"/>
                    <a:pt x="133" y="138"/>
                    <a:pt x="139" y="138"/>
                  </a:cubicBezTo>
                  <a:cubicBezTo>
                    <a:pt x="145" y="138"/>
                    <a:pt x="149" y="143"/>
                    <a:pt x="149" y="149"/>
                  </a:cubicBezTo>
                  <a:close/>
                  <a:moveTo>
                    <a:pt x="192" y="106"/>
                  </a:moveTo>
                  <a:cubicBezTo>
                    <a:pt x="192" y="112"/>
                    <a:pt x="187" y="117"/>
                    <a:pt x="181" y="117"/>
                  </a:cubicBezTo>
                  <a:cubicBezTo>
                    <a:pt x="175" y="117"/>
                    <a:pt x="171" y="112"/>
                    <a:pt x="171" y="106"/>
                  </a:cubicBezTo>
                  <a:cubicBezTo>
                    <a:pt x="171" y="100"/>
                    <a:pt x="175" y="96"/>
                    <a:pt x="181" y="96"/>
                  </a:cubicBezTo>
                  <a:cubicBezTo>
                    <a:pt x="187" y="96"/>
                    <a:pt x="192" y="100"/>
                    <a:pt x="192" y="106"/>
                  </a:cubicBezTo>
                  <a:close/>
                  <a:moveTo>
                    <a:pt x="192" y="149"/>
                  </a:moveTo>
                  <a:cubicBezTo>
                    <a:pt x="192" y="155"/>
                    <a:pt x="187" y="160"/>
                    <a:pt x="181" y="160"/>
                  </a:cubicBezTo>
                  <a:cubicBezTo>
                    <a:pt x="175" y="160"/>
                    <a:pt x="171" y="155"/>
                    <a:pt x="171" y="149"/>
                  </a:cubicBezTo>
                  <a:cubicBezTo>
                    <a:pt x="171" y="143"/>
                    <a:pt x="175" y="138"/>
                    <a:pt x="181" y="138"/>
                  </a:cubicBezTo>
                  <a:cubicBezTo>
                    <a:pt x="187" y="138"/>
                    <a:pt x="192" y="143"/>
                    <a:pt x="192" y="149"/>
                  </a:cubicBezTo>
                  <a:close/>
                  <a:moveTo>
                    <a:pt x="224" y="96"/>
                  </a:moveTo>
                  <a:cubicBezTo>
                    <a:pt x="230" y="96"/>
                    <a:pt x="235" y="100"/>
                    <a:pt x="235" y="106"/>
                  </a:cubicBezTo>
                  <a:cubicBezTo>
                    <a:pt x="235" y="112"/>
                    <a:pt x="230" y="117"/>
                    <a:pt x="224" y="117"/>
                  </a:cubicBezTo>
                  <a:cubicBezTo>
                    <a:pt x="218" y="117"/>
                    <a:pt x="213" y="112"/>
                    <a:pt x="213" y="106"/>
                  </a:cubicBezTo>
                  <a:cubicBezTo>
                    <a:pt x="213" y="100"/>
                    <a:pt x="218" y="96"/>
                    <a:pt x="224" y="96"/>
                  </a:cubicBezTo>
                  <a:close/>
                  <a:moveTo>
                    <a:pt x="235" y="149"/>
                  </a:moveTo>
                  <a:cubicBezTo>
                    <a:pt x="235" y="155"/>
                    <a:pt x="230" y="160"/>
                    <a:pt x="224" y="160"/>
                  </a:cubicBezTo>
                  <a:cubicBezTo>
                    <a:pt x="218" y="160"/>
                    <a:pt x="213" y="155"/>
                    <a:pt x="213" y="149"/>
                  </a:cubicBezTo>
                  <a:cubicBezTo>
                    <a:pt x="213" y="143"/>
                    <a:pt x="218" y="138"/>
                    <a:pt x="224" y="138"/>
                  </a:cubicBezTo>
                  <a:cubicBezTo>
                    <a:pt x="230" y="138"/>
                    <a:pt x="235" y="143"/>
                    <a:pt x="235" y="149"/>
                  </a:cubicBezTo>
                  <a:close/>
                  <a:moveTo>
                    <a:pt x="64" y="192"/>
                  </a:moveTo>
                  <a:cubicBezTo>
                    <a:pt x="64" y="198"/>
                    <a:pt x="59" y="202"/>
                    <a:pt x="53" y="202"/>
                  </a:cubicBezTo>
                  <a:cubicBezTo>
                    <a:pt x="47" y="202"/>
                    <a:pt x="43" y="198"/>
                    <a:pt x="43" y="192"/>
                  </a:cubicBezTo>
                  <a:cubicBezTo>
                    <a:pt x="43" y="186"/>
                    <a:pt x="47" y="181"/>
                    <a:pt x="53" y="181"/>
                  </a:cubicBezTo>
                  <a:cubicBezTo>
                    <a:pt x="59" y="181"/>
                    <a:pt x="64" y="186"/>
                    <a:pt x="64" y="192"/>
                  </a:cubicBezTo>
                  <a:close/>
                  <a:moveTo>
                    <a:pt x="107" y="192"/>
                  </a:moveTo>
                  <a:cubicBezTo>
                    <a:pt x="107" y="198"/>
                    <a:pt x="102" y="202"/>
                    <a:pt x="96" y="202"/>
                  </a:cubicBezTo>
                  <a:cubicBezTo>
                    <a:pt x="90" y="202"/>
                    <a:pt x="85" y="198"/>
                    <a:pt x="85" y="192"/>
                  </a:cubicBezTo>
                  <a:cubicBezTo>
                    <a:pt x="85" y="186"/>
                    <a:pt x="90" y="181"/>
                    <a:pt x="96" y="181"/>
                  </a:cubicBezTo>
                  <a:cubicBezTo>
                    <a:pt x="102" y="181"/>
                    <a:pt x="107" y="186"/>
                    <a:pt x="107" y="192"/>
                  </a:cubicBezTo>
                  <a:close/>
                  <a:moveTo>
                    <a:pt x="149" y="192"/>
                  </a:moveTo>
                  <a:cubicBezTo>
                    <a:pt x="149" y="198"/>
                    <a:pt x="145" y="202"/>
                    <a:pt x="139" y="202"/>
                  </a:cubicBezTo>
                  <a:cubicBezTo>
                    <a:pt x="133" y="202"/>
                    <a:pt x="128" y="198"/>
                    <a:pt x="128" y="192"/>
                  </a:cubicBezTo>
                  <a:cubicBezTo>
                    <a:pt x="128" y="186"/>
                    <a:pt x="133" y="181"/>
                    <a:pt x="139" y="181"/>
                  </a:cubicBezTo>
                  <a:cubicBezTo>
                    <a:pt x="145" y="181"/>
                    <a:pt x="149" y="186"/>
                    <a:pt x="149" y="192"/>
                  </a:cubicBezTo>
                  <a:close/>
                  <a:moveTo>
                    <a:pt x="192" y="192"/>
                  </a:moveTo>
                  <a:cubicBezTo>
                    <a:pt x="192" y="198"/>
                    <a:pt x="187" y="202"/>
                    <a:pt x="181" y="202"/>
                  </a:cubicBezTo>
                  <a:cubicBezTo>
                    <a:pt x="175" y="202"/>
                    <a:pt x="171" y="198"/>
                    <a:pt x="171" y="192"/>
                  </a:cubicBezTo>
                  <a:cubicBezTo>
                    <a:pt x="171" y="186"/>
                    <a:pt x="175" y="181"/>
                    <a:pt x="181" y="181"/>
                  </a:cubicBezTo>
                  <a:cubicBezTo>
                    <a:pt x="187" y="181"/>
                    <a:pt x="192" y="186"/>
                    <a:pt x="192" y="192"/>
                  </a:cubicBezTo>
                  <a:close/>
                  <a:moveTo>
                    <a:pt x="235" y="192"/>
                  </a:moveTo>
                  <a:cubicBezTo>
                    <a:pt x="235" y="198"/>
                    <a:pt x="230" y="202"/>
                    <a:pt x="224" y="202"/>
                  </a:cubicBezTo>
                  <a:cubicBezTo>
                    <a:pt x="218" y="202"/>
                    <a:pt x="213" y="198"/>
                    <a:pt x="213" y="192"/>
                  </a:cubicBezTo>
                  <a:cubicBezTo>
                    <a:pt x="213" y="186"/>
                    <a:pt x="218" y="181"/>
                    <a:pt x="224" y="181"/>
                  </a:cubicBezTo>
                  <a:cubicBezTo>
                    <a:pt x="230" y="181"/>
                    <a:pt x="235" y="186"/>
                    <a:pt x="235" y="192"/>
                  </a:cubicBezTo>
                  <a:close/>
                  <a:moveTo>
                    <a:pt x="149" y="234"/>
                  </a:moveTo>
                  <a:cubicBezTo>
                    <a:pt x="149" y="240"/>
                    <a:pt x="145" y="245"/>
                    <a:pt x="139" y="245"/>
                  </a:cubicBezTo>
                  <a:cubicBezTo>
                    <a:pt x="133" y="245"/>
                    <a:pt x="128" y="240"/>
                    <a:pt x="128" y="234"/>
                  </a:cubicBezTo>
                  <a:cubicBezTo>
                    <a:pt x="128" y="228"/>
                    <a:pt x="133" y="224"/>
                    <a:pt x="139" y="224"/>
                  </a:cubicBezTo>
                  <a:cubicBezTo>
                    <a:pt x="145" y="224"/>
                    <a:pt x="149" y="228"/>
                    <a:pt x="149" y="234"/>
                  </a:cubicBezTo>
                  <a:close/>
                  <a:moveTo>
                    <a:pt x="192" y="234"/>
                  </a:moveTo>
                  <a:cubicBezTo>
                    <a:pt x="192" y="240"/>
                    <a:pt x="187" y="245"/>
                    <a:pt x="181" y="245"/>
                  </a:cubicBezTo>
                  <a:cubicBezTo>
                    <a:pt x="175" y="245"/>
                    <a:pt x="171" y="240"/>
                    <a:pt x="171" y="234"/>
                  </a:cubicBezTo>
                  <a:cubicBezTo>
                    <a:pt x="171" y="228"/>
                    <a:pt x="175" y="224"/>
                    <a:pt x="181" y="224"/>
                  </a:cubicBezTo>
                  <a:cubicBezTo>
                    <a:pt x="187" y="224"/>
                    <a:pt x="192" y="228"/>
                    <a:pt x="192" y="234"/>
                  </a:cubicBezTo>
                  <a:close/>
                  <a:moveTo>
                    <a:pt x="107" y="234"/>
                  </a:moveTo>
                  <a:cubicBezTo>
                    <a:pt x="107" y="240"/>
                    <a:pt x="102" y="245"/>
                    <a:pt x="96" y="245"/>
                  </a:cubicBezTo>
                  <a:cubicBezTo>
                    <a:pt x="90" y="245"/>
                    <a:pt x="85" y="240"/>
                    <a:pt x="85" y="234"/>
                  </a:cubicBezTo>
                  <a:cubicBezTo>
                    <a:pt x="85" y="228"/>
                    <a:pt x="90" y="224"/>
                    <a:pt x="96" y="224"/>
                  </a:cubicBezTo>
                  <a:cubicBezTo>
                    <a:pt x="102" y="224"/>
                    <a:pt x="107" y="228"/>
                    <a:pt x="107" y="234"/>
                  </a:cubicBezTo>
                  <a:close/>
                  <a:moveTo>
                    <a:pt x="64" y="234"/>
                  </a:moveTo>
                  <a:cubicBezTo>
                    <a:pt x="64" y="240"/>
                    <a:pt x="59" y="245"/>
                    <a:pt x="53" y="245"/>
                  </a:cubicBezTo>
                  <a:cubicBezTo>
                    <a:pt x="47" y="245"/>
                    <a:pt x="43" y="240"/>
                    <a:pt x="43" y="234"/>
                  </a:cubicBezTo>
                  <a:cubicBezTo>
                    <a:pt x="43" y="228"/>
                    <a:pt x="47" y="224"/>
                    <a:pt x="53" y="224"/>
                  </a:cubicBezTo>
                  <a:cubicBezTo>
                    <a:pt x="59" y="224"/>
                    <a:pt x="64" y="228"/>
                    <a:pt x="64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810">
              <a:extLst>
                <a:ext uri="{FF2B5EF4-FFF2-40B4-BE49-F238E27FC236}">
                  <a16:creationId xmlns:a16="http://schemas.microsoft.com/office/drawing/2014/main" id="{5C79BDA1-339A-EC37-0406-67372B612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6" y="3657"/>
              <a:ext cx="340" cy="3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AA5AF836-771B-EC8D-069A-E919A138661F}"/>
              </a:ext>
            </a:extLst>
          </p:cNvPr>
          <p:cNvSpPr txBox="1">
            <a:spLocks/>
          </p:cNvSpPr>
          <p:nvPr/>
        </p:nvSpPr>
        <p:spPr bwMode="gray">
          <a:xfrm>
            <a:off x="3733471" y="1564353"/>
            <a:ext cx="2047279" cy="594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Ouverture de *mois* à *mois*</a:t>
            </a:r>
            <a:r>
              <a:rPr lang="fr-FR" b="0" dirty="0"/>
              <a:t>, du </a:t>
            </a:r>
            <a:r>
              <a:rPr lang="fr-FR" dirty="0"/>
              <a:t>*** au *** </a:t>
            </a:r>
            <a:r>
              <a:rPr lang="fr-FR" b="0" dirty="0"/>
              <a:t>sur le créneau </a:t>
            </a:r>
            <a:r>
              <a:rPr lang="fr-FR" dirty="0"/>
              <a:t>**h-**h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5E4452D5-6E55-B628-2EE8-32D0E009FBCC}"/>
              </a:ext>
            </a:extLst>
          </p:cNvPr>
          <p:cNvSpPr txBox="1">
            <a:spLocks/>
          </p:cNvSpPr>
          <p:nvPr/>
        </p:nvSpPr>
        <p:spPr bwMode="gray">
          <a:xfrm>
            <a:off x="6938753" y="2723421"/>
            <a:ext cx="1877114" cy="6165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/>
              <a:t>Principe de déport de l’activité </a:t>
            </a:r>
            <a:r>
              <a:rPr lang="fr-FR" b="0"/>
              <a:t>du service lors de sa permanence</a:t>
            </a:r>
          </a:p>
        </p:txBody>
      </p:sp>
      <p:grpSp>
        <p:nvGrpSpPr>
          <p:cNvPr id="22" name="Group 309">
            <a:extLst>
              <a:ext uri="{FF2B5EF4-FFF2-40B4-BE49-F238E27FC236}">
                <a16:creationId xmlns:a16="http://schemas.microsoft.com/office/drawing/2014/main" id="{9040EB5F-6184-525D-27FC-B35ED953020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41444" y="2789908"/>
            <a:ext cx="370106" cy="369021"/>
            <a:chOff x="6585" y="1193"/>
            <a:chExt cx="341" cy="340"/>
          </a:xfrm>
          <a:solidFill>
            <a:srgbClr val="2424FF"/>
          </a:solidFill>
        </p:grpSpPr>
        <p:sp>
          <p:nvSpPr>
            <p:cNvPr id="23" name="Freeform 310">
              <a:extLst>
                <a:ext uri="{FF2B5EF4-FFF2-40B4-BE49-F238E27FC236}">
                  <a16:creationId xmlns:a16="http://schemas.microsoft.com/office/drawing/2014/main" id="{19C89809-79A4-CD1B-EBAB-DD0A7D0CE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8" y="1264"/>
              <a:ext cx="206" cy="205"/>
            </a:xfrm>
            <a:custGeom>
              <a:avLst/>
              <a:gdLst>
                <a:gd name="T0" fmla="*/ 117 w 309"/>
                <a:gd name="T1" fmla="*/ 309 h 309"/>
                <a:gd name="T2" fmla="*/ 116 w 309"/>
                <a:gd name="T3" fmla="*/ 309 h 309"/>
                <a:gd name="T4" fmla="*/ 108 w 309"/>
                <a:gd name="T5" fmla="*/ 304 h 309"/>
                <a:gd name="T6" fmla="*/ 68 w 309"/>
                <a:gd name="T7" fmla="*/ 242 h 309"/>
                <a:gd name="T8" fmla="*/ 5 w 309"/>
                <a:gd name="T9" fmla="*/ 201 h 309"/>
                <a:gd name="T10" fmla="*/ 1 w 309"/>
                <a:gd name="T11" fmla="*/ 194 h 309"/>
                <a:gd name="T12" fmla="*/ 4 w 309"/>
                <a:gd name="T13" fmla="*/ 185 h 309"/>
                <a:gd name="T14" fmla="*/ 26 w 309"/>
                <a:gd name="T15" fmla="*/ 163 h 309"/>
                <a:gd name="T16" fmla="*/ 37 w 309"/>
                <a:gd name="T17" fmla="*/ 161 h 309"/>
                <a:gd name="T18" fmla="*/ 84 w 309"/>
                <a:gd name="T19" fmla="*/ 180 h 309"/>
                <a:gd name="T20" fmla="*/ 121 w 309"/>
                <a:gd name="T21" fmla="*/ 143 h 309"/>
                <a:gd name="T22" fmla="*/ 17 w 309"/>
                <a:gd name="T23" fmla="*/ 86 h 309"/>
                <a:gd name="T24" fmla="*/ 11 w 309"/>
                <a:gd name="T25" fmla="*/ 78 h 309"/>
                <a:gd name="T26" fmla="*/ 14 w 309"/>
                <a:gd name="T27" fmla="*/ 69 h 309"/>
                <a:gd name="T28" fmla="*/ 37 w 309"/>
                <a:gd name="T29" fmla="*/ 46 h 309"/>
                <a:gd name="T30" fmla="*/ 48 w 309"/>
                <a:gd name="T31" fmla="*/ 43 h 309"/>
                <a:gd name="T32" fmla="*/ 177 w 309"/>
                <a:gd name="T33" fmla="*/ 87 h 309"/>
                <a:gd name="T34" fmla="*/ 233 w 309"/>
                <a:gd name="T35" fmla="*/ 31 h 309"/>
                <a:gd name="T36" fmla="*/ 234 w 309"/>
                <a:gd name="T37" fmla="*/ 30 h 309"/>
                <a:gd name="T38" fmla="*/ 294 w 309"/>
                <a:gd name="T39" fmla="*/ 16 h 309"/>
                <a:gd name="T40" fmla="*/ 279 w 309"/>
                <a:gd name="T41" fmla="*/ 75 h 309"/>
                <a:gd name="T42" fmla="*/ 278 w 309"/>
                <a:gd name="T43" fmla="*/ 76 h 309"/>
                <a:gd name="T44" fmla="*/ 223 w 309"/>
                <a:gd name="T45" fmla="*/ 132 h 309"/>
                <a:gd name="T46" fmla="*/ 266 w 309"/>
                <a:gd name="T47" fmla="*/ 261 h 309"/>
                <a:gd name="T48" fmla="*/ 263 w 309"/>
                <a:gd name="T49" fmla="*/ 272 h 309"/>
                <a:gd name="T50" fmla="*/ 241 w 309"/>
                <a:gd name="T51" fmla="*/ 295 h 309"/>
                <a:gd name="T52" fmla="*/ 232 w 309"/>
                <a:gd name="T53" fmla="*/ 298 h 309"/>
                <a:gd name="T54" fmla="*/ 224 w 309"/>
                <a:gd name="T55" fmla="*/ 292 h 309"/>
                <a:gd name="T56" fmla="*/ 167 w 309"/>
                <a:gd name="T57" fmla="*/ 188 h 309"/>
                <a:gd name="T58" fmla="*/ 130 w 309"/>
                <a:gd name="T59" fmla="*/ 225 h 309"/>
                <a:gd name="T60" fmla="*/ 149 w 309"/>
                <a:gd name="T61" fmla="*/ 272 h 309"/>
                <a:gd name="T62" fmla="*/ 146 w 309"/>
                <a:gd name="T63" fmla="*/ 284 h 309"/>
                <a:gd name="T64" fmla="*/ 124 w 309"/>
                <a:gd name="T65" fmla="*/ 306 h 309"/>
                <a:gd name="T66" fmla="*/ 117 w 309"/>
                <a:gd name="T67" fmla="*/ 309 h 309"/>
                <a:gd name="T68" fmla="*/ 28 w 309"/>
                <a:gd name="T69" fmla="*/ 191 h 309"/>
                <a:gd name="T70" fmla="*/ 81 w 309"/>
                <a:gd name="T71" fmla="*/ 225 h 309"/>
                <a:gd name="T72" fmla="*/ 84 w 309"/>
                <a:gd name="T73" fmla="*/ 228 h 309"/>
                <a:gd name="T74" fmla="*/ 119 w 309"/>
                <a:gd name="T75" fmla="*/ 281 h 309"/>
                <a:gd name="T76" fmla="*/ 126 w 309"/>
                <a:gd name="T77" fmla="*/ 274 h 309"/>
                <a:gd name="T78" fmla="*/ 107 w 309"/>
                <a:gd name="T79" fmla="*/ 226 h 309"/>
                <a:gd name="T80" fmla="*/ 110 w 309"/>
                <a:gd name="T81" fmla="*/ 215 h 309"/>
                <a:gd name="T82" fmla="*/ 161 w 309"/>
                <a:gd name="T83" fmla="*/ 163 h 309"/>
                <a:gd name="T84" fmla="*/ 171 w 309"/>
                <a:gd name="T85" fmla="*/ 160 h 309"/>
                <a:gd name="T86" fmla="*/ 178 w 309"/>
                <a:gd name="T87" fmla="*/ 165 h 309"/>
                <a:gd name="T88" fmla="*/ 236 w 309"/>
                <a:gd name="T89" fmla="*/ 270 h 309"/>
                <a:gd name="T90" fmla="*/ 244 w 309"/>
                <a:gd name="T91" fmla="*/ 262 h 309"/>
                <a:gd name="T92" fmla="*/ 200 w 309"/>
                <a:gd name="T93" fmla="*/ 132 h 309"/>
                <a:gd name="T94" fmla="*/ 203 w 309"/>
                <a:gd name="T95" fmla="*/ 121 h 309"/>
                <a:gd name="T96" fmla="*/ 263 w 309"/>
                <a:gd name="T97" fmla="*/ 62 h 309"/>
                <a:gd name="T98" fmla="*/ 278 w 309"/>
                <a:gd name="T99" fmla="*/ 31 h 309"/>
                <a:gd name="T100" fmla="*/ 248 w 309"/>
                <a:gd name="T101" fmla="*/ 47 h 309"/>
                <a:gd name="T102" fmla="*/ 188 w 309"/>
                <a:gd name="T103" fmla="*/ 106 h 309"/>
                <a:gd name="T104" fmla="*/ 177 w 309"/>
                <a:gd name="T105" fmla="*/ 109 h 309"/>
                <a:gd name="T106" fmla="*/ 47 w 309"/>
                <a:gd name="T107" fmla="*/ 66 h 309"/>
                <a:gd name="T108" fmla="*/ 40 w 309"/>
                <a:gd name="T109" fmla="*/ 74 h 309"/>
                <a:gd name="T110" fmla="*/ 144 w 309"/>
                <a:gd name="T111" fmla="*/ 131 h 309"/>
                <a:gd name="T112" fmla="*/ 149 w 309"/>
                <a:gd name="T113" fmla="*/ 139 h 309"/>
                <a:gd name="T114" fmla="*/ 146 w 309"/>
                <a:gd name="T115" fmla="*/ 148 h 309"/>
                <a:gd name="T116" fmla="*/ 94 w 309"/>
                <a:gd name="T117" fmla="*/ 200 h 309"/>
                <a:gd name="T118" fmla="*/ 83 w 309"/>
                <a:gd name="T119" fmla="*/ 202 h 309"/>
                <a:gd name="T120" fmla="*/ 36 w 309"/>
                <a:gd name="T121" fmla="*/ 183 h 309"/>
                <a:gd name="T122" fmla="*/ 28 w 309"/>
                <a:gd name="T123" fmla="*/ 19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309">
                  <a:moveTo>
                    <a:pt x="117" y="309"/>
                  </a:moveTo>
                  <a:cubicBezTo>
                    <a:pt x="117" y="309"/>
                    <a:pt x="116" y="309"/>
                    <a:pt x="116" y="309"/>
                  </a:cubicBezTo>
                  <a:cubicBezTo>
                    <a:pt x="113" y="308"/>
                    <a:pt x="110" y="307"/>
                    <a:pt x="108" y="304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3" y="200"/>
                    <a:pt x="1" y="197"/>
                    <a:pt x="1" y="194"/>
                  </a:cubicBezTo>
                  <a:cubicBezTo>
                    <a:pt x="0" y="190"/>
                    <a:pt x="1" y="187"/>
                    <a:pt x="4" y="185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0"/>
                    <a:pt x="33" y="159"/>
                    <a:pt x="37" y="161"/>
                  </a:cubicBezTo>
                  <a:cubicBezTo>
                    <a:pt x="84" y="180"/>
                    <a:pt x="84" y="180"/>
                    <a:pt x="84" y="180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4" y="84"/>
                    <a:pt x="12" y="81"/>
                    <a:pt x="11" y="78"/>
                  </a:cubicBezTo>
                  <a:cubicBezTo>
                    <a:pt x="11" y="74"/>
                    <a:pt x="12" y="71"/>
                    <a:pt x="14" y="6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3"/>
                    <a:pt x="44" y="42"/>
                    <a:pt x="48" y="43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3" y="31"/>
                    <a:pt x="234" y="30"/>
                    <a:pt x="234" y="30"/>
                  </a:cubicBezTo>
                  <a:cubicBezTo>
                    <a:pt x="247" y="20"/>
                    <a:pt x="278" y="0"/>
                    <a:pt x="294" y="16"/>
                  </a:cubicBezTo>
                  <a:cubicBezTo>
                    <a:pt x="309" y="32"/>
                    <a:pt x="289" y="63"/>
                    <a:pt x="279" y="75"/>
                  </a:cubicBezTo>
                  <a:cubicBezTo>
                    <a:pt x="279" y="75"/>
                    <a:pt x="279" y="76"/>
                    <a:pt x="278" y="76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66" y="261"/>
                    <a:pt x="266" y="261"/>
                    <a:pt x="266" y="261"/>
                  </a:cubicBezTo>
                  <a:cubicBezTo>
                    <a:pt x="267" y="265"/>
                    <a:pt x="266" y="269"/>
                    <a:pt x="263" y="272"/>
                  </a:cubicBezTo>
                  <a:cubicBezTo>
                    <a:pt x="241" y="295"/>
                    <a:pt x="241" y="295"/>
                    <a:pt x="241" y="295"/>
                  </a:cubicBezTo>
                  <a:cubicBezTo>
                    <a:pt x="238" y="297"/>
                    <a:pt x="235" y="298"/>
                    <a:pt x="232" y="298"/>
                  </a:cubicBezTo>
                  <a:cubicBezTo>
                    <a:pt x="228" y="297"/>
                    <a:pt x="225" y="295"/>
                    <a:pt x="224" y="292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30" y="225"/>
                    <a:pt x="130" y="225"/>
                    <a:pt x="130" y="22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150" y="276"/>
                    <a:pt x="149" y="281"/>
                    <a:pt x="146" y="284"/>
                  </a:cubicBezTo>
                  <a:cubicBezTo>
                    <a:pt x="124" y="306"/>
                    <a:pt x="124" y="306"/>
                    <a:pt x="124" y="306"/>
                  </a:cubicBezTo>
                  <a:cubicBezTo>
                    <a:pt x="122" y="308"/>
                    <a:pt x="120" y="309"/>
                    <a:pt x="117" y="309"/>
                  </a:cubicBezTo>
                  <a:close/>
                  <a:moveTo>
                    <a:pt x="28" y="191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82" y="226"/>
                    <a:pt x="84" y="227"/>
                    <a:pt x="84" y="228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126" y="274"/>
                    <a:pt x="126" y="274"/>
                    <a:pt x="126" y="274"/>
                  </a:cubicBezTo>
                  <a:cubicBezTo>
                    <a:pt x="107" y="226"/>
                    <a:pt x="107" y="226"/>
                    <a:pt x="107" y="226"/>
                  </a:cubicBezTo>
                  <a:cubicBezTo>
                    <a:pt x="106" y="222"/>
                    <a:pt x="107" y="218"/>
                    <a:pt x="110" y="215"/>
                  </a:cubicBezTo>
                  <a:cubicBezTo>
                    <a:pt x="161" y="163"/>
                    <a:pt x="161" y="163"/>
                    <a:pt x="161" y="163"/>
                  </a:cubicBezTo>
                  <a:cubicBezTo>
                    <a:pt x="164" y="161"/>
                    <a:pt x="167" y="159"/>
                    <a:pt x="171" y="160"/>
                  </a:cubicBezTo>
                  <a:cubicBezTo>
                    <a:pt x="174" y="160"/>
                    <a:pt x="177" y="162"/>
                    <a:pt x="178" y="165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00" y="132"/>
                    <a:pt x="200" y="132"/>
                    <a:pt x="200" y="132"/>
                  </a:cubicBezTo>
                  <a:cubicBezTo>
                    <a:pt x="199" y="129"/>
                    <a:pt x="200" y="124"/>
                    <a:pt x="203" y="121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71" y="50"/>
                    <a:pt x="278" y="37"/>
                    <a:pt x="278" y="31"/>
                  </a:cubicBezTo>
                  <a:cubicBezTo>
                    <a:pt x="273" y="31"/>
                    <a:pt x="259" y="38"/>
                    <a:pt x="248" y="47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5" y="109"/>
                    <a:pt x="181" y="110"/>
                    <a:pt x="177" y="10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7" y="133"/>
                    <a:pt x="149" y="135"/>
                    <a:pt x="149" y="139"/>
                  </a:cubicBezTo>
                  <a:cubicBezTo>
                    <a:pt x="150" y="142"/>
                    <a:pt x="149" y="145"/>
                    <a:pt x="146" y="148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1" y="203"/>
                    <a:pt x="87" y="204"/>
                    <a:pt x="83" y="202"/>
                  </a:cubicBezTo>
                  <a:cubicBezTo>
                    <a:pt x="36" y="183"/>
                    <a:pt x="36" y="183"/>
                    <a:pt x="36" y="183"/>
                  </a:cubicBezTo>
                  <a:lnTo>
                    <a:pt x="28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311">
              <a:extLst>
                <a:ext uri="{FF2B5EF4-FFF2-40B4-BE49-F238E27FC236}">
                  <a16:creationId xmlns:a16="http://schemas.microsoft.com/office/drawing/2014/main" id="{6E01C87F-0681-027F-8A8F-86EFE9B75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5" y="1193"/>
              <a:ext cx="341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AF9AC07-8B1F-BC1E-24D5-E843CC50F0E1}"/>
              </a:ext>
            </a:extLst>
          </p:cNvPr>
          <p:cNvSpPr txBox="1">
            <a:spLocks/>
          </p:cNvSpPr>
          <p:nvPr/>
        </p:nvSpPr>
        <p:spPr bwMode="gray">
          <a:xfrm>
            <a:off x="3680527" y="3782802"/>
            <a:ext cx="2301464" cy="8325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/>
              <a:t>Espace de travail aménagé pour votre confort </a:t>
            </a:r>
            <a:r>
              <a:rPr lang="fr-FR" b="0"/>
              <a:t>lors des creux d’activité, avec table et fauteuil, borne wifi et borne de charge pour l’ordinateur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7F668F7-6D7F-6B3E-CB71-006E3EA196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48488" y="3848634"/>
            <a:ext cx="369676" cy="369676"/>
            <a:chOff x="1153" y="770"/>
            <a:chExt cx="340" cy="340"/>
          </a:xfrm>
          <a:solidFill>
            <a:srgbClr val="2424FF"/>
          </a:solidFill>
        </p:grpSpPr>
        <p:sp>
          <p:nvSpPr>
            <p:cNvPr id="27" name="Freeform 276">
              <a:extLst>
                <a:ext uri="{FF2B5EF4-FFF2-40B4-BE49-F238E27FC236}">
                  <a16:creationId xmlns:a16="http://schemas.microsoft.com/office/drawing/2014/main" id="{6C7A6A7F-EEA6-29F9-3873-1050183A2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3" y="770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77">
              <a:extLst>
                <a:ext uri="{FF2B5EF4-FFF2-40B4-BE49-F238E27FC236}">
                  <a16:creationId xmlns:a16="http://schemas.microsoft.com/office/drawing/2014/main" id="{88186951-5759-EDCE-3B77-851DB0D1F0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2" y="834"/>
              <a:ext cx="42" cy="42"/>
            </a:xfrm>
            <a:custGeom>
              <a:avLst/>
              <a:gdLst>
                <a:gd name="T0" fmla="*/ 32 w 64"/>
                <a:gd name="T1" fmla="*/ 64 h 64"/>
                <a:gd name="T2" fmla="*/ 64 w 64"/>
                <a:gd name="T3" fmla="*/ 32 h 64"/>
                <a:gd name="T4" fmla="*/ 32 w 64"/>
                <a:gd name="T5" fmla="*/ 0 h 64"/>
                <a:gd name="T6" fmla="*/ 0 w 64"/>
                <a:gd name="T7" fmla="*/ 32 h 64"/>
                <a:gd name="T8" fmla="*/ 32 w 64"/>
                <a:gd name="T9" fmla="*/ 64 h 64"/>
                <a:gd name="T10" fmla="*/ 32 w 64"/>
                <a:gd name="T11" fmla="*/ 21 h 64"/>
                <a:gd name="T12" fmla="*/ 42 w 64"/>
                <a:gd name="T13" fmla="*/ 32 h 64"/>
                <a:gd name="T14" fmla="*/ 32 w 64"/>
                <a:gd name="T15" fmla="*/ 42 h 64"/>
                <a:gd name="T16" fmla="*/ 21 w 64"/>
                <a:gd name="T17" fmla="*/ 32 h 64"/>
                <a:gd name="T18" fmla="*/ 32 w 64"/>
                <a:gd name="T19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lose/>
                  <a:moveTo>
                    <a:pt x="32" y="21"/>
                  </a:moveTo>
                  <a:cubicBezTo>
                    <a:pt x="38" y="21"/>
                    <a:pt x="42" y="26"/>
                    <a:pt x="42" y="32"/>
                  </a:cubicBezTo>
                  <a:cubicBezTo>
                    <a:pt x="42" y="38"/>
                    <a:pt x="38" y="42"/>
                    <a:pt x="32" y="42"/>
                  </a:cubicBezTo>
                  <a:cubicBezTo>
                    <a:pt x="26" y="42"/>
                    <a:pt x="21" y="38"/>
                    <a:pt x="21" y="32"/>
                  </a:cubicBezTo>
                  <a:cubicBezTo>
                    <a:pt x="21" y="26"/>
                    <a:pt x="26" y="21"/>
                    <a:pt x="3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78">
              <a:extLst>
                <a:ext uri="{FF2B5EF4-FFF2-40B4-BE49-F238E27FC236}">
                  <a16:creationId xmlns:a16="http://schemas.microsoft.com/office/drawing/2014/main" id="{9957E73D-3ED4-92C2-DD51-97D6950B0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5" y="890"/>
              <a:ext cx="116" cy="156"/>
            </a:xfrm>
            <a:custGeom>
              <a:avLst/>
              <a:gdLst>
                <a:gd name="T0" fmla="*/ 161 w 174"/>
                <a:gd name="T1" fmla="*/ 200 h 235"/>
                <a:gd name="T2" fmla="*/ 161 w 174"/>
                <a:gd name="T3" fmla="*/ 75 h 235"/>
                <a:gd name="T4" fmla="*/ 172 w 174"/>
                <a:gd name="T5" fmla="*/ 64 h 235"/>
                <a:gd name="T6" fmla="*/ 161 w 174"/>
                <a:gd name="T7" fmla="*/ 53 h 235"/>
                <a:gd name="T8" fmla="*/ 140 w 174"/>
                <a:gd name="T9" fmla="*/ 53 h 235"/>
                <a:gd name="T10" fmla="*/ 140 w 174"/>
                <a:gd name="T11" fmla="*/ 11 h 235"/>
                <a:gd name="T12" fmla="*/ 129 w 174"/>
                <a:gd name="T13" fmla="*/ 0 h 235"/>
                <a:gd name="T14" fmla="*/ 44 w 174"/>
                <a:gd name="T15" fmla="*/ 0 h 235"/>
                <a:gd name="T16" fmla="*/ 33 w 174"/>
                <a:gd name="T17" fmla="*/ 11 h 235"/>
                <a:gd name="T18" fmla="*/ 33 w 174"/>
                <a:gd name="T19" fmla="*/ 53 h 235"/>
                <a:gd name="T20" fmla="*/ 12 w 174"/>
                <a:gd name="T21" fmla="*/ 53 h 235"/>
                <a:gd name="T22" fmla="*/ 1 w 174"/>
                <a:gd name="T23" fmla="*/ 64 h 235"/>
                <a:gd name="T24" fmla="*/ 12 w 174"/>
                <a:gd name="T25" fmla="*/ 75 h 235"/>
                <a:gd name="T26" fmla="*/ 12 w 174"/>
                <a:gd name="T27" fmla="*/ 200 h 235"/>
                <a:gd name="T28" fmla="*/ 2 w 174"/>
                <a:gd name="T29" fmla="*/ 219 h 235"/>
                <a:gd name="T30" fmla="*/ 7 w 174"/>
                <a:gd name="T31" fmla="*/ 234 h 235"/>
                <a:gd name="T32" fmla="*/ 12 w 174"/>
                <a:gd name="T33" fmla="*/ 235 h 235"/>
                <a:gd name="T34" fmla="*/ 12 w 174"/>
                <a:gd name="T35" fmla="*/ 235 h 235"/>
                <a:gd name="T36" fmla="*/ 161 w 174"/>
                <a:gd name="T37" fmla="*/ 235 h 235"/>
                <a:gd name="T38" fmla="*/ 161 w 174"/>
                <a:gd name="T39" fmla="*/ 235 h 235"/>
                <a:gd name="T40" fmla="*/ 161 w 174"/>
                <a:gd name="T41" fmla="*/ 235 h 235"/>
                <a:gd name="T42" fmla="*/ 166 w 174"/>
                <a:gd name="T43" fmla="*/ 234 h 235"/>
                <a:gd name="T44" fmla="*/ 171 w 174"/>
                <a:gd name="T45" fmla="*/ 219 h 235"/>
                <a:gd name="T46" fmla="*/ 161 w 174"/>
                <a:gd name="T47" fmla="*/ 200 h 235"/>
                <a:gd name="T48" fmla="*/ 55 w 174"/>
                <a:gd name="T49" fmla="*/ 21 h 235"/>
                <a:gd name="T50" fmla="*/ 119 w 174"/>
                <a:gd name="T51" fmla="*/ 21 h 235"/>
                <a:gd name="T52" fmla="*/ 119 w 174"/>
                <a:gd name="T53" fmla="*/ 53 h 235"/>
                <a:gd name="T54" fmla="*/ 55 w 174"/>
                <a:gd name="T55" fmla="*/ 53 h 235"/>
                <a:gd name="T56" fmla="*/ 55 w 174"/>
                <a:gd name="T57" fmla="*/ 21 h 235"/>
                <a:gd name="T58" fmla="*/ 140 w 174"/>
                <a:gd name="T59" fmla="*/ 75 h 235"/>
                <a:gd name="T60" fmla="*/ 140 w 174"/>
                <a:gd name="T61" fmla="*/ 203 h 235"/>
                <a:gd name="T62" fmla="*/ 141 w 174"/>
                <a:gd name="T63" fmla="*/ 207 h 235"/>
                <a:gd name="T64" fmla="*/ 144 w 174"/>
                <a:gd name="T65" fmla="*/ 213 h 235"/>
                <a:gd name="T66" fmla="*/ 29 w 174"/>
                <a:gd name="T67" fmla="*/ 213 h 235"/>
                <a:gd name="T68" fmla="*/ 32 w 174"/>
                <a:gd name="T69" fmla="*/ 207 h 235"/>
                <a:gd name="T70" fmla="*/ 33 w 174"/>
                <a:gd name="T71" fmla="*/ 203 h 235"/>
                <a:gd name="T72" fmla="*/ 33 w 174"/>
                <a:gd name="T73" fmla="*/ 75 h 235"/>
                <a:gd name="T74" fmla="*/ 140 w 174"/>
                <a:gd name="T75" fmla="*/ 7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235">
                  <a:moveTo>
                    <a:pt x="161" y="200"/>
                  </a:moveTo>
                  <a:cubicBezTo>
                    <a:pt x="161" y="75"/>
                    <a:pt x="161" y="75"/>
                    <a:pt x="161" y="75"/>
                  </a:cubicBezTo>
                  <a:cubicBezTo>
                    <a:pt x="167" y="75"/>
                    <a:pt x="172" y="70"/>
                    <a:pt x="172" y="64"/>
                  </a:cubicBezTo>
                  <a:cubicBezTo>
                    <a:pt x="172" y="58"/>
                    <a:pt x="167" y="53"/>
                    <a:pt x="161" y="53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5"/>
                    <a:pt x="135" y="0"/>
                    <a:pt x="1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0"/>
                    <a:pt x="33" y="5"/>
                    <a:pt x="33" y="1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53"/>
                    <a:pt x="1" y="58"/>
                    <a:pt x="1" y="64"/>
                  </a:cubicBezTo>
                  <a:cubicBezTo>
                    <a:pt x="1" y="70"/>
                    <a:pt x="6" y="75"/>
                    <a:pt x="12" y="75"/>
                  </a:cubicBezTo>
                  <a:cubicBezTo>
                    <a:pt x="12" y="200"/>
                    <a:pt x="12" y="200"/>
                    <a:pt x="12" y="200"/>
                  </a:cubicBezTo>
                  <a:cubicBezTo>
                    <a:pt x="2" y="219"/>
                    <a:pt x="2" y="219"/>
                    <a:pt x="2" y="219"/>
                  </a:cubicBezTo>
                  <a:cubicBezTo>
                    <a:pt x="0" y="225"/>
                    <a:pt x="2" y="231"/>
                    <a:pt x="7" y="234"/>
                  </a:cubicBezTo>
                  <a:cubicBezTo>
                    <a:pt x="9" y="234"/>
                    <a:pt x="10" y="235"/>
                    <a:pt x="12" y="235"/>
                  </a:cubicBezTo>
                  <a:cubicBezTo>
                    <a:pt x="12" y="235"/>
                    <a:pt x="12" y="235"/>
                    <a:pt x="12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3" y="235"/>
                    <a:pt x="165" y="234"/>
                    <a:pt x="166" y="234"/>
                  </a:cubicBezTo>
                  <a:cubicBezTo>
                    <a:pt x="171" y="231"/>
                    <a:pt x="174" y="225"/>
                    <a:pt x="171" y="219"/>
                  </a:cubicBezTo>
                  <a:lnTo>
                    <a:pt x="161" y="200"/>
                  </a:lnTo>
                  <a:close/>
                  <a:moveTo>
                    <a:pt x="55" y="21"/>
                  </a:moveTo>
                  <a:cubicBezTo>
                    <a:pt x="119" y="21"/>
                    <a:pt x="119" y="21"/>
                    <a:pt x="119" y="21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55" y="21"/>
                  </a:lnTo>
                  <a:close/>
                  <a:moveTo>
                    <a:pt x="140" y="75"/>
                  </a:moveTo>
                  <a:cubicBezTo>
                    <a:pt x="140" y="203"/>
                    <a:pt x="140" y="203"/>
                    <a:pt x="140" y="203"/>
                  </a:cubicBezTo>
                  <a:cubicBezTo>
                    <a:pt x="140" y="204"/>
                    <a:pt x="140" y="206"/>
                    <a:pt x="141" y="207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29" y="213"/>
                    <a:pt x="29" y="213"/>
                    <a:pt x="29" y="213"/>
                  </a:cubicBezTo>
                  <a:cubicBezTo>
                    <a:pt x="32" y="207"/>
                    <a:pt x="32" y="207"/>
                    <a:pt x="32" y="207"/>
                  </a:cubicBezTo>
                  <a:cubicBezTo>
                    <a:pt x="33" y="206"/>
                    <a:pt x="33" y="204"/>
                    <a:pt x="33" y="203"/>
                  </a:cubicBezTo>
                  <a:cubicBezTo>
                    <a:pt x="33" y="75"/>
                    <a:pt x="33" y="75"/>
                    <a:pt x="33" y="75"/>
                  </a:cubicBezTo>
                  <a:lnTo>
                    <a:pt x="14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E46377D2-9254-1ED2-EEB2-F2EB60F929C3}"/>
              </a:ext>
            </a:extLst>
          </p:cNvPr>
          <p:cNvSpPr txBox="1">
            <a:spLocks/>
          </p:cNvSpPr>
          <p:nvPr/>
        </p:nvSpPr>
        <p:spPr bwMode="gray">
          <a:xfrm>
            <a:off x="6759269" y="1527605"/>
            <a:ext cx="1547756" cy="6165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1 agent par permanence</a:t>
            </a:r>
            <a:r>
              <a:rPr lang="fr-FR" b="0" dirty="0"/>
              <a:t> a minima</a:t>
            </a:r>
          </a:p>
        </p:txBody>
      </p:sp>
      <p:grpSp>
        <p:nvGrpSpPr>
          <p:cNvPr id="33" name="Group 759">
            <a:extLst>
              <a:ext uri="{FF2B5EF4-FFF2-40B4-BE49-F238E27FC236}">
                <a16:creationId xmlns:a16="http://schemas.microsoft.com/office/drawing/2014/main" id="{0654E6D9-9FE2-9495-CCAE-5C6EE61072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90276" y="1527605"/>
            <a:ext cx="369676" cy="369676"/>
            <a:chOff x="2732" y="2698"/>
            <a:chExt cx="340" cy="340"/>
          </a:xfrm>
          <a:solidFill>
            <a:srgbClr val="2424FF"/>
          </a:solidFill>
        </p:grpSpPr>
        <p:sp>
          <p:nvSpPr>
            <p:cNvPr id="34" name="Freeform 760">
              <a:extLst>
                <a:ext uri="{FF2B5EF4-FFF2-40B4-BE49-F238E27FC236}">
                  <a16:creationId xmlns:a16="http://schemas.microsoft.com/office/drawing/2014/main" id="{8EA06DAC-77E2-5B1C-B43E-8E46B5DA2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2" y="2698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761">
              <a:extLst>
                <a:ext uri="{FF2B5EF4-FFF2-40B4-BE49-F238E27FC236}">
                  <a16:creationId xmlns:a16="http://schemas.microsoft.com/office/drawing/2014/main" id="{A4E74570-95FA-31D7-6C0F-4945B3140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7" y="2762"/>
              <a:ext cx="170" cy="212"/>
            </a:xfrm>
            <a:custGeom>
              <a:avLst/>
              <a:gdLst>
                <a:gd name="T0" fmla="*/ 245 w 256"/>
                <a:gd name="T1" fmla="*/ 320 h 320"/>
                <a:gd name="T2" fmla="*/ 234 w 256"/>
                <a:gd name="T3" fmla="*/ 309 h 320"/>
                <a:gd name="T4" fmla="*/ 234 w 256"/>
                <a:gd name="T5" fmla="*/ 213 h 320"/>
                <a:gd name="T6" fmla="*/ 192 w 256"/>
                <a:gd name="T7" fmla="*/ 170 h 320"/>
                <a:gd name="T8" fmla="*/ 64 w 256"/>
                <a:gd name="T9" fmla="*/ 170 h 320"/>
                <a:gd name="T10" fmla="*/ 21 w 256"/>
                <a:gd name="T11" fmla="*/ 213 h 320"/>
                <a:gd name="T12" fmla="*/ 21 w 256"/>
                <a:gd name="T13" fmla="*/ 309 h 320"/>
                <a:gd name="T14" fmla="*/ 10 w 256"/>
                <a:gd name="T15" fmla="*/ 320 h 320"/>
                <a:gd name="T16" fmla="*/ 0 w 256"/>
                <a:gd name="T17" fmla="*/ 309 h 320"/>
                <a:gd name="T18" fmla="*/ 0 w 256"/>
                <a:gd name="T19" fmla="*/ 213 h 320"/>
                <a:gd name="T20" fmla="*/ 64 w 256"/>
                <a:gd name="T21" fmla="*/ 149 h 320"/>
                <a:gd name="T22" fmla="*/ 192 w 256"/>
                <a:gd name="T23" fmla="*/ 149 h 320"/>
                <a:gd name="T24" fmla="*/ 256 w 256"/>
                <a:gd name="T25" fmla="*/ 213 h 320"/>
                <a:gd name="T26" fmla="*/ 256 w 256"/>
                <a:gd name="T27" fmla="*/ 309 h 320"/>
                <a:gd name="T28" fmla="*/ 245 w 256"/>
                <a:gd name="T29" fmla="*/ 320 h 320"/>
                <a:gd name="T30" fmla="*/ 192 w 256"/>
                <a:gd name="T31" fmla="*/ 64 h 320"/>
                <a:gd name="T32" fmla="*/ 128 w 256"/>
                <a:gd name="T33" fmla="*/ 0 h 320"/>
                <a:gd name="T34" fmla="*/ 64 w 256"/>
                <a:gd name="T35" fmla="*/ 64 h 320"/>
                <a:gd name="T36" fmla="*/ 128 w 256"/>
                <a:gd name="T37" fmla="*/ 128 h 320"/>
                <a:gd name="T38" fmla="*/ 192 w 256"/>
                <a:gd name="T39" fmla="*/ 64 h 320"/>
                <a:gd name="T40" fmla="*/ 170 w 256"/>
                <a:gd name="T41" fmla="*/ 64 h 320"/>
                <a:gd name="T42" fmla="*/ 128 w 256"/>
                <a:gd name="T43" fmla="*/ 106 h 320"/>
                <a:gd name="T44" fmla="*/ 85 w 256"/>
                <a:gd name="T45" fmla="*/ 64 h 320"/>
                <a:gd name="T46" fmla="*/ 128 w 256"/>
                <a:gd name="T47" fmla="*/ 21 h 320"/>
                <a:gd name="T48" fmla="*/ 170 w 256"/>
                <a:gd name="T49" fmla="*/ 6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320">
                  <a:moveTo>
                    <a:pt x="245" y="320"/>
                  </a:moveTo>
                  <a:cubicBezTo>
                    <a:pt x="239" y="320"/>
                    <a:pt x="234" y="315"/>
                    <a:pt x="234" y="309"/>
                  </a:cubicBezTo>
                  <a:cubicBezTo>
                    <a:pt x="234" y="213"/>
                    <a:pt x="234" y="213"/>
                    <a:pt x="234" y="213"/>
                  </a:cubicBezTo>
                  <a:cubicBezTo>
                    <a:pt x="234" y="189"/>
                    <a:pt x="215" y="170"/>
                    <a:pt x="192" y="170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40" y="170"/>
                    <a:pt x="21" y="189"/>
                    <a:pt x="21" y="213"/>
                  </a:cubicBezTo>
                  <a:cubicBezTo>
                    <a:pt x="21" y="309"/>
                    <a:pt x="21" y="309"/>
                    <a:pt x="21" y="309"/>
                  </a:cubicBezTo>
                  <a:cubicBezTo>
                    <a:pt x="21" y="315"/>
                    <a:pt x="16" y="320"/>
                    <a:pt x="10" y="320"/>
                  </a:cubicBezTo>
                  <a:cubicBezTo>
                    <a:pt x="4" y="320"/>
                    <a:pt x="0" y="315"/>
                    <a:pt x="0" y="309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178"/>
                    <a:pt x="28" y="149"/>
                    <a:pt x="64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227" y="149"/>
                    <a:pt x="256" y="178"/>
                    <a:pt x="256" y="213"/>
                  </a:cubicBezTo>
                  <a:cubicBezTo>
                    <a:pt x="256" y="309"/>
                    <a:pt x="256" y="309"/>
                    <a:pt x="256" y="309"/>
                  </a:cubicBezTo>
                  <a:cubicBezTo>
                    <a:pt x="256" y="315"/>
                    <a:pt x="251" y="320"/>
                    <a:pt x="245" y="320"/>
                  </a:cubicBezTo>
                  <a:close/>
                  <a:moveTo>
                    <a:pt x="192" y="64"/>
                  </a:moveTo>
                  <a:cubicBezTo>
                    <a:pt x="192" y="28"/>
                    <a:pt x="163" y="0"/>
                    <a:pt x="128" y="0"/>
                  </a:cubicBezTo>
                  <a:cubicBezTo>
                    <a:pt x="92" y="0"/>
                    <a:pt x="64" y="28"/>
                    <a:pt x="64" y="64"/>
                  </a:cubicBezTo>
                  <a:cubicBezTo>
                    <a:pt x="64" y="99"/>
                    <a:pt x="92" y="128"/>
                    <a:pt x="128" y="128"/>
                  </a:cubicBezTo>
                  <a:cubicBezTo>
                    <a:pt x="163" y="128"/>
                    <a:pt x="192" y="99"/>
                    <a:pt x="192" y="64"/>
                  </a:cubicBezTo>
                  <a:close/>
                  <a:moveTo>
                    <a:pt x="170" y="64"/>
                  </a:moveTo>
                  <a:cubicBezTo>
                    <a:pt x="170" y="87"/>
                    <a:pt x="151" y="106"/>
                    <a:pt x="128" y="106"/>
                  </a:cubicBezTo>
                  <a:cubicBezTo>
                    <a:pt x="104" y="106"/>
                    <a:pt x="85" y="87"/>
                    <a:pt x="85" y="64"/>
                  </a:cubicBezTo>
                  <a:cubicBezTo>
                    <a:pt x="85" y="40"/>
                    <a:pt x="104" y="21"/>
                    <a:pt x="128" y="21"/>
                  </a:cubicBezTo>
                  <a:cubicBezTo>
                    <a:pt x="151" y="21"/>
                    <a:pt x="170" y="40"/>
                    <a:pt x="17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" name="Group 174">
            <a:extLst>
              <a:ext uri="{FF2B5EF4-FFF2-40B4-BE49-F238E27FC236}">
                <a16:creationId xmlns:a16="http://schemas.microsoft.com/office/drawing/2014/main" id="{C86C4D71-F16E-52C9-7324-AC63804B23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6794" y="3800783"/>
            <a:ext cx="367041" cy="367041"/>
            <a:chOff x="5265" y="1631"/>
            <a:chExt cx="340" cy="340"/>
          </a:xfrm>
          <a:solidFill>
            <a:srgbClr val="2424FF"/>
          </a:solidFill>
        </p:grpSpPr>
        <p:sp>
          <p:nvSpPr>
            <p:cNvPr id="5" name="Freeform 175">
              <a:extLst>
                <a:ext uri="{FF2B5EF4-FFF2-40B4-BE49-F238E27FC236}">
                  <a16:creationId xmlns:a16="http://schemas.microsoft.com/office/drawing/2014/main" id="{4D99253B-B1F3-BA46-E556-7EF3B52DC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" y="1631"/>
              <a:ext cx="340" cy="340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76">
              <a:extLst>
                <a:ext uri="{FF2B5EF4-FFF2-40B4-BE49-F238E27FC236}">
                  <a16:creationId xmlns:a16="http://schemas.microsoft.com/office/drawing/2014/main" id="{A6134DCB-7CD7-5491-3B65-CE9873B22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" y="1703"/>
              <a:ext cx="166" cy="176"/>
            </a:xfrm>
            <a:custGeom>
              <a:avLst/>
              <a:gdLst>
                <a:gd name="T0" fmla="*/ 249 w 249"/>
                <a:gd name="T1" fmla="*/ 106 h 266"/>
                <a:gd name="T2" fmla="*/ 217 w 249"/>
                <a:gd name="T3" fmla="*/ 138 h 266"/>
                <a:gd name="T4" fmla="*/ 193 w 249"/>
                <a:gd name="T5" fmla="*/ 138 h 266"/>
                <a:gd name="T6" fmla="*/ 195 w 249"/>
                <a:gd name="T7" fmla="*/ 147 h 266"/>
                <a:gd name="T8" fmla="*/ 171 w 249"/>
                <a:gd name="T9" fmla="*/ 179 h 266"/>
                <a:gd name="T10" fmla="*/ 173 w 249"/>
                <a:gd name="T11" fmla="*/ 190 h 266"/>
                <a:gd name="T12" fmla="*/ 159 w 249"/>
                <a:gd name="T13" fmla="*/ 218 h 266"/>
                <a:gd name="T14" fmla="*/ 163 w 249"/>
                <a:gd name="T15" fmla="*/ 232 h 266"/>
                <a:gd name="T16" fmla="*/ 131 w 249"/>
                <a:gd name="T17" fmla="*/ 266 h 266"/>
                <a:gd name="T18" fmla="*/ 89 w 249"/>
                <a:gd name="T19" fmla="*/ 266 h 266"/>
                <a:gd name="T20" fmla="*/ 87 w 249"/>
                <a:gd name="T21" fmla="*/ 266 h 266"/>
                <a:gd name="T22" fmla="*/ 7 w 249"/>
                <a:gd name="T23" fmla="*/ 240 h 266"/>
                <a:gd name="T24" fmla="*/ 6 w 249"/>
                <a:gd name="T25" fmla="*/ 225 h 266"/>
                <a:gd name="T26" fmla="*/ 21 w 249"/>
                <a:gd name="T27" fmla="*/ 224 h 266"/>
                <a:gd name="T28" fmla="*/ 88 w 249"/>
                <a:gd name="T29" fmla="*/ 244 h 266"/>
                <a:gd name="T30" fmla="*/ 131 w 249"/>
                <a:gd name="T31" fmla="*/ 244 h 266"/>
                <a:gd name="T32" fmla="*/ 142 w 249"/>
                <a:gd name="T33" fmla="*/ 232 h 266"/>
                <a:gd name="T34" fmla="*/ 128 w 249"/>
                <a:gd name="T35" fmla="*/ 223 h 266"/>
                <a:gd name="T36" fmla="*/ 117 w 249"/>
                <a:gd name="T37" fmla="*/ 212 h 266"/>
                <a:gd name="T38" fmla="*/ 128 w 249"/>
                <a:gd name="T39" fmla="*/ 202 h 266"/>
                <a:gd name="T40" fmla="*/ 142 w 249"/>
                <a:gd name="T41" fmla="*/ 202 h 266"/>
                <a:gd name="T42" fmla="*/ 152 w 249"/>
                <a:gd name="T43" fmla="*/ 190 h 266"/>
                <a:gd name="T44" fmla="*/ 138 w 249"/>
                <a:gd name="T45" fmla="*/ 180 h 266"/>
                <a:gd name="T46" fmla="*/ 128 w 249"/>
                <a:gd name="T47" fmla="*/ 180 h 266"/>
                <a:gd name="T48" fmla="*/ 117 w 249"/>
                <a:gd name="T49" fmla="*/ 170 h 266"/>
                <a:gd name="T50" fmla="*/ 128 w 249"/>
                <a:gd name="T51" fmla="*/ 159 h 266"/>
                <a:gd name="T52" fmla="*/ 163 w 249"/>
                <a:gd name="T53" fmla="*/ 159 h 266"/>
                <a:gd name="T54" fmla="*/ 173 w 249"/>
                <a:gd name="T55" fmla="*/ 147 h 266"/>
                <a:gd name="T56" fmla="*/ 160 w 249"/>
                <a:gd name="T57" fmla="*/ 138 h 266"/>
                <a:gd name="T58" fmla="*/ 128 w 249"/>
                <a:gd name="T59" fmla="*/ 138 h 266"/>
                <a:gd name="T60" fmla="*/ 117 w 249"/>
                <a:gd name="T61" fmla="*/ 127 h 266"/>
                <a:gd name="T62" fmla="*/ 128 w 249"/>
                <a:gd name="T63" fmla="*/ 116 h 266"/>
                <a:gd name="T64" fmla="*/ 217 w 249"/>
                <a:gd name="T65" fmla="*/ 116 h 266"/>
                <a:gd name="T66" fmla="*/ 227 w 249"/>
                <a:gd name="T67" fmla="*/ 106 h 266"/>
                <a:gd name="T68" fmla="*/ 217 w 249"/>
                <a:gd name="T69" fmla="*/ 95 h 266"/>
                <a:gd name="T70" fmla="*/ 89 w 249"/>
                <a:gd name="T71" fmla="*/ 95 h 266"/>
                <a:gd name="T72" fmla="*/ 80 w 249"/>
                <a:gd name="T73" fmla="*/ 90 h 266"/>
                <a:gd name="T74" fmla="*/ 79 w 249"/>
                <a:gd name="T75" fmla="*/ 79 h 266"/>
                <a:gd name="T76" fmla="*/ 138 w 249"/>
                <a:gd name="T77" fmla="*/ 43 h 266"/>
                <a:gd name="T78" fmla="*/ 142 w 249"/>
                <a:gd name="T79" fmla="*/ 28 h 266"/>
                <a:gd name="T80" fmla="*/ 126 w 249"/>
                <a:gd name="T81" fmla="*/ 27 h 266"/>
                <a:gd name="T82" fmla="*/ 124 w 249"/>
                <a:gd name="T83" fmla="*/ 27 h 266"/>
                <a:gd name="T84" fmla="*/ 21 w 249"/>
                <a:gd name="T85" fmla="*/ 99 h 266"/>
                <a:gd name="T86" fmla="*/ 7 w 249"/>
                <a:gd name="T87" fmla="*/ 102 h 266"/>
                <a:gd name="T88" fmla="*/ 3 w 249"/>
                <a:gd name="T89" fmla="*/ 88 h 266"/>
                <a:gd name="T90" fmla="*/ 117 w 249"/>
                <a:gd name="T91" fmla="*/ 7 h 266"/>
                <a:gd name="T92" fmla="*/ 161 w 249"/>
                <a:gd name="T93" fmla="*/ 19 h 266"/>
                <a:gd name="T94" fmla="*/ 147 w 249"/>
                <a:gd name="T95" fmla="*/ 62 h 266"/>
                <a:gd name="T96" fmla="*/ 145 w 249"/>
                <a:gd name="T97" fmla="*/ 63 h 266"/>
                <a:gd name="T98" fmla="*/ 117 w 249"/>
                <a:gd name="T99" fmla="*/ 74 h 266"/>
                <a:gd name="T100" fmla="*/ 217 w 249"/>
                <a:gd name="T101" fmla="*/ 74 h 266"/>
                <a:gd name="T102" fmla="*/ 249 w 249"/>
                <a:gd name="T103" fmla="*/ 10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9" h="266">
                  <a:moveTo>
                    <a:pt x="249" y="106"/>
                  </a:moveTo>
                  <a:cubicBezTo>
                    <a:pt x="249" y="123"/>
                    <a:pt x="234" y="138"/>
                    <a:pt x="217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41"/>
                    <a:pt x="195" y="144"/>
                    <a:pt x="195" y="147"/>
                  </a:cubicBezTo>
                  <a:cubicBezTo>
                    <a:pt x="195" y="163"/>
                    <a:pt x="184" y="176"/>
                    <a:pt x="171" y="179"/>
                  </a:cubicBezTo>
                  <a:cubicBezTo>
                    <a:pt x="172" y="183"/>
                    <a:pt x="173" y="186"/>
                    <a:pt x="173" y="190"/>
                  </a:cubicBezTo>
                  <a:cubicBezTo>
                    <a:pt x="173" y="202"/>
                    <a:pt x="168" y="212"/>
                    <a:pt x="159" y="218"/>
                  </a:cubicBezTo>
                  <a:cubicBezTo>
                    <a:pt x="162" y="222"/>
                    <a:pt x="163" y="226"/>
                    <a:pt x="163" y="232"/>
                  </a:cubicBezTo>
                  <a:cubicBezTo>
                    <a:pt x="163" y="250"/>
                    <a:pt x="149" y="266"/>
                    <a:pt x="131" y="266"/>
                  </a:cubicBezTo>
                  <a:cubicBezTo>
                    <a:pt x="89" y="266"/>
                    <a:pt x="89" y="266"/>
                    <a:pt x="89" y="266"/>
                  </a:cubicBezTo>
                  <a:cubicBezTo>
                    <a:pt x="89" y="266"/>
                    <a:pt x="88" y="266"/>
                    <a:pt x="87" y="266"/>
                  </a:cubicBezTo>
                  <a:cubicBezTo>
                    <a:pt x="77" y="266"/>
                    <a:pt x="36" y="264"/>
                    <a:pt x="7" y="240"/>
                  </a:cubicBezTo>
                  <a:cubicBezTo>
                    <a:pt x="3" y="236"/>
                    <a:pt x="2" y="229"/>
                    <a:pt x="6" y="225"/>
                  </a:cubicBezTo>
                  <a:cubicBezTo>
                    <a:pt x="10" y="220"/>
                    <a:pt x="17" y="220"/>
                    <a:pt x="21" y="224"/>
                  </a:cubicBezTo>
                  <a:cubicBezTo>
                    <a:pt x="47" y="245"/>
                    <a:pt x="88" y="244"/>
                    <a:pt x="88" y="244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37" y="244"/>
                    <a:pt x="142" y="238"/>
                    <a:pt x="142" y="232"/>
                  </a:cubicBezTo>
                  <a:cubicBezTo>
                    <a:pt x="142" y="227"/>
                    <a:pt x="135" y="223"/>
                    <a:pt x="128" y="223"/>
                  </a:cubicBezTo>
                  <a:cubicBezTo>
                    <a:pt x="122" y="223"/>
                    <a:pt x="117" y="218"/>
                    <a:pt x="117" y="212"/>
                  </a:cubicBezTo>
                  <a:cubicBezTo>
                    <a:pt x="117" y="206"/>
                    <a:pt x="122" y="202"/>
                    <a:pt x="128" y="202"/>
                  </a:cubicBezTo>
                  <a:cubicBezTo>
                    <a:pt x="142" y="202"/>
                    <a:pt x="142" y="202"/>
                    <a:pt x="142" y="202"/>
                  </a:cubicBezTo>
                  <a:cubicBezTo>
                    <a:pt x="148" y="202"/>
                    <a:pt x="152" y="196"/>
                    <a:pt x="152" y="190"/>
                  </a:cubicBezTo>
                  <a:cubicBezTo>
                    <a:pt x="152" y="185"/>
                    <a:pt x="145" y="180"/>
                    <a:pt x="138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22" y="180"/>
                    <a:pt x="117" y="176"/>
                    <a:pt x="117" y="170"/>
                  </a:cubicBezTo>
                  <a:cubicBezTo>
                    <a:pt x="117" y="164"/>
                    <a:pt x="122" y="159"/>
                    <a:pt x="128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9" y="159"/>
                    <a:pt x="173" y="153"/>
                    <a:pt x="173" y="147"/>
                  </a:cubicBezTo>
                  <a:cubicBezTo>
                    <a:pt x="173" y="142"/>
                    <a:pt x="166" y="138"/>
                    <a:pt x="160" y="138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2" y="138"/>
                    <a:pt x="117" y="133"/>
                    <a:pt x="117" y="127"/>
                  </a:cubicBezTo>
                  <a:cubicBezTo>
                    <a:pt x="117" y="121"/>
                    <a:pt x="122" y="116"/>
                    <a:pt x="128" y="116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23" y="116"/>
                    <a:pt x="227" y="112"/>
                    <a:pt x="227" y="106"/>
                  </a:cubicBezTo>
                  <a:cubicBezTo>
                    <a:pt x="227" y="100"/>
                    <a:pt x="223" y="95"/>
                    <a:pt x="217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5" y="95"/>
                    <a:pt x="82" y="93"/>
                    <a:pt x="80" y="90"/>
                  </a:cubicBezTo>
                  <a:cubicBezTo>
                    <a:pt x="78" y="87"/>
                    <a:pt x="78" y="83"/>
                    <a:pt x="79" y="79"/>
                  </a:cubicBezTo>
                  <a:cubicBezTo>
                    <a:pt x="91" y="56"/>
                    <a:pt x="129" y="45"/>
                    <a:pt x="138" y="43"/>
                  </a:cubicBezTo>
                  <a:cubicBezTo>
                    <a:pt x="143" y="40"/>
                    <a:pt x="145" y="33"/>
                    <a:pt x="142" y="28"/>
                  </a:cubicBezTo>
                  <a:cubicBezTo>
                    <a:pt x="140" y="24"/>
                    <a:pt x="131" y="24"/>
                    <a:pt x="126" y="27"/>
                  </a:cubicBezTo>
                  <a:cubicBezTo>
                    <a:pt x="125" y="27"/>
                    <a:pt x="125" y="27"/>
                    <a:pt x="124" y="27"/>
                  </a:cubicBezTo>
                  <a:cubicBezTo>
                    <a:pt x="124" y="27"/>
                    <a:pt x="48" y="56"/>
                    <a:pt x="21" y="99"/>
                  </a:cubicBezTo>
                  <a:cubicBezTo>
                    <a:pt x="18" y="104"/>
                    <a:pt x="12" y="106"/>
                    <a:pt x="7" y="102"/>
                  </a:cubicBezTo>
                  <a:cubicBezTo>
                    <a:pt x="2" y="99"/>
                    <a:pt x="0" y="93"/>
                    <a:pt x="3" y="88"/>
                  </a:cubicBezTo>
                  <a:cubicBezTo>
                    <a:pt x="33" y="40"/>
                    <a:pt x="109" y="10"/>
                    <a:pt x="117" y="7"/>
                  </a:cubicBezTo>
                  <a:cubicBezTo>
                    <a:pt x="132" y="0"/>
                    <a:pt x="153" y="2"/>
                    <a:pt x="161" y="19"/>
                  </a:cubicBezTo>
                  <a:cubicBezTo>
                    <a:pt x="169" y="35"/>
                    <a:pt x="163" y="55"/>
                    <a:pt x="147" y="62"/>
                  </a:cubicBezTo>
                  <a:cubicBezTo>
                    <a:pt x="146" y="63"/>
                    <a:pt x="145" y="63"/>
                    <a:pt x="145" y="63"/>
                  </a:cubicBezTo>
                  <a:cubicBezTo>
                    <a:pt x="137" y="65"/>
                    <a:pt x="126" y="69"/>
                    <a:pt x="117" y="74"/>
                  </a:cubicBezTo>
                  <a:cubicBezTo>
                    <a:pt x="217" y="74"/>
                    <a:pt x="217" y="74"/>
                    <a:pt x="217" y="74"/>
                  </a:cubicBezTo>
                  <a:cubicBezTo>
                    <a:pt x="234" y="74"/>
                    <a:pt x="249" y="88"/>
                    <a:pt x="249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BC8398E9-0482-6FBD-21E8-BD3765A09A39}"/>
              </a:ext>
            </a:extLst>
          </p:cNvPr>
          <p:cNvSpPr txBox="1">
            <a:spLocks/>
          </p:cNvSpPr>
          <p:nvPr/>
        </p:nvSpPr>
        <p:spPr bwMode="gray">
          <a:xfrm>
            <a:off x="1150258" y="3760248"/>
            <a:ext cx="1831318" cy="6165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0"/>
              <a:t>Coordination d’ensemble par le </a:t>
            </a:r>
            <a:r>
              <a:rPr lang="fr-FR"/>
              <a:t>Responsable du Réseau 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B76D699B-D861-934D-E0B7-D7CA7CA04E40}"/>
              </a:ext>
            </a:extLst>
          </p:cNvPr>
          <p:cNvSpPr txBox="1">
            <a:spLocks/>
          </p:cNvSpPr>
          <p:nvPr/>
        </p:nvSpPr>
        <p:spPr bwMode="gray">
          <a:xfrm>
            <a:off x="1126080" y="2769383"/>
            <a:ext cx="1877115" cy="594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/>
              <a:t>Rotation des services</a:t>
            </a:r>
            <a:r>
              <a:rPr lang="fr-FR" b="0" dirty="0"/>
              <a:t> sur les </a:t>
            </a:r>
            <a:r>
              <a:rPr lang="fr-FR" dirty="0"/>
              <a:t>permanences</a:t>
            </a:r>
            <a:r>
              <a:rPr lang="fr-FR" b="0" dirty="0"/>
              <a:t> **h-**h et **h-**h</a:t>
            </a:r>
          </a:p>
        </p:txBody>
      </p:sp>
      <p:sp>
        <p:nvSpPr>
          <p:cNvPr id="36" name="Freeform 1022">
            <a:extLst>
              <a:ext uri="{FF2B5EF4-FFF2-40B4-BE49-F238E27FC236}">
                <a16:creationId xmlns:a16="http://schemas.microsoft.com/office/drawing/2014/main" id="{E1080ABF-9563-FF9B-0916-D9E87C6A96D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4229" y="2769383"/>
            <a:ext cx="369021" cy="369021"/>
          </a:xfrm>
          <a:custGeom>
            <a:avLst/>
            <a:gdLst>
              <a:gd name="T0" fmla="*/ 490 w 512"/>
              <a:gd name="T1" fmla="*/ 256 h 512"/>
              <a:gd name="T2" fmla="*/ 21 w 512"/>
              <a:gd name="T3" fmla="*/ 256 h 512"/>
              <a:gd name="T4" fmla="*/ 256 w 512"/>
              <a:gd name="T5" fmla="*/ 0 h 512"/>
              <a:gd name="T6" fmla="*/ 256 w 512"/>
              <a:gd name="T7" fmla="*/ 512 h 512"/>
              <a:gd name="T8" fmla="*/ 256 w 512"/>
              <a:gd name="T9" fmla="*/ 0 h 512"/>
              <a:gd name="T10" fmla="*/ 372 w 512"/>
              <a:gd name="T11" fmla="*/ 245 h 512"/>
              <a:gd name="T12" fmla="*/ 370 w 512"/>
              <a:gd name="T13" fmla="*/ 157 h 512"/>
              <a:gd name="T14" fmla="*/ 355 w 512"/>
              <a:gd name="T15" fmla="*/ 141 h 512"/>
              <a:gd name="T16" fmla="*/ 266 w 512"/>
              <a:gd name="T17" fmla="*/ 139 h 512"/>
              <a:gd name="T18" fmla="*/ 256 w 512"/>
              <a:gd name="T19" fmla="*/ 96 h 512"/>
              <a:gd name="T20" fmla="*/ 245 w 512"/>
              <a:gd name="T21" fmla="*/ 139 h 512"/>
              <a:gd name="T22" fmla="*/ 157 w 512"/>
              <a:gd name="T23" fmla="*/ 141 h 512"/>
              <a:gd name="T24" fmla="*/ 141 w 512"/>
              <a:gd name="T25" fmla="*/ 157 h 512"/>
              <a:gd name="T26" fmla="*/ 139 w 512"/>
              <a:gd name="T27" fmla="*/ 245 h 512"/>
              <a:gd name="T28" fmla="*/ 96 w 512"/>
              <a:gd name="T29" fmla="*/ 256 h 512"/>
              <a:gd name="T30" fmla="*/ 139 w 512"/>
              <a:gd name="T31" fmla="*/ 266 h 512"/>
              <a:gd name="T32" fmla="*/ 141 w 512"/>
              <a:gd name="T33" fmla="*/ 355 h 512"/>
              <a:gd name="T34" fmla="*/ 149 w 512"/>
              <a:gd name="T35" fmla="*/ 373 h 512"/>
              <a:gd name="T36" fmla="*/ 181 w 512"/>
              <a:gd name="T37" fmla="*/ 346 h 512"/>
              <a:gd name="T38" fmla="*/ 245 w 512"/>
              <a:gd name="T39" fmla="*/ 405 h 512"/>
              <a:gd name="T40" fmla="*/ 266 w 512"/>
              <a:gd name="T41" fmla="*/ 405 h 512"/>
              <a:gd name="T42" fmla="*/ 331 w 512"/>
              <a:gd name="T43" fmla="*/ 346 h 512"/>
              <a:gd name="T44" fmla="*/ 362 w 512"/>
              <a:gd name="T45" fmla="*/ 373 h 512"/>
              <a:gd name="T46" fmla="*/ 370 w 512"/>
              <a:gd name="T47" fmla="*/ 355 h 512"/>
              <a:gd name="T48" fmla="*/ 372 w 512"/>
              <a:gd name="T49" fmla="*/ 266 h 512"/>
              <a:gd name="T50" fmla="*/ 416 w 512"/>
              <a:gd name="T51" fmla="*/ 256 h 512"/>
              <a:gd name="T52" fmla="*/ 351 w 512"/>
              <a:gd name="T53" fmla="*/ 245 h 512"/>
              <a:gd name="T54" fmla="*/ 286 w 512"/>
              <a:gd name="T55" fmla="*/ 245 h 512"/>
              <a:gd name="T56" fmla="*/ 286 w 512"/>
              <a:gd name="T57" fmla="*/ 241 h 512"/>
              <a:gd name="T58" fmla="*/ 351 w 512"/>
              <a:gd name="T59" fmla="*/ 245 h 512"/>
              <a:gd name="T60" fmla="*/ 271 w 512"/>
              <a:gd name="T61" fmla="*/ 226 h 512"/>
              <a:gd name="T62" fmla="*/ 266 w 512"/>
              <a:gd name="T63" fmla="*/ 226 h 512"/>
              <a:gd name="T64" fmla="*/ 266 w 512"/>
              <a:gd name="T65" fmla="*/ 160 h 512"/>
              <a:gd name="T66" fmla="*/ 256 w 512"/>
              <a:gd name="T67" fmla="*/ 266 h 512"/>
              <a:gd name="T68" fmla="*/ 256 w 512"/>
              <a:gd name="T69" fmla="*/ 245 h 512"/>
              <a:gd name="T70" fmla="*/ 256 w 512"/>
              <a:gd name="T71" fmla="*/ 266 h 512"/>
              <a:gd name="T72" fmla="*/ 245 w 512"/>
              <a:gd name="T73" fmla="*/ 224 h 512"/>
              <a:gd name="T74" fmla="*/ 242 w 512"/>
              <a:gd name="T75" fmla="*/ 227 h 512"/>
              <a:gd name="T76" fmla="*/ 196 w 512"/>
              <a:gd name="T77" fmla="*/ 181 h 512"/>
              <a:gd name="T78" fmla="*/ 181 w 512"/>
              <a:gd name="T79" fmla="*/ 196 h 512"/>
              <a:gd name="T80" fmla="*/ 227 w 512"/>
              <a:gd name="T81" fmla="*/ 242 h 512"/>
              <a:gd name="T82" fmla="*/ 224 w 512"/>
              <a:gd name="T83" fmla="*/ 245 h 512"/>
              <a:gd name="T84" fmla="*/ 181 w 512"/>
              <a:gd name="T85" fmla="*/ 196 h 512"/>
              <a:gd name="T86" fmla="*/ 224 w 512"/>
              <a:gd name="T87" fmla="*/ 266 h 512"/>
              <a:gd name="T88" fmla="*/ 227 w 512"/>
              <a:gd name="T89" fmla="*/ 270 h 512"/>
              <a:gd name="T90" fmla="*/ 181 w 512"/>
              <a:gd name="T91" fmla="*/ 316 h 512"/>
              <a:gd name="T92" fmla="*/ 196 w 512"/>
              <a:gd name="T93" fmla="*/ 331 h 512"/>
              <a:gd name="T94" fmla="*/ 242 w 512"/>
              <a:gd name="T95" fmla="*/ 284 h 512"/>
              <a:gd name="T96" fmla="*/ 245 w 512"/>
              <a:gd name="T97" fmla="*/ 288 h 512"/>
              <a:gd name="T98" fmla="*/ 196 w 512"/>
              <a:gd name="T99" fmla="*/ 331 h 512"/>
              <a:gd name="T100" fmla="*/ 266 w 512"/>
              <a:gd name="T101" fmla="*/ 288 h 512"/>
              <a:gd name="T102" fmla="*/ 270 w 512"/>
              <a:gd name="T103" fmla="*/ 284 h 512"/>
              <a:gd name="T104" fmla="*/ 316 w 512"/>
              <a:gd name="T105" fmla="*/ 331 h 512"/>
              <a:gd name="T106" fmla="*/ 331 w 512"/>
              <a:gd name="T107" fmla="*/ 316 h 512"/>
              <a:gd name="T108" fmla="*/ 284 w 512"/>
              <a:gd name="T109" fmla="*/ 270 h 512"/>
              <a:gd name="T110" fmla="*/ 288 w 512"/>
              <a:gd name="T111" fmla="*/ 266 h 512"/>
              <a:gd name="T112" fmla="*/ 331 w 512"/>
              <a:gd name="T113" fmla="*/ 316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12" h="512">
                <a:moveTo>
                  <a:pt x="256" y="21"/>
                </a:moveTo>
                <a:cubicBezTo>
                  <a:pt x="385" y="21"/>
                  <a:pt x="490" y="126"/>
                  <a:pt x="490" y="256"/>
                </a:cubicBezTo>
                <a:cubicBezTo>
                  <a:pt x="490" y="385"/>
                  <a:pt x="385" y="490"/>
                  <a:pt x="256" y="490"/>
                </a:cubicBezTo>
                <a:cubicBezTo>
                  <a:pt x="126" y="490"/>
                  <a:pt x="21" y="385"/>
                  <a:pt x="21" y="256"/>
                </a:cubicBezTo>
                <a:cubicBezTo>
                  <a:pt x="21" y="126"/>
                  <a:pt x="126" y="21"/>
                  <a:pt x="256" y="21"/>
                </a:cubicBezTo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405" y="245"/>
                </a:moveTo>
                <a:cubicBezTo>
                  <a:pt x="372" y="245"/>
                  <a:pt x="372" y="245"/>
                  <a:pt x="372" y="245"/>
                </a:cubicBezTo>
                <a:cubicBezTo>
                  <a:pt x="370" y="221"/>
                  <a:pt x="361" y="198"/>
                  <a:pt x="346" y="18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4" y="152"/>
                  <a:pt x="374" y="146"/>
                  <a:pt x="370" y="141"/>
                </a:cubicBezTo>
                <a:cubicBezTo>
                  <a:pt x="366" y="137"/>
                  <a:pt x="359" y="137"/>
                  <a:pt x="355" y="141"/>
                </a:cubicBezTo>
                <a:cubicBezTo>
                  <a:pt x="331" y="166"/>
                  <a:pt x="331" y="166"/>
                  <a:pt x="331" y="166"/>
                </a:cubicBezTo>
                <a:cubicBezTo>
                  <a:pt x="313" y="151"/>
                  <a:pt x="291" y="141"/>
                  <a:pt x="266" y="139"/>
                </a:cubicBezTo>
                <a:cubicBezTo>
                  <a:pt x="266" y="106"/>
                  <a:pt x="266" y="106"/>
                  <a:pt x="266" y="106"/>
                </a:cubicBezTo>
                <a:cubicBezTo>
                  <a:pt x="266" y="100"/>
                  <a:pt x="262" y="96"/>
                  <a:pt x="256" y="96"/>
                </a:cubicBezTo>
                <a:cubicBezTo>
                  <a:pt x="250" y="96"/>
                  <a:pt x="245" y="100"/>
                  <a:pt x="245" y="106"/>
                </a:cubicBezTo>
                <a:cubicBezTo>
                  <a:pt x="245" y="139"/>
                  <a:pt x="245" y="139"/>
                  <a:pt x="245" y="139"/>
                </a:cubicBezTo>
                <a:cubicBezTo>
                  <a:pt x="221" y="141"/>
                  <a:pt x="198" y="151"/>
                  <a:pt x="181" y="166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52" y="137"/>
                  <a:pt x="146" y="137"/>
                  <a:pt x="141" y="141"/>
                </a:cubicBezTo>
                <a:cubicBezTo>
                  <a:pt x="137" y="146"/>
                  <a:pt x="137" y="152"/>
                  <a:pt x="141" y="157"/>
                </a:cubicBezTo>
                <a:cubicBezTo>
                  <a:pt x="166" y="181"/>
                  <a:pt x="166" y="181"/>
                  <a:pt x="166" y="181"/>
                </a:cubicBezTo>
                <a:cubicBezTo>
                  <a:pt x="151" y="198"/>
                  <a:pt x="141" y="221"/>
                  <a:pt x="139" y="245"/>
                </a:cubicBezTo>
                <a:cubicBezTo>
                  <a:pt x="106" y="245"/>
                  <a:pt x="106" y="245"/>
                  <a:pt x="106" y="245"/>
                </a:cubicBezTo>
                <a:cubicBezTo>
                  <a:pt x="100" y="245"/>
                  <a:pt x="96" y="250"/>
                  <a:pt x="96" y="256"/>
                </a:cubicBezTo>
                <a:cubicBezTo>
                  <a:pt x="96" y="262"/>
                  <a:pt x="100" y="266"/>
                  <a:pt x="106" y="266"/>
                </a:cubicBezTo>
                <a:cubicBezTo>
                  <a:pt x="139" y="266"/>
                  <a:pt x="139" y="266"/>
                  <a:pt x="139" y="266"/>
                </a:cubicBezTo>
                <a:cubicBezTo>
                  <a:pt x="141" y="291"/>
                  <a:pt x="151" y="313"/>
                  <a:pt x="166" y="331"/>
                </a:cubicBezTo>
                <a:cubicBezTo>
                  <a:pt x="141" y="355"/>
                  <a:pt x="141" y="355"/>
                  <a:pt x="141" y="355"/>
                </a:cubicBezTo>
                <a:cubicBezTo>
                  <a:pt x="137" y="359"/>
                  <a:pt x="137" y="366"/>
                  <a:pt x="141" y="370"/>
                </a:cubicBezTo>
                <a:cubicBezTo>
                  <a:pt x="144" y="372"/>
                  <a:pt x="146" y="373"/>
                  <a:pt x="149" y="373"/>
                </a:cubicBezTo>
                <a:cubicBezTo>
                  <a:pt x="152" y="373"/>
                  <a:pt x="154" y="372"/>
                  <a:pt x="157" y="370"/>
                </a:cubicBezTo>
                <a:cubicBezTo>
                  <a:pt x="181" y="346"/>
                  <a:pt x="181" y="346"/>
                  <a:pt x="181" y="346"/>
                </a:cubicBezTo>
                <a:cubicBezTo>
                  <a:pt x="198" y="361"/>
                  <a:pt x="221" y="370"/>
                  <a:pt x="245" y="372"/>
                </a:cubicBezTo>
                <a:cubicBezTo>
                  <a:pt x="245" y="405"/>
                  <a:pt x="245" y="405"/>
                  <a:pt x="245" y="405"/>
                </a:cubicBezTo>
                <a:cubicBezTo>
                  <a:pt x="245" y="411"/>
                  <a:pt x="250" y="416"/>
                  <a:pt x="256" y="416"/>
                </a:cubicBezTo>
                <a:cubicBezTo>
                  <a:pt x="262" y="416"/>
                  <a:pt x="266" y="411"/>
                  <a:pt x="266" y="405"/>
                </a:cubicBezTo>
                <a:cubicBezTo>
                  <a:pt x="266" y="372"/>
                  <a:pt x="266" y="372"/>
                  <a:pt x="266" y="372"/>
                </a:cubicBezTo>
                <a:cubicBezTo>
                  <a:pt x="291" y="370"/>
                  <a:pt x="313" y="361"/>
                  <a:pt x="331" y="346"/>
                </a:cubicBezTo>
                <a:cubicBezTo>
                  <a:pt x="355" y="370"/>
                  <a:pt x="355" y="370"/>
                  <a:pt x="355" y="370"/>
                </a:cubicBezTo>
                <a:cubicBezTo>
                  <a:pt x="357" y="372"/>
                  <a:pt x="360" y="373"/>
                  <a:pt x="362" y="373"/>
                </a:cubicBezTo>
                <a:cubicBezTo>
                  <a:pt x="365" y="373"/>
                  <a:pt x="368" y="372"/>
                  <a:pt x="370" y="370"/>
                </a:cubicBezTo>
                <a:cubicBezTo>
                  <a:pt x="374" y="366"/>
                  <a:pt x="374" y="359"/>
                  <a:pt x="370" y="355"/>
                </a:cubicBezTo>
                <a:cubicBezTo>
                  <a:pt x="346" y="331"/>
                  <a:pt x="346" y="331"/>
                  <a:pt x="346" y="331"/>
                </a:cubicBezTo>
                <a:cubicBezTo>
                  <a:pt x="361" y="313"/>
                  <a:pt x="370" y="291"/>
                  <a:pt x="372" y="266"/>
                </a:cubicBezTo>
                <a:cubicBezTo>
                  <a:pt x="405" y="266"/>
                  <a:pt x="405" y="266"/>
                  <a:pt x="405" y="266"/>
                </a:cubicBezTo>
                <a:cubicBezTo>
                  <a:pt x="411" y="266"/>
                  <a:pt x="416" y="262"/>
                  <a:pt x="416" y="256"/>
                </a:cubicBezTo>
                <a:cubicBezTo>
                  <a:pt x="416" y="250"/>
                  <a:pt x="411" y="245"/>
                  <a:pt x="405" y="245"/>
                </a:cubicBezTo>
                <a:close/>
                <a:moveTo>
                  <a:pt x="351" y="245"/>
                </a:moveTo>
                <a:cubicBezTo>
                  <a:pt x="288" y="245"/>
                  <a:pt x="288" y="245"/>
                  <a:pt x="288" y="245"/>
                </a:cubicBezTo>
                <a:cubicBezTo>
                  <a:pt x="287" y="245"/>
                  <a:pt x="286" y="245"/>
                  <a:pt x="286" y="245"/>
                </a:cubicBezTo>
                <a:cubicBezTo>
                  <a:pt x="285" y="244"/>
                  <a:pt x="285" y="243"/>
                  <a:pt x="284" y="242"/>
                </a:cubicBezTo>
                <a:cubicBezTo>
                  <a:pt x="285" y="241"/>
                  <a:pt x="285" y="241"/>
                  <a:pt x="286" y="241"/>
                </a:cubicBezTo>
                <a:cubicBezTo>
                  <a:pt x="331" y="196"/>
                  <a:pt x="331" y="196"/>
                  <a:pt x="331" y="196"/>
                </a:cubicBezTo>
                <a:cubicBezTo>
                  <a:pt x="342" y="210"/>
                  <a:pt x="349" y="227"/>
                  <a:pt x="351" y="245"/>
                </a:cubicBezTo>
                <a:close/>
                <a:moveTo>
                  <a:pt x="316" y="181"/>
                </a:moveTo>
                <a:cubicBezTo>
                  <a:pt x="271" y="226"/>
                  <a:pt x="271" y="226"/>
                  <a:pt x="271" y="226"/>
                </a:cubicBezTo>
                <a:cubicBezTo>
                  <a:pt x="270" y="226"/>
                  <a:pt x="270" y="227"/>
                  <a:pt x="270" y="227"/>
                </a:cubicBezTo>
                <a:cubicBezTo>
                  <a:pt x="269" y="226"/>
                  <a:pt x="267" y="226"/>
                  <a:pt x="266" y="226"/>
                </a:cubicBezTo>
                <a:cubicBezTo>
                  <a:pt x="266" y="225"/>
                  <a:pt x="266" y="224"/>
                  <a:pt x="266" y="224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85" y="162"/>
                  <a:pt x="302" y="170"/>
                  <a:pt x="316" y="181"/>
                </a:cubicBezTo>
                <a:close/>
                <a:moveTo>
                  <a:pt x="256" y="266"/>
                </a:moveTo>
                <a:cubicBezTo>
                  <a:pt x="250" y="266"/>
                  <a:pt x="245" y="262"/>
                  <a:pt x="245" y="256"/>
                </a:cubicBezTo>
                <a:cubicBezTo>
                  <a:pt x="245" y="250"/>
                  <a:pt x="250" y="245"/>
                  <a:pt x="256" y="245"/>
                </a:cubicBezTo>
                <a:cubicBezTo>
                  <a:pt x="262" y="245"/>
                  <a:pt x="266" y="250"/>
                  <a:pt x="266" y="256"/>
                </a:cubicBezTo>
                <a:cubicBezTo>
                  <a:pt x="266" y="262"/>
                  <a:pt x="262" y="266"/>
                  <a:pt x="256" y="266"/>
                </a:cubicBezTo>
                <a:close/>
                <a:moveTo>
                  <a:pt x="245" y="160"/>
                </a:moveTo>
                <a:cubicBezTo>
                  <a:pt x="245" y="224"/>
                  <a:pt x="245" y="224"/>
                  <a:pt x="245" y="224"/>
                </a:cubicBezTo>
                <a:cubicBezTo>
                  <a:pt x="245" y="224"/>
                  <a:pt x="245" y="225"/>
                  <a:pt x="245" y="226"/>
                </a:cubicBezTo>
                <a:cubicBezTo>
                  <a:pt x="244" y="226"/>
                  <a:pt x="243" y="226"/>
                  <a:pt x="242" y="227"/>
                </a:cubicBezTo>
                <a:cubicBezTo>
                  <a:pt x="241" y="227"/>
                  <a:pt x="241" y="226"/>
                  <a:pt x="241" y="226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210" y="170"/>
                  <a:pt x="227" y="162"/>
                  <a:pt x="245" y="160"/>
                </a:cubicBezTo>
                <a:close/>
                <a:moveTo>
                  <a:pt x="181" y="196"/>
                </a:moveTo>
                <a:cubicBezTo>
                  <a:pt x="226" y="241"/>
                  <a:pt x="226" y="241"/>
                  <a:pt x="226" y="241"/>
                </a:cubicBezTo>
                <a:cubicBezTo>
                  <a:pt x="226" y="241"/>
                  <a:pt x="227" y="241"/>
                  <a:pt x="227" y="242"/>
                </a:cubicBezTo>
                <a:cubicBezTo>
                  <a:pt x="226" y="243"/>
                  <a:pt x="226" y="244"/>
                  <a:pt x="226" y="245"/>
                </a:cubicBezTo>
                <a:cubicBezTo>
                  <a:pt x="225" y="245"/>
                  <a:pt x="224" y="245"/>
                  <a:pt x="224" y="245"/>
                </a:cubicBezTo>
                <a:cubicBezTo>
                  <a:pt x="160" y="245"/>
                  <a:pt x="160" y="245"/>
                  <a:pt x="160" y="245"/>
                </a:cubicBezTo>
                <a:cubicBezTo>
                  <a:pt x="162" y="227"/>
                  <a:pt x="170" y="210"/>
                  <a:pt x="181" y="196"/>
                </a:cubicBezTo>
                <a:close/>
                <a:moveTo>
                  <a:pt x="160" y="266"/>
                </a:moveTo>
                <a:cubicBezTo>
                  <a:pt x="224" y="266"/>
                  <a:pt x="224" y="266"/>
                  <a:pt x="224" y="266"/>
                </a:cubicBezTo>
                <a:cubicBezTo>
                  <a:pt x="224" y="266"/>
                  <a:pt x="225" y="266"/>
                  <a:pt x="226" y="266"/>
                </a:cubicBezTo>
                <a:cubicBezTo>
                  <a:pt x="226" y="267"/>
                  <a:pt x="226" y="269"/>
                  <a:pt x="227" y="270"/>
                </a:cubicBezTo>
                <a:cubicBezTo>
                  <a:pt x="227" y="270"/>
                  <a:pt x="226" y="270"/>
                  <a:pt x="226" y="271"/>
                </a:cubicBezTo>
                <a:cubicBezTo>
                  <a:pt x="181" y="316"/>
                  <a:pt x="181" y="316"/>
                  <a:pt x="181" y="316"/>
                </a:cubicBezTo>
                <a:cubicBezTo>
                  <a:pt x="170" y="302"/>
                  <a:pt x="162" y="285"/>
                  <a:pt x="160" y="266"/>
                </a:cubicBezTo>
                <a:close/>
                <a:moveTo>
                  <a:pt x="196" y="331"/>
                </a:moveTo>
                <a:cubicBezTo>
                  <a:pt x="241" y="286"/>
                  <a:pt x="241" y="286"/>
                  <a:pt x="241" y="286"/>
                </a:cubicBezTo>
                <a:cubicBezTo>
                  <a:pt x="241" y="285"/>
                  <a:pt x="241" y="285"/>
                  <a:pt x="242" y="284"/>
                </a:cubicBezTo>
                <a:cubicBezTo>
                  <a:pt x="243" y="285"/>
                  <a:pt x="244" y="285"/>
                  <a:pt x="245" y="286"/>
                </a:cubicBezTo>
                <a:cubicBezTo>
                  <a:pt x="245" y="286"/>
                  <a:pt x="245" y="287"/>
                  <a:pt x="245" y="288"/>
                </a:cubicBezTo>
                <a:cubicBezTo>
                  <a:pt x="245" y="351"/>
                  <a:pt x="245" y="351"/>
                  <a:pt x="245" y="351"/>
                </a:cubicBezTo>
                <a:cubicBezTo>
                  <a:pt x="227" y="349"/>
                  <a:pt x="210" y="342"/>
                  <a:pt x="196" y="331"/>
                </a:cubicBezTo>
                <a:close/>
                <a:moveTo>
                  <a:pt x="266" y="351"/>
                </a:moveTo>
                <a:cubicBezTo>
                  <a:pt x="266" y="288"/>
                  <a:pt x="266" y="288"/>
                  <a:pt x="266" y="288"/>
                </a:cubicBezTo>
                <a:cubicBezTo>
                  <a:pt x="266" y="287"/>
                  <a:pt x="266" y="286"/>
                  <a:pt x="266" y="286"/>
                </a:cubicBezTo>
                <a:cubicBezTo>
                  <a:pt x="267" y="285"/>
                  <a:pt x="269" y="285"/>
                  <a:pt x="270" y="284"/>
                </a:cubicBezTo>
                <a:cubicBezTo>
                  <a:pt x="270" y="285"/>
                  <a:pt x="270" y="285"/>
                  <a:pt x="271" y="286"/>
                </a:cubicBezTo>
                <a:cubicBezTo>
                  <a:pt x="316" y="331"/>
                  <a:pt x="316" y="331"/>
                  <a:pt x="316" y="331"/>
                </a:cubicBezTo>
                <a:cubicBezTo>
                  <a:pt x="302" y="342"/>
                  <a:pt x="285" y="349"/>
                  <a:pt x="266" y="351"/>
                </a:cubicBezTo>
                <a:close/>
                <a:moveTo>
                  <a:pt x="331" y="316"/>
                </a:moveTo>
                <a:cubicBezTo>
                  <a:pt x="286" y="271"/>
                  <a:pt x="286" y="271"/>
                  <a:pt x="286" y="271"/>
                </a:cubicBezTo>
                <a:cubicBezTo>
                  <a:pt x="285" y="270"/>
                  <a:pt x="285" y="270"/>
                  <a:pt x="284" y="270"/>
                </a:cubicBezTo>
                <a:cubicBezTo>
                  <a:pt x="285" y="268"/>
                  <a:pt x="285" y="267"/>
                  <a:pt x="286" y="266"/>
                </a:cubicBezTo>
                <a:cubicBezTo>
                  <a:pt x="286" y="266"/>
                  <a:pt x="287" y="266"/>
                  <a:pt x="288" y="266"/>
                </a:cubicBezTo>
                <a:cubicBezTo>
                  <a:pt x="351" y="266"/>
                  <a:pt x="351" y="266"/>
                  <a:pt x="351" y="266"/>
                </a:cubicBezTo>
                <a:cubicBezTo>
                  <a:pt x="349" y="285"/>
                  <a:pt x="342" y="302"/>
                  <a:pt x="331" y="316"/>
                </a:cubicBezTo>
                <a:close/>
              </a:path>
            </a:pathLst>
          </a:custGeom>
          <a:solidFill>
            <a:srgbClr val="2424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00AF9B5B-0982-AC33-06E3-00C1A5C6EF52}"/>
              </a:ext>
            </a:extLst>
          </p:cNvPr>
          <p:cNvSpPr txBox="1">
            <a:spLocks/>
          </p:cNvSpPr>
          <p:nvPr/>
        </p:nvSpPr>
        <p:spPr bwMode="gray">
          <a:xfrm>
            <a:off x="3995344" y="2769383"/>
            <a:ext cx="2075374" cy="594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/>
              <a:t>Validation </a:t>
            </a:r>
            <a:r>
              <a:rPr lang="fr-FR" b="0"/>
              <a:t>de la répartition par votre </a:t>
            </a:r>
            <a:r>
              <a:rPr lang="fr-FR"/>
              <a:t>Directeur/</a:t>
            </a:r>
            <a:r>
              <a:rPr lang="fr-FR" err="1"/>
              <a:t>rice</a:t>
            </a:r>
            <a:r>
              <a:rPr lang="fr-FR"/>
              <a:t> </a:t>
            </a:r>
          </a:p>
        </p:txBody>
      </p:sp>
      <p:grpSp>
        <p:nvGrpSpPr>
          <p:cNvPr id="40" name="Group 521">
            <a:extLst>
              <a:ext uri="{FF2B5EF4-FFF2-40B4-BE49-F238E27FC236}">
                <a16:creationId xmlns:a16="http://schemas.microsoft.com/office/drawing/2014/main" id="{7DC50C06-FF2D-E98C-22EA-3228B92AD5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91128" y="2769377"/>
            <a:ext cx="367628" cy="367630"/>
            <a:chOff x="3476" y="2032"/>
            <a:chExt cx="340" cy="340"/>
          </a:xfrm>
          <a:solidFill>
            <a:srgbClr val="2424FF"/>
          </a:solidFill>
        </p:grpSpPr>
        <p:sp>
          <p:nvSpPr>
            <p:cNvPr id="41" name="Freeform 522">
              <a:extLst>
                <a:ext uri="{FF2B5EF4-FFF2-40B4-BE49-F238E27FC236}">
                  <a16:creationId xmlns:a16="http://schemas.microsoft.com/office/drawing/2014/main" id="{45BFCB9D-D292-1FD6-B294-8FFB5E70F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5" y="2266"/>
              <a:ext cx="42" cy="4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42 h 64"/>
                <a:gd name="T12" fmla="*/ 21 w 64"/>
                <a:gd name="T13" fmla="*/ 32 h 64"/>
                <a:gd name="T14" fmla="*/ 32 w 64"/>
                <a:gd name="T15" fmla="*/ 21 h 64"/>
                <a:gd name="T16" fmla="*/ 42 w 64"/>
                <a:gd name="T17" fmla="*/ 32 h 64"/>
                <a:gd name="T18" fmla="*/ 32 w 64"/>
                <a:gd name="T19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42"/>
                  </a:moveTo>
                  <a:cubicBezTo>
                    <a:pt x="26" y="42"/>
                    <a:pt x="21" y="38"/>
                    <a:pt x="21" y="32"/>
                  </a:cubicBezTo>
                  <a:cubicBezTo>
                    <a:pt x="21" y="26"/>
                    <a:pt x="26" y="21"/>
                    <a:pt x="32" y="21"/>
                  </a:cubicBezTo>
                  <a:cubicBezTo>
                    <a:pt x="38" y="21"/>
                    <a:pt x="42" y="26"/>
                    <a:pt x="42" y="32"/>
                  </a:cubicBezTo>
                  <a:cubicBezTo>
                    <a:pt x="42" y="38"/>
                    <a:pt x="38" y="42"/>
                    <a:pt x="3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523">
              <a:extLst>
                <a:ext uri="{FF2B5EF4-FFF2-40B4-BE49-F238E27FC236}">
                  <a16:creationId xmlns:a16="http://schemas.microsoft.com/office/drawing/2014/main" id="{669C97AD-93F5-C4F5-0A75-C9078AE324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7" y="2096"/>
              <a:ext cx="58" cy="155"/>
            </a:xfrm>
            <a:custGeom>
              <a:avLst/>
              <a:gdLst>
                <a:gd name="T0" fmla="*/ 21 w 86"/>
                <a:gd name="T1" fmla="*/ 234 h 234"/>
                <a:gd name="T2" fmla="*/ 21 w 86"/>
                <a:gd name="T3" fmla="*/ 234 h 234"/>
                <a:gd name="T4" fmla="*/ 22 w 86"/>
                <a:gd name="T5" fmla="*/ 234 h 234"/>
                <a:gd name="T6" fmla="*/ 63 w 86"/>
                <a:gd name="T7" fmla="*/ 234 h 234"/>
                <a:gd name="T8" fmla="*/ 64 w 86"/>
                <a:gd name="T9" fmla="*/ 234 h 234"/>
                <a:gd name="T10" fmla="*/ 64 w 86"/>
                <a:gd name="T11" fmla="*/ 234 h 234"/>
                <a:gd name="T12" fmla="*/ 75 w 86"/>
                <a:gd name="T13" fmla="*/ 224 h 234"/>
                <a:gd name="T14" fmla="*/ 85 w 86"/>
                <a:gd name="T15" fmla="*/ 11 h 234"/>
                <a:gd name="T16" fmla="*/ 75 w 86"/>
                <a:gd name="T17" fmla="*/ 0 h 234"/>
                <a:gd name="T18" fmla="*/ 75 w 86"/>
                <a:gd name="T19" fmla="*/ 0 h 234"/>
                <a:gd name="T20" fmla="*/ 11 w 86"/>
                <a:gd name="T21" fmla="*/ 0 h 234"/>
                <a:gd name="T22" fmla="*/ 10 w 86"/>
                <a:gd name="T23" fmla="*/ 0 h 234"/>
                <a:gd name="T24" fmla="*/ 0 w 86"/>
                <a:gd name="T25" fmla="*/ 11 h 234"/>
                <a:gd name="T26" fmla="*/ 11 w 86"/>
                <a:gd name="T27" fmla="*/ 224 h 234"/>
                <a:gd name="T28" fmla="*/ 21 w 86"/>
                <a:gd name="T29" fmla="*/ 234 h 234"/>
                <a:gd name="T30" fmla="*/ 63 w 86"/>
                <a:gd name="T31" fmla="*/ 21 h 234"/>
                <a:gd name="T32" fmla="*/ 54 w 86"/>
                <a:gd name="T33" fmla="*/ 213 h 234"/>
                <a:gd name="T34" fmla="*/ 31 w 86"/>
                <a:gd name="T35" fmla="*/ 213 h 234"/>
                <a:gd name="T36" fmla="*/ 22 w 86"/>
                <a:gd name="T37" fmla="*/ 21 h 234"/>
                <a:gd name="T38" fmla="*/ 63 w 86"/>
                <a:gd name="T39" fmla="*/ 2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234">
                  <a:moveTo>
                    <a:pt x="21" y="234"/>
                  </a:moveTo>
                  <a:cubicBezTo>
                    <a:pt x="21" y="234"/>
                    <a:pt x="21" y="234"/>
                    <a:pt x="21" y="234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63" y="234"/>
                    <a:pt x="63" y="234"/>
                    <a:pt x="63" y="234"/>
                  </a:cubicBezTo>
                  <a:cubicBezTo>
                    <a:pt x="64" y="234"/>
                    <a:pt x="64" y="234"/>
                    <a:pt x="64" y="234"/>
                  </a:cubicBezTo>
                  <a:cubicBezTo>
                    <a:pt x="64" y="234"/>
                    <a:pt x="64" y="234"/>
                    <a:pt x="64" y="234"/>
                  </a:cubicBezTo>
                  <a:cubicBezTo>
                    <a:pt x="70" y="234"/>
                    <a:pt x="74" y="230"/>
                    <a:pt x="75" y="224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6" y="5"/>
                    <a:pt x="8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11" y="230"/>
                    <a:pt x="16" y="234"/>
                    <a:pt x="21" y="234"/>
                  </a:cubicBezTo>
                  <a:close/>
                  <a:moveTo>
                    <a:pt x="63" y="21"/>
                  </a:moveTo>
                  <a:cubicBezTo>
                    <a:pt x="54" y="213"/>
                    <a:pt x="54" y="213"/>
                    <a:pt x="54" y="213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524">
              <a:extLst>
                <a:ext uri="{FF2B5EF4-FFF2-40B4-BE49-F238E27FC236}">
                  <a16:creationId xmlns:a16="http://schemas.microsoft.com/office/drawing/2014/main" id="{B4F30D1F-95BE-2ED5-3A03-3796E5A729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6" y="2032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9" name="Group 118">
            <a:extLst>
              <a:ext uri="{FF2B5EF4-FFF2-40B4-BE49-F238E27FC236}">
                <a16:creationId xmlns:a16="http://schemas.microsoft.com/office/drawing/2014/main" id="{3407FA49-A138-0276-C612-E1AAE3528A8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37551" y="3818266"/>
            <a:ext cx="368121" cy="368120"/>
            <a:chOff x="1926" y="383"/>
            <a:chExt cx="341" cy="341"/>
          </a:xfrm>
          <a:solidFill>
            <a:srgbClr val="2424FF"/>
          </a:solidFill>
        </p:grpSpPr>
        <p:sp>
          <p:nvSpPr>
            <p:cNvPr id="20" name="Freeform 119">
              <a:extLst>
                <a:ext uri="{FF2B5EF4-FFF2-40B4-BE49-F238E27FC236}">
                  <a16:creationId xmlns:a16="http://schemas.microsoft.com/office/drawing/2014/main" id="{4C11D4E7-BF78-3836-3F0D-51C9448958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6" y="383"/>
              <a:ext cx="341" cy="3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20">
              <a:extLst>
                <a:ext uri="{FF2B5EF4-FFF2-40B4-BE49-F238E27FC236}">
                  <a16:creationId xmlns:a16="http://schemas.microsoft.com/office/drawing/2014/main" id="{27E07B90-A8A8-65ED-3B15-66522A0CE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4" y="461"/>
              <a:ext cx="184" cy="184"/>
            </a:xfrm>
            <a:custGeom>
              <a:avLst/>
              <a:gdLst>
                <a:gd name="T0" fmla="*/ 267 w 277"/>
                <a:gd name="T1" fmla="*/ 0 h 277"/>
                <a:gd name="T2" fmla="*/ 11 w 277"/>
                <a:gd name="T3" fmla="*/ 0 h 277"/>
                <a:gd name="T4" fmla="*/ 0 w 277"/>
                <a:gd name="T5" fmla="*/ 11 h 277"/>
                <a:gd name="T6" fmla="*/ 0 w 277"/>
                <a:gd name="T7" fmla="*/ 267 h 277"/>
                <a:gd name="T8" fmla="*/ 11 w 277"/>
                <a:gd name="T9" fmla="*/ 277 h 277"/>
                <a:gd name="T10" fmla="*/ 267 w 277"/>
                <a:gd name="T11" fmla="*/ 277 h 277"/>
                <a:gd name="T12" fmla="*/ 277 w 277"/>
                <a:gd name="T13" fmla="*/ 267 h 277"/>
                <a:gd name="T14" fmla="*/ 277 w 277"/>
                <a:gd name="T15" fmla="*/ 11 h 277"/>
                <a:gd name="T16" fmla="*/ 267 w 277"/>
                <a:gd name="T17" fmla="*/ 0 h 277"/>
                <a:gd name="T18" fmla="*/ 107 w 277"/>
                <a:gd name="T19" fmla="*/ 171 h 277"/>
                <a:gd name="T20" fmla="*/ 107 w 277"/>
                <a:gd name="T21" fmla="*/ 107 h 277"/>
                <a:gd name="T22" fmla="*/ 171 w 277"/>
                <a:gd name="T23" fmla="*/ 107 h 277"/>
                <a:gd name="T24" fmla="*/ 171 w 277"/>
                <a:gd name="T25" fmla="*/ 171 h 277"/>
                <a:gd name="T26" fmla="*/ 107 w 277"/>
                <a:gd name="T27" fmla="*/ 171 h 277"/>
                <a:gd name="T28" fmla="*/ 171 w 277"/>
                <a:gd name="T29" fmla="*/ 192 h 277"/>
                <a:gd name="T30" fmla="*/ 171 w 277"/>
                <a:gd name="T31" fmla="*/ 256 h 277"/>
                <a:gd name="T32" fmla="*/ 107 w 277"/>
                <a:gd name="T33" fmla="*/ 256 h 277"/>
                <a:gd name="T34" fmla="*/ 107 w 277"/>
                <a:gd name="T35" fmla="*/ 192 h 277"/>
                <a:gd name="T36" fmla="*/ 171 w 277"/>
                <a:gd name="T37" fmla="*/ 192 h 277"/>
                <a:gd name="T38" fmla="*/ 21 w 277"/>
                <a:gd name="T39" fmla="*/ 107 h 277"/>
                <a:gd name="T40" fmla="*/ 85 w 277"/>
                <a:gd name="T41" fmla="*/ 107 h 277"/>
                <a:gd name="T42" fmla="*/ 85 w 277"/>
                <a:gd name="T43" fmla="*/ 171 h 277"/>
                <a:gd name="T44" fmla="*/ 21 w 277"/>
                <a:gd name="T45" fmla="*/ 171 h 277"/>
                <a:gd name="T46" fmla="*/ 21 w 277"/>
                <a:gd name="T47" fmla="*/ 107 h 277"/>
                <a:gd name="T48" fmla="*/ 107 w 277"/>
                <a:gd name="T49" fmla="*/ 85 h 277"/>
                <a:gd name="T50" fmla="*/ 107 w 277"/>
                <a:gd name="T51" fmla="*/ 21 h 277"/>
                <a:gd name="T52" fmla="*/ 171 w 277"/>
                <a:gd name="T53" fmla="*/ 21 h 277"/>
                <a:gd name="T54" fmla="*/ 171 w 277"/>
                <a:gd name="T55" fmla="*/ 85 h 277"/>
                <a:gd name="T56" fmla="*/ 107 w 277"/>
                <a:gd name="T57" fmla="*/ 85 h 277"/>
                <a:gd name="T58" fmla="*/ 192 w 277"/>
                <a:gd name="T59" fmla="*/ 107 h 277"/>
                <a:gd name="T60" fmla="*/ 256 w 277"/>
                <a:gd name="T61" fmla="*/ 107 h 277"/>
                <a:gd name="T62" fmla="*/ 256 w 277"/>
                <a:gd name="T63" fmla="*/ 171 h 277"/>
                <a:gd name="T64" fmla="*/ 192 w 277"/>
                <a:gd name="T65" fmla="*/ 171 h 277"/>
                <a:gd name="T66" fmla="*/ 192 w 277"/>
                <a:gd name="T67" fmla="*/ 107 h 277"/>
                <a:gd name="T68" fmla="*/ 256 w 277"/>
                <a:gd name="T69" fmla="*/ 85 h 277"/>
                <a:gd name="T70" fmla="*/ 192 w 277"/>
                <a:gd name="T71" fmla="*/ 85 h 277"/>
                <a:gd name="T72" fmla="*/ 192 w 277"/>
                <a:gd name="T73" fmla="*/ 21 h 277"/>
                <a:gd name="T74" fmla="*/ 256 w 277"/>
                <a:gd name="T75" fmla="*/ 21 h 277"/>
                <a:gd name="T76" fmla="*/ 256 w 277"/>
                <a:gd name="T77" fmla="*/ 85 h 277"/>
                <a:gd name="T78" fmla="*/ 85 w 277"/>
                <a:gd name="T79" fmla="*/ 21 h 277"/>
                <a:gd name="T80" fmla="*/ 85 w 277"/>
                <a:gd name="T81" fmla="*/ 85 h 277"/>
                <a:gd name="T82" fmla="*/ 21 w 277"/>
                <a:gd name="T83" fmla="*/ 85 h 277"/>
                <a:gd name="T84" fmla="*/ 21 w 277"/>
                <a:gd name="T85" fmla="*/ 21 h 277"/>
                <a:gd name="T86" fmla="*/ 85 w 277"/>
                <a:gd name="T87" fmla="*/ 21 h 277"/>
                <a:gd name="T88" fmla="*/ 21 w 277"/>
                <a:gd name="T89" fmla="*/ 192 h 277"/>
                <a:gd name="T90" fmla="*/ 85 w 277"/>
                <a:gd name="T91" fmla="*/ 192 h 277"/>
                <a:gd name="T92" fmla="*/ 85 w 277"/>
                <a:gd name="T93" fmla="*/ 256 h 277"/>
                <a:gd name="T94" fmla="*/ 21 w 277"/>
                <a:gd name="T95" fmla="*/ 256 h 277"/>
                <a:gd name="T96" fmla="*/ 21 w 277"/>
                <a:gd name="T97" fmla="*/ 192 h 277"/>
                <a:gd name="T98" fmla="*/ 192 w 277"/>
                <a:gd name="T99" fmla="*/ 256 h 277"/>
                <a:gd name="T100" fmla="*/ 192 w 277"/>
                <a:gd name="T101" fmla="*/ 192 h 277"/>
                <a:gd name="T102" fmla="*/ 256 w 277"/>
                <a:gd name="T103" fmla="*/ 192 h 277"/>
                <a:gd name="T104" fmla="*/ 256 w 277"/>
                <a:gd name="T105" fmla="*/ 256 h 277"/>
                <a:gd name="T106" fmla="*/ 192 w 277"/>
                <a:gd name="T107" fmla="*/ 25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7" h="277">
                  <a:moveTo>
                    <a:pt x="26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73"/>
                    <a:pt x="5" y="277"/>
                    <a:pt x="11" y="277"/>
                  </a:cubicBezTo>
                  <a:cubicBezTo>
                    <a:pt x="267" y="277"/>
                    <a:pt x="267" y="277"/>
                    <a:pt x="267" y="277"/>
                  </a:cubicBezTo>
                  <a:cubicBezTo>
                    <a:pt x="273" y="277"/>
                    <a:pt x="277" y="273"/>
                    <a:pt x="277" y="267"/>
                  </a:cubicBezTo>
                  <a:cubicBezTo>
                    <a:pt x="277" y="11"/>
                    <a:pt x="277" y="11"/>
                    <a:pt x="277" y="11"/>
                  </a:cubicBezTo>
                  <a:cubicBezTo>
                    <a:pt x="277" y="5"/>
                    <a:pt x="273" y="0"/>
                    <a:pt x="267" y="0"/>
                  </a:cubicBezTo>
                  <a:close/>
                  <a:moveTo>
                    <a:pt x="107" y="171"/>
                  </a:moveTo>
                  <a:cubicBezTo>
                    <a:pt x="107" y="107"/>
                    <a:pt x="107" y="107"/>
                    <a:pt x="107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1" y="171"/>
                    <a:pt x="171" y="171"/>
                    <a:pt x="171" y="171"/>
                  </a:cubicBezTo>
                  <a:lnTo>
                    <a:pt x="107" y="171"/>
                  </a:lnTo>
                  <a:close/>
                  <a:moveTo>
                    <a:pt x="171" y="192"/>
                  </a:moveTo>
                  <a:cubicBezTo>
                    <a:pt x="171" y="256"/>
                    <a:pt x="171" y="256"/>
                    <a:pt x="171" y="256"/>
                  </a:cubicBezTo>
                  <a:cubicBezTo>
                    <a:pt x="107" y="256"/>
                    <a:pt x="107" y="256"/>
                    <a:pt x="107" y="256"/>
                  </a:cubicBezTo>
                  <a:cubicBezTo>
                    <a:pt x="107" y="192"/>
                    <a:pt x="107" y="192"/>
                    <a:pt x="107" y="192"/>
                  </a:cubicBezTo>
                  <a:lnTo>
                    <a:pt x="171" y="192"/>
                  </a:lnTo>
                  <a:close/>
                  <a:moveTo>
                    <a:pt x="21" y="107"/>
                  </a:moveTo>
                  <a:cubicBezTo>
                    <a:pt x="85" y="107"/>
                    <a:pt x="85" y="107"/>
                    <a:pt x="85" y="107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21" y="171"/>
                    <a:pt x="21" y="171"/>
                    <a:pt x="21" y="171"/>
                  </a:cubicBezTo>
                  <a:lnTo>
                    <a:pt x="21" y="107"/>
                  </a:lnTo>
                  <a:close/>
                  <a:moveTo>
                    <a:pt x="107" y="85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71" y="21"/>
                    <a:pt x="171" y="21"/>
                    <a:pt x="171" y="21"/>
                  </a:cubicBezTo>
                  <a:cubicBezTo>
                    <a:pt x="171" y="85"/>
                    <a:pt x="171" y="85"/>
                    <a:pt x="171" y="85"/>
                  </a:cubicBezTo>
                  <a:lnTo>
                    <a:pt x="107" y="85"/>
                  </a:lnTo>
                  <a:close/>
                  <a:moveTo>
                    <a:pt x="192" y="107"/>
                  </a:moveTo>
                  <a:cubicBezTo>
                    <a:pt x="256" y="107"/>
                    <a:pt x="256" y="107"/>
                    <a:pt x="256" y="107"/>
                  </a:cubicBezTo>
                  <a:cubicBezTo>
                    <a:pt x="256" y="171"/>
                    <a:pt x="256" y="171"/>
                    <a:pt x="256" y="171"/>
                  </a:cubicBezTo>
                  <a:cubicBezTo>
                    <a:pt x="192" y="171"/>
                    <a:pt x="192" y="171"/>
                    <a:pt x="192" y="171"/>
                  </a:cubicBezTo>
                  <a:lnTo>
                    <a:pt x="192" y="107"/>
                  </a:lnTo>
                  <a:close/>
                  <a:moveTo>
                    <a:pt x="256" y="85"/>
                  </a:moveTo>
                  <a:cubicBezTo>
                    <a:pt x="192" y="85"/>
                    <a:pt x="192" y="85"/>
                    <a:pt x="192" y="85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256" y="21"/>
                    <a:pt x="256" y="21"/>
                    <a:pt x="256" y="21"/>
                  </a:cubicBezTo>
                  <a:lnTo>
                    <a:pt x="256" y="85"/>
                  </a:lnTo>
                  <a:close/>
                  <a:moveTo>
                    <a:pt x="85" y="21"/>
                  </a:moveTo>
                  <a:cubicBezTo>
                    <a:pt x="85" y="85"/>
                    <a:pt x="85" y="85"/>
                    <a:pt x="85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85" y="21"/>
                  </a:lnTo>
                  <a:close/>
                  <a:moveTo>
                    <a:pt x="21" y="192"/>
                  </a:moveTo>
                  <a:cubicBezTo>
                    <a:pt x="85" y="192"/>
                    <a:pt x="85" y="192"/>
                    <a:pt x="85" y="192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21" y="256"/>
                    <a:pt x="21" y="256"/>
                    <a:pt x="21" y="256"/>
                  </a:cubicBezTo>
                  <a:lnTo>
                    <a:pt x="21" y="192"/>
                  </a:lnTo>
                  <a:close/>
                  <a:moveTo>
                    <a:pt x="192" y="256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6" y="256"/>
                    <a:pt x="256" y="256"/>
                    <a:pt x="256" y="256"/>
                  </a:cubicBezTo>
                  <a:lnTo>
                    <a:pt x="192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9CF8D814-B4B5-34F9-659E-CE7D5AF1C28E}"/>
              </a:ext>
            </a:extLst>
          </p:cNvPr>
          <p:cNvSpPr txBox="1">
            <a:spLocks/>
          </p:cNvSpPr>
          <p:nvPr/>
        </p:nvSpPr>
        <p:spPr bwMode="gray">
          <a:xfrm>
            <a:off x="6938753" y="3834213"/>
            <a:ext cx="1877114" cy="6165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/>
              <a:t>Suivi du volume des visites</a:t>
            </a:r>
            <a:r>
              <a:rPr lang="fr-FR" b="0"/>
              <a:t> et des thématiques abordées</a:t>
            </a:r>
          </a:p>
        </p:txBody>
      </p:sp>
    </p:spTree>
    <p:extLst>
      <p:ext uri="{BB962C8B-B14F-4D97-AF65-F5344CB8AC3E}">
        <p14:creationId xmlns:p14="http://schemas.microsoft.com/office/powerpoint/2010/main" val="2408005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3DCC5C-6605-37E1-02B6-32DD8E3C4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67A52-22C5-443A-84F0-E7118F380A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528" y="1563638"/>
            <a:ext cx="8261672" cy="934029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i="1" dirty="0"/>
              <a:t>Lister ici les éventuels éléments complémentaires en cours d’instruction pour la mise en place du guichet (ex : commande d’une borne documentaire, aménagements spécifiques, …)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A32B73A-90F6-5218-7977-F34F19753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C’est à l’étude…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0BBAB6-ECCD-A508-CC22-014059437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DE9E6EB-0816-FF9F-6C64-A678E4D82A4E}"/>
              </a:ext>
            </a:extLst>
          </p:cNvPr>
          <p:cNvSpPr txBox="1">
            <a:spLocks/>
          </p:cNvSpPr>
          <p:nvPr/>
        </p:nvSpPr>
        <p:spPr bwMode="gray">
          <a:xfrm>
            <a:off x="2868782" y="2725911"/>
            <a:ext cx="5716418" cy="18054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/>
            </a:solidFill>
          </a:ln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200"/>
              </a:spcAft>
              <a:buNone/>
            </a:pPr>
            <a:r>
              <a:rPr lang="fr-FR" sz="1400"/>
              <a:t>N’oubliez pas que cette première version du Guichet est un </a:t>
            </a:r>
            <a:r>
              <a:rPr lang="fr-FR" sz="2400">
                <a:solidFill>
                  <a:schemeClr val="accent3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PILOTE</a:t>
            </a:r>
            <a:r>
              <a:rPr lang="fr-FR" sz="1400" b="0"/>
              <a:t> :</a:t>
            </a:r>
          </a:p>
          <a:p>
            <a:pPr marL="0" indent="0" algn="ctr">
              <a:spcAft>
                <a:spcPts val="200"/>
              </a:spcAft>
              <a:buNone/>
            </a:pPr>
            <a:r>
              <a:rPr lang="fr-FR" sz="1400" b="0"/>
              <a:t>à ce titre, nous avons besoin de vous pour </a:t>
            </a:r>
            <a:r>
              <a:rPr lang="fr-FR" sz="1400"/>
              <a:t>nous partager vos retours d’expérience, bonnes pratiques et toutes vos idées d’amélioration !</a:t>
            </a:r>
          </a:p>
        </p:txBody>
      </p:sp>
      <p:sp>
        <p:nvSpPr>
          <p:cNvPr id="14" name="Freeform 69">
            <a:extLst>
              <a:ext uri="{FF2B5EF4-FFF2-40B4-BE49-F238E27FC236}">
                <a16:creationId xmlns:a16="http://schemas.microsoft.com/office/drawing/2014/main" id="{317A8718-B452-A7AD-81B5-B9E1FEA1DE4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43470" y="2469730"/>
            <a:ext cx="367041" cy="367041"/>
          </a:xfrm>
          <a:custGeom>
            <a:avLst/>
            <a:gdLst>
              <a:gd name="T0" fmla="*/ 213 w 512"/>
              <a:gd name="T1" fmla="*/ 256 h 512"/>
              <a:gd name="T2" fmla="*/ 170 w 512"/>
              <a:gd name="T3" fmla="*/ 298 h 512"/>
              <a:gd name="T4" fmla="*/ 128 w 512"/>
              <a:gd name="T5" fmla="*/ 256 h 512"/>
              <a:gd name="T6" fmla="*/ 170 w 512"/>
              <a:gd name="T7" fmla="*/ 213 h 512"/>
              <a:gd name="T8" fmla="*/ 213 w 512"/>
              <a:gd name="T9" fmla="*/ 256 h 512"/>
              <a:gd name="T10" fmla="*/ 512 w 512"/>
              <a:gd name="T11" fmla="*/ 256 h 512"/>
              <a:gd name="T12" fmla="*/ 256 w 512"/>
              <a:gd name="T13" fmla="*/ 512 h 512"/>
              <a:gd name="T14" fmla="*/ 0 w 512"/>
              <a:gd name="T15" fmla="*/ 256 h 512"/>
              <a:gd name="T16" fmla="*/ 256 w 512"/>
              <a:gd name="T17" fmla="*/ 0 h 512"/>
              <a:gd name="T18" fmla="*/ 512 w 512"/>
              <a:gd name="T19" fmla="*/ 256 h 512"/>
              <a:gd name="T20" fmla="*/ 416 w 512"/>
              <a:gd name="T21" fmla="*/ 256 h 512"/>
              <a:gd name="T22" fmla="*/ 405 w 512"/>
              <a:gd name="T23" fmla="*/ 245 h 512"/>
              <a:gd name="T24" fmla="*/ 404 w 512"/>
              <a:gd name="T25" fmla="*/ 245 h 512"/>
              <a:gd name="T26" fmla="*/ 341 w 512"/>
              <a:gd name="T27" fmla="*/ 192 h 512"/>
              <a:gd name="T28" fmla="*/ 279 w 512"/>
              <a:gd name="T29" fmla="*/ 240 h 512"/>
              <a:gd name="T30" fmla="*/ 256 w 512"/>
              <a:gd name="T31" fmla="*/ 234 h 512"/>
              <a:gd name="T32" fmla="*/ 232 w 512"/>
              <a:gd name="T33" fmla="*/ 240 h 512"/>
              <a:gd name="T34" fmla="*/ 170 w 512"/>
              <a:gd name="T35" fmla="*/ 192 h 512"/>
              <a:gd name="T36" fmla="*/ 107 w 512"/>
              <a:gd name="T37" fmla="*/ 245 h 512"/>
              <a:gd name="T38" fmla="*/ 106 w 512"/>
              <a:gd name="T39" fmla="*/ 245 h 512"/>
              <a:gd name="T40" fmla="*/ 96 w 512"/>
              <a:gd name="T41" fmla="*/ 256 h 512"/>
              <a:gd name="T42" fmla="*/ 106 w 512"/>
              <a:gd name="T43" fmla="*/ 266 h 512"/>
              <a:gd name="T44" fmla="*/ 107 w 512"/>
              <a:gd name="T45" fmla="*/ 266 h 512"/>
              <a:gd name="T46" fmla="*/ 170 w 512"/>
              <a:gd name="T47" fmla="*/ 320 h 512"/>
              <a:gd name="T48" fmla="*/ 234 w 512"/>
              <a:gd name="T49" fmla="*/ 265 h 512"/>
              <a:gd name="T50" fmla="*/ 256 w 512"/>
              <a:gd name="T51" fmla="*/ 256 h 512"/>
              <a:gd name="T52" fmla="*/ 278 w 512"/>
              <a:gd name="T53" fmla="*/ 265 h 512"/>
              <a:gd name="T54" fmla="*/ 341 w 512"/>
              <a:gd name="T55" fmla="*/ 320 h 512"/>
              <a:gd name="T56" fmla="*/ 404 w 512"/>
              <a:gd name="T57" fmla="*/ 266 h 512"/>
              <a:gd name="T58" fmla="*/ 405 w 512"/>
              <a:gd name="T59" fmla="*/ 266 h 512"/>
              <a:gd name="T60" fmla="*/ 416 w 512"/>
              <a:gd name="T61" fmla="*/ 256 h 512"/>
              <a:gd name="T62" fmla="*/ 341 w 512"/>
              <a:gd name="T63" fmla="*/ 213 h 512"/>
              <a:gd name="T64" fmla="*/ 298 w 512"/>
              <a:gd name="T65" fmla="*/ 256 h 512"/>
              <a:gd name="T66" fmla="*/ 341 w 512"/>
              <a:gd name="T67" fmla="*/ 298 h 512"/>
              <a:gd name="T68" fmla="*/ 384 w 512"/>
              <a:gd name="T69" fmla="*/ 256 h 512"/>
              <a:gd name="T70" fmla="*/ 341 w 512"/>
              <a:gd name="T71" fmla="*/ 213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2" h="512">
                <a:moveTo>
                  <a:pt x="213" y="256"/>
                </a:moveTo>
                <a:cubicBezTo>
                  <a:pt x="213" y="279"/>
                  <a:pt x="194" y="298"/>
                  <a:pt x="170" y="298"/>
                </a:cubicBezTo>
                <a:cubicBezTo>
                  <a:pt x="147" y="298"/>
                  <a:pt x="128" y="279"/>
                  <a:pt x="128" y="256"/>
                </a:cubicBezTo>
                <a:cubicBezTo>
                  <a:pt x="128" y="232"/>
                  <a:pt x="147" y="213"/>
                  <a:pt x="170" y="213"/>
                </a:cubicBezTo>
                <a:cubicBezTo>
                  <a:pt x="194" y="213"/>
                  <a:pt x="213" y="232"/>
                  <a:pt x="213" y="256"/>
                </a:cubicBezTo>
                <a:close/>
                <a:moveTo>
                  <a:pt x="512" y="256"/>
                </a:moveTo>
                <a:cubicBezTo>
                  <a:pt x="512" y="397"/>
                  <a:pt x="397" y="512"/>
                  <a:pt x="256" y="512"/>
                </a:cubicBezTo>
                <a:cubicBezTo>
                  <a:pt x="114" y="512"/>
                  <a:pt x="0" y="397"/>
                  <a:pt x="0" y="256"/>
                </a:cubicBezTo>
                <a:cubicBezTo>
                  <a:pt x="0" y="114"/>
                  <a:pt x="114" y="0"/>
                  <a:pt x="256" y="0"/>
                </a:cubicBezTo>
                <a:cubicBezTo>
                  <a:pt x="397" y="0"/>
                  <a:pt x="512" y="114"/>
                  <a:pt x="512" y="256"/>
                </a:cubicBezTo>
                <a:close/>
                <a:moveTo>
                  <a:pt x="416" y="256"/>
                </a:moveTo>
                <a:cubicBezTo>
                  <a:pt x="416" y="250"/>
                  <a:pt x="411" y="245"/>
                  <a:pt x="405" y="245"/>
                </a:cubicBezTo>
                <a:cubicBezTo>
                  <a:pt x="404" y="245"/>
                  <a:pt x="404" y="245"/>
                  <a:pt x="404" y="245"/>
                </a:cubicBezTo>
                <a:cubicBezTo>
                  <a:pt x="399" y="215"/>
                  <a:pt x="373" y="192"/>
                  <a:pt x="341" y="192"/>
                </a:cubicBezTo>
                <a:cubicBezTo>
                  <a:pt x="311" y="192"/>
                  <a:pt x="286" y="212"/>
                  <a:pt x="279" y="240"/>
                </a:cubicBezTo>
                <a:cubicBezTo>
                  <a:pt x="272" y="236"/>
                  <a:pt x="264" y="234"/>
                  <a:pt x="256" y="234"/>
                </a:cubicBezTo>
                <a:cubicBezTo>
                  <a:pt x="247" y="234"/>
                  <a:pt x="239" y="236"/>
                  <a:pt x="232" y="240"/>
                </a:cubicBezTo>
                <a:cubicBezTo>
                  <a:pt x="225" y="212"/>
                  <a:pt x="200" y="192"/>
                  <a:pt x="170" y="192"/>
                </a:cubicBezTo>
                <a:cubicBezTo>
                  <a:pt x="139" y="192"/>
                  <a:pt x="112" y="215"/>
                  <a:pt x="107" y="245"/>
                </a:cubicBezTo>
                <a:cubicBezTo>
                  <a:pt x="106" y="245"/>
                  <a:pt x="106" y="245"/>
                  <a:pt x="106" y="245"/>
                </a:cubicBezTo>
                <a:cubicBezTo>
                  <a:pt x="100" y="245"/>
                  <a:pt x="96" y="250"/>
                  <a:pt x="96" y="256"/>
                </a:cubicBezTo>
                <a:cubicBezTo>
                  <a:pt x="96" y="262"/>
                  <a:pt x="100" y="266"/>
                  <a:pt x="106" y="266"/>
                </a:cubicBezTo>
                <a:cubicBezTo>
                  <a:pt x="107" y="266"/>
                  <a:pt x="107" y="266"/>
                  <a:pt x="107" y="266"/>
                </a:cubicBezTo>
                <a:cubicBezTo>
                  <a:pt x="112" y="297"/>
                  <a:pt x="139" y="320"/>
                  <a:pt x="170" y="320"/>
                </a:cubicBezTo>
                <a:cubicBezTo>
                  <a:pt x="203" y="320"/>
                  <a:pt x="229" y="296"/>
                  <a:pt x="234" y="265"/>
                </a:cubicBezTo>
                <a:cubicBezTo>
                  <a:pt x="240" y="259"/>
                  <a:pt x="247" y="256"/>
                  <a:pt x="256" y="256"/>
                </a:cubicBezTo>
                <a:cubicBezTo>
                  <a:pt x="264" y="256"/>
                  <a:pt x="272" y="259"/>
                  <a:pt x="278" y="265"/>
                </a:cubicBezTo>
                <a:cubicBezTo>
                  <a:pt x="282" y="296"/>
                  <a:pt x="309" y="320"/>
                  <a:pt x="341" y="320"/>
                </a:cubicBezTo>
                <a:cubicBezTo>
                  <a:pt x="373" y="320"/>
                  <a:pt x="399" y="297"/>
                  <a:pt x="404" y="266"/>
                </a:cubicBezTo>
                <a:cubicBezTo>
                  <a:pt x="405" y="266"/>
                  <a:pt x="405" y="266"/>
                  <a:pt x="405" y="266"/>
                </a:cubicBezTo>
                <a:cubicBezTo>
                  <a:pt x="411" y="266"/>
                  <a:pt x="416" y="262"/>
                  <a:pt x="416" y="256"/>
                </a:cubicBezTo>
                <a:close/>
                <a:moveTo>
                  <a:pt x="341" y="213"/>
                </a:moveTo>
                <a:cubicBezTo>
                  <a:pt x="317" y="213"/>
                  <a:pt x="298" y="232"/>
                  <a:pt x="298" y="256"/>
                </a:cubicBezTo>
                <a:cubicBezTo>
                  <a:pt x="298" y="279"/>
                  <a:pt x="317" y="298"/>
                  <a:pt x="341" y="298"/>
                </a:cubicBezTo>
                <a:cubicBezTo>
                  <a:pt x="365" y="298"/>
                  <a:pt x="384" y="279"/>
                  <a:pt x="384" y="256"/>
                </a:cubicBezTo>
                <a:cubicBezTo>
                  <a:pt x="384" y="232"/>
                  <a:pt x="365" y="213"/>
                  <a:pt x="341" y="2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093523-2857-ED6E-8622-DCDF35DABEA6}"/>
              </a:ext>
            </a:extLst>
          </p:cNvPr>
          <p:cNvSpPr txBox="1"/>
          <p:nvPr/>
        </p:nvSpPr>
        <p:spPr>
          <a:xfrm rot="20724267">
            <a:off x="383241" y="3051561"/>
            <a:ext cx="2095500" cy="1320037"/>
          </a:xfrm>
          <a:prstGeom prst="roundRect">
            <a:avLst>
              <a:gd name="adj" fmla="val 2369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4572000"/>
                      <a:gd name="connsiteY0" fmla="*/ 0 h 335156"/>
                      <a:gd name="connsiteX1" fmla="*/ 4572000 w 4572000"/>
                      <a:gd name="connsiteY1" fmla="*/ 0 h 335156"/>
                      <a:gd name="connsiteX2" fmla="*/ 4572000 w 4572000"/>
                      <a:gd name="connsiteY2" fmla="*/ 335156 h 335156"/>
                      <a:gd name="connsiteX3" fmla="*/ 0 w 4572000"/>
                      <a:gd name="connsiteY3" fmla="*/ 335156 h 335156"/>
                      <a:gd name="connsiteX4" fmla="*/ 0 w 4572000"/>
                      <a:gd name="connsiteY4" fmla="*/ 0 h 33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0" h="335156" fill="none" extrusionOk="0">
                        <a:moveTo>
                          <a:pt x="0" y="0"/>
                        </a:moveTo>
                        <a:cubicBezTo>
                          <a:pt x="485889" y="-33775"/>
                          <a:pt x="3459996" y="138873"/>
                          <a:pt x="4572000" y="0"/>
                        </a:cubicBezTo>
                        <a:cubicBezTo>
                          <a:pt x="4548351" y="138275"/>
                          <a:pt x="4600763" y="238194"/>
                          <a:pt x="4572000" y="335156"/>
                        </a:cubicBezTo>
                        <a:cubicBezTo>
                          <a:pt x="3358244" y="197826"/>
                          <a:pt x="758441" y="197300"/>
                          <a:pt x="0" y="335156"/>
                        </a:cubicBezTo>
                        <a:cubicBezTo>
                          <a:pt x="-4079" y="236006"/>
                          <a:pt x="-9425" y="40203"/>
                          <a:pt x="0" y="0"/>
                        </a:cubicBezTo>
                        <a:close/>
                      </a:path>
                      <a:path w="4572000" h="335156" stroke="0" extrusionOk="0">
                        <a:moveTo>
                          <a:pt x="0" y="0"/>
                        </a:moveTo>
                        <a:cubicBezTo>
                          <a:pt x="1727230" y="-101487"/>
                          <a:pt x="3740940" y="-162162"/>
                          <a:pt x="4572000" y="0"/>
                        </a:cubicBezTo>
                        <a:cubicBezTo>
                          <a:pt x="4545616" y="102541"/>
                          <a:pt x="4543186" y="183429"/>
                          <a:pt x="4572000" y="335156"/>
                        </a:cubicBezTo>
                        <a:cubicBezTo>
                          <a:pt x="2693181" y="385221"/>
                          <a:pt x="786141" y="176707"/>
                          <a:pt x="0" y="335156"/>
                        </a:cubicBezTo>
                        <a:cubicBezTo>
                          <a:pt x="15827" y="255551"/>
                          <a:pt x="-4092" y="7456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72000" tIns="0" rIns="72000" bIns="0" anchor="ctr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100">
                <a:latin typeface="Marianne" panose="02000000000000000000" pitchFamily="2" charset="0"/>
              </a:rPr>
              <a:t>Une </a:t>
            </a:r>
            <a:r>
              <a:rPr lang="fr-FR" sz="1100" b="1">
                <a:latin typeface="Marianne" panose="02000000000000000000" pitchFamily="2" charset="0"/>
              </a:rPr>
              <a:t>boîte à idées</a:t>
            </a:r>
            <a:r>
              <a:rPr lang="fr-FR" sz="1100">
                <a:latin typeface="Marianne" panose="02000000000000000000" pitchFamily="2" charset="0"/>
              </a:rPr>
              <a:t> sera mise à votre disposition sur le Guichet : nous comptons sur vous pour y déposer toutes vos idées d’amélioration !</a:t>
            </a:r>
            <a:endParaRPr lang="fr-FR" sz="1100" b="1">
              <a:latin typeface="Marianne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B1408AA-F75D-39C9-3479-8454C25AE95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25" y="2879059"/>
            <a:ext cx="332954" cy="3329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2278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Comment gérer les permanences concrètement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701007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2</a:t>
            </a:fld>
            <a:endParaRPr lang="fr-FR">
              <a:latin typeface="Marianne" panose="02000000000000000000" pitchFamily="2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539991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fr-FR">
                <a:solidFill>
                  <a:schemeClr val="bg1"/>
                </a:solidFill>
              </a:rPr>
              <a:t>Introduction et tour de table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13090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E5E2CE-8CCB-DBB4-E4A2-8D78ECE06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BDBFF09-14E3-3B32-C8ED-8C9DAFF1E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Mieux comprendre et gérer… </a:t>
            </a:r>
            <a:r>
              <a:rPr lang="fr-FR"/>
              <a:t>le planning de vos rotations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828638-3B5B-F7B2-60BF-72ACFB0B1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C7E016E-EA68-D997-7398-0B99C3176999}"/>
              </a:ext>
            </a:extLst>
          </p:cNvPr>
          <p:cNvSpPr txBox="1">
            <a:spLocks/>
          </p:cNvSpPr>
          <p:nvPr/>
        </p:nvSpPr>
        <p:spPr bwMode="gray">
          <a:xfrm>
            <a:off x="3984074" y="1527605"/>
            <a:ext cx="5117763" cy="23750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Ce planning indique le service responsable pour chaque permanence</a:t>
            </a:r>
            <a:r>
              <a:rPr lang="fr-FR" b="0" dirty="0"/>
              <a:t> : du *** au ***, permanences de **h-**h et **h-**h</a:t>
            </a:r>
            <a:endParaRPr lang="fr-F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Il est </a:t>
            </a:r>
            <a:r>
              <a:rPr lang="fr-FR" dirty="0"/>
              <a:t>validé par votre direction, le DGS adjoint et la Responsable du réseau</a:t>
            </a:r>
            <a:r>
              <a:rPr lang="fr-FR" b="0" dirty="0"/>
              <a:t> d’accueil et accompagnement étudiant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Chaque trimestre le planning des 3 prochains mois est repartagé et confirmé lors du comité opérationnel Réseau</a:t>
            </a:r>
            <a:r>
              <a:rPr lang="fr-FR" b="0" dirty="0"/>
              <a:t> avec la responsable du réseau et les référents réseau de chaque direction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Pour le lancement,</a:t>
            </a:r>
            <a:r>
              <a:rPr lang="fr-FR" dirty="0"/>
              <a:t> le planning 202* a été défini </a:t>
            </a:r>
            <a:r>
              <a:rPr lang="fr-FR" b="0" dirty="0"/>
              <a:t>et les mois d’octobre, novembre, décembre ont été confirmés en lien avec vos directions.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b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F9C3A7-5F56-3957-AFEE-BCF77FA25D5D}"/>
              </a:ext>
            </a:extLst>
          </p:cNvPr>
          <p:cNvSpPr txBox="1"/>
          <p:nvPr/>
        </p:nvSpPr>
        <p:spPr>
          <a:xfrm>
            <a:off x="5171618" y="4013962"/>
            <a:ext cx="2742673" cy="909058"/>
          </a:xfrm>
          <a:prstGeom prst="roundRect">
            <a:avLst>
              <a:gd name="adj" fmla="val 2369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4572000"/>
                      <a:gd name="connsiteY0" fmla="*/ 0 h 335156"/>
                      <a:gd name="connsiteX1" fmla="*/ 4572000 w 4572000"/>
                      <a:gd name="connsiteY1" fmla="*/ 0 h 335156"/>
                      <a:gd name="connsiteX2" fmla="*/ 4572000 w 4572000"/>
                      <a:gd name="connsiteY2" fmla="*/ 335156 h 335156"/>
                      <a:gd name="connsiteX3" fmla="*/ 0 w 4572000"/>
                      <a:gd name="connsiteY3" fmla="*/ 335156 h 335156"/>
                      <a:gd name="connsiteX4" fmla="*/ 0 w 4572000"/>
                      <a:gd name="connsiteY4" fmla="*/ 0 h 33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0" h="335156" fill="none" extrusionOk="0">
                        <a:moveTo>
                          <a:pt x="0" y="0"/>
                        </a:moveTo>
                        <a:cubicBezTo>
                          <a:pt x="485889" y="-33775"/>
                          <a:pt x="3459996" y="138873"/>
                          <a:pt x="4572000" y="0"/>
                        </a:cubicBezTo>
                        <a:cubicBezTo>
                          <a:pt x="4548351" y="138275"/>
                          <a:pt x="4600763" y="238194"/>
                          <a:pt x="4572000" y="335156"/>
                        </a:cubicBezTo>
                        <a:cubicBezTo>
                          <a:pt x="3358244" y="197826"/>
                          <a:pt x="758441" y="197300"/>
                          <a:pt x="0" y="335156"/>
                        </a:cubicBezTo>
                        <a:cubicBezTo>
                          <a:pt x="-4079" y="236006"/>
                          <a:pt x="-9425" y="40203"/>
                          <a:pt x="0" y="0"/>
                        </a:cubicBezTo>
                        <a:close/>
                      </a:path>
                      <a:path w="4572000" h="335156" stroke="0" extrusionOk="0">
                        <a:moveTo>
                          <a:pt x="0" y="0"/>
                        </a:moveTo>
                        <a:cubicBezTo>
                          <a:pt x="1727230" y="-101487"/>
                          <a:pt x="3740940" y="-162162"/>
                          <a:pt x="4572000" y="0"/>
                        </a:cubicBezTo>
                        <a:cubicBezTo>
                          <a:pt x="4545616" y="102541"/>
                          <a:pt x="4543186" y="183429"/>
                          <a:pt x="4572000" y="335156"/>
                        </a:cubicBezTo>
                        <a:cubicBezTo>
                          <a:pt x="2693181" y="385221"/>
                          <a:pt x="786141" y="176707"/>
                          <a:pt x="0" y="335156"/>
                        </a:cubicBezTo>
                        <a:cubicBezTo>
                          <a:pt x="15827" y="255551"/>
                          <a:pt x="-4092" y="7456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72000" tIns="0" rIns="72000" bIns="0" anchor="ctr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400" b="1">
                <a:solidFill>
                  <a:srgbClr val="FFC000"/>
                </a:solidFill>
                <a:latin typeface="Marianne" panose="02000000000000000000" pitchFamily="2" charset="0"/>
              </a:rPr>
              <a:t>Où retrouver le planning des permanences ?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>
                <a:latin typeface="Marianne" panose="02000000000000000000" pitchFamily="2" charset="0"/>
              </a:rPr>
              <a:t>RDV sur le </a:t>
            </a:r>
            <a:r>
              <a:rPr lang="fr-FR" sz="1200" b="1" err="1">
                <a:latin typeface="Marianne" panose="02000000000000000000" pitchFamily="2" charset="0"/>
              </a:rPr>
              <a:t>Sharepoint</a:t>
            </a:r>
            <a:r>
              <a:rPr lang="fr-FR" sz="1200" b="1">
                <a:latin typeface="Marianne" panose="02000000000000000000" pitchFamily="2" charset="0"/>
              </a:rPr>
              <a:t> « Réseau des points de contact »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E7F5C3-AA55-4C5F-4F62-D8C32E0FB4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77" y="3738788"/>
            <a:ext cx="332954" cy="3329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0666184-8997-82D1-A5BA-79E92F1CF89A}"/>
              </a:ext>
            </a:extLst>
          </p:cNvPr>
          <p:cNvSpPr/>
          <p:nvPr/>
        </p:nvSpPr>
        <p:spPr>
          <a:xfrm>
            <a:off x="1372472" y="2014802"/>
            <a:ext cx="1452767" cy="140062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>
                <a:latin typeface="Marianne" panose="02000000000000000000" pitchFamily="2" charset="0"/>
              </a:rPr>
              <a:t>Capture écran du planning</a:t>
            </a:r>
          </a:p>
        </p:txBody>
      </p:sp>
      <p:sp>
        <p:nvSpPr>
          <p:cNvPr id="10" name="Rectangle: Rounded Corners 2">
            <a:extLst>
              <a:ext uri="{FF2B5EF4-FFF2-40B4-BE49-F238E27FC236}">
                <a16:creationId xmlns:a16="http://schemas.microsoft.com/office/drawing/2014/main" id="{C47EE5EE-C74D-45A6-B921-F0D1B7171E37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701412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87CD9B-303B-EC1A-0786-26C99493B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CED7C-489C-2ED3-B45F-638B048045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1287" y="1496202"/>
            <a:ext cx="6467103" cy="2335758"/>
          </a:xfrm>
        </p:spPr>
        <p:txBody>
          <a:bodyPr/>
          <a:lstStyle/>
          <a:p>
            <a:pPr marL="0" indent="0">
              <a:buNone/>
            </a:pPr>
            <a:r>
              <a:rPr lang="fr-FR" sz="1400" dirty="0">
                <a:solidFill>
                  <a:srgbClr val="00B0F0"/>
                </a:solidFill>
                <a:latin typeface="Kristen ITC" panose="03050502040202030202" pitchFamily="66" charset="0"/>
              </a:rPr>
              <a:t>Sur la gestion de vos permanences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Inviter si cela n’est pas déjà fait votre direction à </a:t>
            </a:r>
            <a:r>
              <a:rPr lang="fr-FR" dirty="0"/>
              <a:t>tenir à jour son planning avec le nom </a:t>
            </a:r>
            <a:r>
              <a:rPr lang="fr-FR" b="0" dirty="0"/>
              <a:t>de l’agent chargé de la permanence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Vous anticipez une absence ? Faites rapidement le point avec votre </a:t>
            </a:r>
            <a:r>
              <a:rPr lang="fr-FR" dirty="0"/>
              <a:t>Référent réseau de Direction</a:t>
            </a:r>
            <a:r>
              <a:rPr lang="fr-FR" b="0" dirty="0"/>
              <a:t> </a:t>
            </a:r>
            <a:r>
              <a:rPr lang="fr-FR" dirty="0"/>
              <a:t>et vos collègues </a:t>
            </a:r>
            <a:r>
              <a:rPr lang="fr-FR" b="0" dirty="0"/>
              <a:t>pour trouver un(e) remplaçant(e)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Votre service est dans l’incapacité totale à vous remplacer sur la permanence ? </a:t>
            </a:r>
            <a:r>
              <a:rPr lang="fr-FR" dirty="0"/>
              <a:t>Il est de la responsabilité du service de trouver alors un remplaçant en contactant les collègues des autres directions. </a:t>
            </a:r>
            <a:endParaRPr lang="fr-FR" b="0" dirty="0"/>
          </a:p>
          <a:p>
            <a:pPr marL="0" indent="0">
              <a:buNone/>
            </a:pPr>
            <a:r>
              <a:rPr lang="fr-FR" sz="1400" dirty="0">
                <a:solidFill>
                  <a:srgbClr val="00B0F0"/>
                </a:solidFill>
                <a:latin typeface="Kristen ITC" panose="03050502040202030202" pitchFamily="66" charset="0"/>
              </a:rPr>
              <a:t>A l’issue de votre permanence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Compléter le tableau de suivi du volume d’étudiants venus au Guichet lors de votre permanence ainsi que les thématiques abordées </a:t>
            </a:r>
            <a:r>
              <a:rPr lang="fr-FR" b="0" dirty="0"/>
              <a:t>: tableau « Suivi des permanences Guichet central » disponible sur le </a:t>
            </a:r>
            <a:r>
              <a:rPr lang="fr-FR" b="0" dirty="0" err="1"/>
              <a:t>Sharepoint</a:t>
            </a:r>
            <a:r>
              <a:rPr lang="fr-FR" b="0" dirty="0"/>
              <a:t> « Réseau des points de contacts »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238699-8284-C901-AAA8-B4D9D5E46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Quelques bonnes pratiques à avoir en tête …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5000E8-D882-3428-EBD3-262342E96B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F0D203-F500-3A1F-E81A-70BCC55F0A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31" y="1972594"/>
            <a:ext cx="1690728" cy="1690728"/>
          </a:xfrm>
          <a:prstGeom prst="rect">
            <a:avLst/>
          </a:prstGeom>
        </p:spPr>
      </p:pic>
      <p:sp>
        <p:nvSpPr>
          <p:cNvPr id="9" name="Rectangle: Rounded Corners 2">
            <a:extLst>
              <a:ext uri="{FF2B5EF4-FFF2-40B4-BE49-F238E27FC236}">
                <a16:creationId xmlns:a16="http://schemas.microsoft.com/office/drawing/2014/main" id="{D063F8DC-49E6-4FB3-BAE9-5D8466FD9874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520957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2DEBAE-5BE6-AFEF-2817-886B763C6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4BABBC7-D753-D1F4-2BBA-89D2AAEC6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En cas d’afflux d’étudiants, que dois-je faire ?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A96CF2-462C-878E-E35D-5B9F1AEB2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412642C-AA0D-209D-2FE2-4051F89240EA}"/>
              </a:ext>
            </a:extLst>
          </p:cNvPr>
          <p:cNvSpPr txBox="1">
            <a:spLocks/>
          </p:cNvSpPr>
          <p:nvPr/>
        </p:nvSpPr>
        <p:spPr bwMode="gray">
          <a:xfrm>
            <a:off x="1534285" y="1563638"/>
            <a:ext cx="2743200" cy="21024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solidFill>
                  <a:schemeClr val="accent1"/>
                </a:solidFill>
              </a:rPr>
              <a:t>Principes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Pas de prise de RDV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Premier arrivé, premier accueilli en guichet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Espace d’attente pour les étudiants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6FBF4A9-44BD-27F6-5F22-2CAC54A28232}"/>
              </a:ext>
            </a:extLst>
          </p:cNvPr>
          <p:cNvSpPr txBox="1">
            <a:spLocks/>
          </p:cNvSpPr>
          <p:nvPr/>
        </p:nvSpPr>
        <p:spPr bwMode="gray">
          <a:xfrm>
            <a:off x="5285018" y="1563638"/>
            <a:ext cx="2819400" cy="21024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solidFill>
                  <a:schemeClr val="accent1"/>
                </a:solidFill>
              </a:rPr>
              <a:t>Bonnes pratiques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Si trop de personnes : proposer de repasser plus tard et redonner les horaires d’ouverture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grpSp>
        <p:nvGrpSpPr>
          <p:cNvPr id="11" name="Group 861">
            <a:extLst>
              <a:ext uri="{FF2B5EF4-FFF2-40B4-BE49-F238E27FC236}">
                <a16:creationId xmlns:a16="http://schemas.microsoft.com/office/drawing/2014/main" id="{311CBB04-4AEA-C46A-85F0-B198189D48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8294" y="1527605"/>
            <a:ext cx="367631" cy="367631"/>
            <a:chOff x="5813" y="3162"/>
            <a:chExt cx="340" cy="340"/>
          </a:xfrm>
          <a:solidFill>
            <a:schemeClr val="accent1"/>
          </a:solidFill>
        </p:grpSpPr>
        <p:sp>
          <p:nvSpPr>
            <p:cNvPr id="12" name="Freeform 862">
              <a:extLst>
                <a:ext uri="{FF2B5EF4-FFF2-40B4-BE49-F238E27FC236}">
                  <a16:creationId xmlns:a16="http://schemas.microsoft.com/office/drawing/2014/main" id="{F79B1B1B-D060-2AD4-76EA-6972BA280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" y="3162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63">
              <a:extLst>
                <a:ext uri="{FF2B5EF4-FFF2-40B4-BE49-F238E27FC236}">
                  <a16:creationId xmlns:a16="http://schemas.microsoft.com/office/drawing/2014/main" id="{286D3204-93C2-9A28-5A59-AA1AF72C1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" y="3216"/>
              <a:ext cx="156" cy="208"/>
            </a:xfrm>
            <a:custGeom>
              <a:avLst/>
              <a:gdLst>
                <a:gd name="T0" fmla="*/ 11 w 235"/>
                <a:gd name="T1" fmla="*/ 313 h 313"/>
                <a:gd name="T2" fmla="*/ 0 w 235"/>
                <a:gd name="T3" fmla="*/ 303 h 313"/>
                <a:gd name="T4" fmla="*/ 0 w 235"/>
                <a:gd name="T5" fmla="*/ 47 h 313"/>
                <a:gd name="T6" fmla="*/ 5 w 235"/>
                <a:gd name="T7" fmla="*/ 38 h 313"/>
                <a:gd name="T8" fmla="*/ 125 w 235"/>
                <a:gd name="T9" fmla="*/ 39 h 313"/>
                <a:gd name="T10" fmla="*/ 218 w 235"/>
                <a:gd name="T11" fmla="*/ 38 h 313"/>
                <a:gd name="T12" fmla="*/ 229 w 235"/>
                <a:gd name="T13" fmla="*/ 37 h 313"/>
                <a:gd name="T14" fmla="*/ 235 w 235"/>
                <a:gd name="T15" fmla="*/ 47 h 313"/>
                <a:gd name="T16" fmla="*/ 235 w 235"/>
                <a:gd name="T17" fmla="*/ 185 h 313"/>
                <a:gd name="T18" fmla="*/ 230 w 235"/>
                <a:gd name="T19" fmla="*/ 194 h 313"/>
                <a:gd name="T20" fmla="*/ 110 w 235"/>
                <a:gd name="T21" fmla="*/ 193 h 313"/>
                <a:gd name="T22" fmla="*/ 22 w 235"/>
                <a:gd name="T23" fmla="*/ 191 h 313"/>
                <a:gd name="T24" fmla="*/ 22 w 235"/>
                <a:gd name="T25" fmla="*/ 303 h 313"/>
                <a:gd name="T26" fmla="*/ 11 w 235"/>
                <a:gd name="T27" fmla="*/ 313 h 313"/>
                <a:gd name="T28" fmla="*/ 70 w 235"/>
                <a:gd name="T29" fmla="*/ 155 h 313"/>
                <a:gd name="T30" fmla="*/ 125 w 235"/>
                <a:gd name="T31" fmla="*/ 178 h 313"/>
                <a:gd name="T32" fmla="*/ 214 w 235"/>
                <a:gd name="T33" fmla="*/ 179 h 313"/>
                <a:gd name="T34" fmla="*/ 214 w 235"/>
                <a:gd name="T35" fmla="*/ 65 h 313"/>
                <a:gd name="T36" fmla="*/ 110 w 235"/>
                <a:gd name="T37" fmla="*/ 54 h 313"/>
                <a:gd name="T38" fmla="*/ 22 w 235"/>
                <a:gd name="T39" fmla="*/ 53 h 313"/>
                <a:gd name="T40" fmla="*/ 22 w 235"/>
                <a:gd name="T41" fmla="*/ 167 h 313"/>
                <a:gd name="T42" fmla="*/ 70 w 235"/>
                <a:gd name="T43" fmla="*/ 15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5" h="313">
                  <a:moveTo>
                    <a:pt x="11" y="313"/>
                  </a:moveTo>
                  <a:cubicBezTo>
                    <a:pt x="5" y="313"/>
                    <a:pt x="0" y="309"/>
                    <a:pt x="0" y="30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3"/>
                    <a:pt x="2" y="40"/>
                    <a:pt x="5" y="38"/>
                  </a:cubicBezTo>
                  <a:cubicBezTo>
                    <a:pt x="29" y="21"/>
                    <a:pt x="86" y="0"/>
                    <a:pt x="125" y="39"/>
                  </a:cubicBezTo>
                  <a:cubicBezTo>
                    <a:pt x="161" y="75"/>
                    <a:pt x="218" y="38"/>
                    <a:pt x="218" y="38"/>
                  </a:cubicBezTo>
                  <a:cubicBezTo>
                    <a:pt x="222" y="36"/>
                    <a:pt x="226" y="35"/>
                    <a:pt x="229" y="37"/>
                  </a:cubicBezTo>
                  <a:cubicBezTo>
                    <a:pt x="233" y="39"/>
                    <a:pt x="235" y="43"/>
                    <a:pt x="235" y="47"/>
                  </a:cubicBezTo>
                  <a:cubicBezTo>
                    <a:pt x="235" y="185"/>
                    <a:pt x="235" y="185"/>
                    <a:pt x="235" y="185"/>
                  </a:cubicBezTo>
                  <a:cubicBezTo>
                    <a:pt x="235" y="189"/>
                    <a:pt x="233" y="192"/>
                    <a:pt x="230" y="194"/>
                  </a:cubicBezTo>
                  <a:cubicBezTo>
                    <a:pt x="205" y="211"/>
                    <a:pt x="148" y="231"/>
                    <a:pt x="110" y="193"/>
                  </a:cubicBezTo>
                  <a:cubicBezTo>
                    <a:pt x="79" y="162"/>
                    <a:pt x="36" y="183"/>
                    <a:pt x="22" y="191"/>
                  </a:cubicBezTo>
                  <a:cubicBezTo>
                    <a:pt x="22" y="303"/>
                    <a:pt x="22" y="303"/>
                    <a:pt x="22" y="303"/>
                  </a:cubicBezTo>
                  <a:cubicBezTo>
                    <a:pt x="22" y="309"/>
                    <a:pt x="17" y="313"/>
                    <a:pt x="11" y="313"/>
                  </a:cubicBezTo>
                  <a:close/>
                  <a:moveTo>
                    <a:pt x="70" y="155"/>
                  </a:moveTo>
                  <a:cubicBezTo>
                    <a:pt x="89" y="155"/>
                    <a:pt x="109" y="161"/>
                    <a:pt x="125" y="178"/>
                  </a:cubicBezTo>
                  <a:cubicBezTo>
                    <a:pt x="155" y="207"/>
                    <a:pt x="199" y="187"/>
                    <a:pt x="214" y="179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185" y="78"/>
                    <a:pt x="142" y="86"/>
                    <a:pt x="110" y="54"/>
                  </a:cubicBezTo>
                  <a:cubicBezTo>
                    <a:pt x="80" y="24"/>
                    <a:pt x="36" y="45"/>
                    <a:pt x="22" y="53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35" y="161"/>
                    <a:pt x="53" y="155"/>
                    <a:pt x="7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4" name="Group 578">
            <a:extLst>
              <a:ext uri="{FF2B5EF4-FFF2-40B4-BE49-F238E27FC236}">
                <a16:creationId xmlns:a16="http://schemas.microsoft.com/office/drawing/2014/main" id="{7D23F36F-CC42-56C1-3D3F-B7EC9C92C95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03570" y="1563631"/>
            <a:ext cx="367042" cy="367040"/>
            <a:chOff x="1932" y="2478"/>
            <a:chExt cx="340" cy="340"/>
          </a:xfrm>
          <a:solidFill>
            <a:schemeClr val="accent1"/>
          </a:solidFill>
        </p:grpSpPr>
        <p:sp>
          <p:nvSpPr>
            <p:cNvPr id="15" name="Freeform 579">
              <a:extLst>
                <a:ext uri="{FF2B5EF4-FFF2-40B4-BE49-F238E27FC236}">
                  <a16:creationId xmlns:a16="http://schemas.microsoft.com/office/drawing/2014/main" id="{1BFCE907-7045-B035-C672-243E08AD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6" y="2548"/>
              <a:ext cx="202" cy="185"/>
            </a:xfrm>
            <a:custGeom>
              <a:avLst/>
              <a:gdLst>
                <a:gd name="T0" fmla="*/ 298 w 304"/>
                <a:gd name="T1" fmla="*/ 160 h 278"/>
                <a:gd name="T2" fmla="*/ 234 w 304"/>
                <a:gd name="T3" fmla="*/ 96 h 278"/>
                <a:gd name="T4" fmla="*/ 196 w 304"/>
                <a:gd name="T5" fmla="*/ 96 h 278"/>
                <a:gd name="T6" fmla="*/ 213 w 304"/>
                <a:gd name="T7" fmla="*/ 46 h 278"/>
                <a:gd name="T8" fmla="*/ 199 w 304"/>
                <a:gd name="T9" fmla="*/ 3 h 278"/>
                <a:gd name="T10" fmla="*/ 191 w 304"/>
                <a:gd name="T11" fmla="*/ 0 h 278"/>
                <a:gd name="T12" fmla="*/ 184 w 304"/>
                <a:gd name="T13" fmla="*/ 4 h 278"/>
                <a:gd name="T14" fmla="*/ 89 w 304"/>
                <a:gd name="T15" fmla="*/ 112 h 278"/>
                <a:gd name="T16" fmla="*/ 88 w 304"/>
                <a:gd name="T17" fmla="*/ 114 h 278"/>
                <a:gd name="T18" fmla="*/ 79 w 304"/>
                <a:gd name="T19" fmla="*/ 128 h 278"/>
                <a:gd name="T20" fmla="*/ 10 w 304"/>
                <a:gd name="T21" fmla="*/ 128 h 278"/>
                <a:gd name="T22" fmla="*/ 0 w 304"/>
                <a:gd name="T23" fmla="*/ 139 h 278"/>
                <a:gd name="T24" fmla="*/ 0 w 304"/>
                <a:gd name="T25" fmla="*/ 256 h 278"/>
                <a:gd name="T26" fmla="*/ 10 w 304"/>
                <a:gd name="T27" fmla="*/ 267 h 278"/>
                <a:gd name="T28" fmla="*/ 95 w 304"/>
                <a:gd name="T29" fmla="*/ 267 h 278"/>
                <a:gd name="T30" fmla="*/ 128 w 304"/>
                <a:gd name="T31" fmla="*/ 278 h 278"/>
                <a:gd name="T32" fmla="*/ 224 w 304"/>
                <a:gd name="T33" fmla="*/ 278 h 278"/>
                <a:gd name="T34" fmla="*/ 274 w 304"/>
                <a:gd name="T35" fmla="*/ 256 h 278"/>
                <a:gd name="T36" fmla="*/ 298 w 304"/>
                <a:gd name="T37" fmla="*/ 160 h 278"/>
                <a:gd name="T38" fmla="*/ 21 w 304"/>
                <a:gd name="T39" fmla="*/ 150 h 278"/>
                <a:gd name="T40" fmla="*/ 74 w 304"/>
                <a:gd name="T41" fmla="*/ 150 h 278"/>
                <a:gd name="T42" fmla="*/ 74 w 304"/>
                <a:gd name="T43" fmla="*/ 150 h 278"/>
                <a:gd name="T44" fmla="*/ 74 w 304"/>
                <a:gd name="T45" fmla="*/ 224 h 278"/>
                <a:gd name="T46" fmla="*/ 78 w 304"/>
                <a:gd name="T47" fmla="*/ 246 h 278"/>
                <a:gd name="T48" fmla="*/ 21 w 304"/>
                <a:gd name="T49" fmla="*/ 246 h 278"/>
                <a:gd name="T50" fmla="*/ 21 w 304"/>
                <a:gd name="T51" fmla="*/ 150 h 278"/>
                <a:gd name="T52" fmla="*/ 258 w 304"/>
                <a:gd name="T53" fmla="*/ 242 h 278"/>
                <a:gd name="T54" fmla="*/ 224 w 304"/>
                <a:gd name="T55" fmla="*/ 256 h 278"/>
                <a:gd name="T56" fmla="*/ 128 w 304"/>
                <a:gd name="T57" fmla="*/ 256 h 278"/>
                <a:gd name="T58" fmla="*/ 96 w 304"/>
                <a:gd name="T59" fmla="*/ 224 h 278"/>
                <a:gd name="T60" fmla="*/ 96 w 304"/>
                <a:gd name="T61" fmla="*/ 150 h 278"/>
                <a:gd name="T62" fmla="*/ 104 w 304"/>
                <a:gd name="T63" fmla="*/ 127 h 278"/>
                <a:gd name="T64" fmla="*/ 105 w 304"/>
                <a:gd name="T65" fmla="*/ 127 h 278"/>
                <a:gd name="T66" fmla="*/ 191 w 304"/>
                <a:gd name="T67" fmla="*/ 28 h 278"/>
                <a:gd name="T68" fmla="*/ 192 w 304"/>
                <a:gd name="T69" fmla="*/ 40 h 278"/>
                <a:gd name="T70" fmla="*/ 171 w 304"/>
                <a:gd name="T71" fmla="*/ 104 h 278"/>
                <a:gd name="T72" fmla="*/ 171 w 304"/>
                <a:gd name="T73" fmla="*/ 104 h 278"/>
                <a:gd name="T74" fmla="*/ 170 w 304"/>
                <a:gd name="T75" fmla="*/ 107 h 278"/>
                <a:gd name="T76" fmla="*/ 181 w 304"/>
                <a:gd name="T77" fmla="*/ 118 h 278"/>
                <a:gd name="T78" fmla="*/ 234 w 304"/>
                <a:gd name="T79" fmla="*/ 118 h 278"/>
                <a:gd name="T80" fmla="*/ 277 w 304"/>
                <a:gd name="T81" fmla="*/ 161 h 278"/>
                <a:gd name="T82" fmla="*/ 258 w 304"/>
                <a:gd name="T83" fmla="*/ 24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4" h="278">
                  <a:moveTo>
                    <a:pt x="298" y="160"/>
                  </a:moveTo>
                  <a:cubicBezTo>
                    <a:pt x="298" y="129"/>
                    <a:pt x="265" y="96"/>
                    <a:pt x="234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213" y="46"/>
                    <a:pt x="213" y="46"/>
                    <a:pt x="213" y="46"/>
                  </a:cubicBezTo>
                  <a:cubicBezTo>
                    <a:pt x="219" y="23"/>
                    <a:pt x="200" y="4"/>
                    <a:pt x="199" y="3"/>
                  </a:cubicBezTo>
                  <a:cubicBezTo>
                    <a:pt x="197" y="1"/>
                    <a:pt x="194" y="0"/>
                    <a:pt x="191" y="0"/>
                  </a:cubicBezTo>
                  <a:cubicBezTo>
                    <a:pt x="188" y="0"/>
                    <a:pt x="186" y="2"/>
                    <a:pt x="184" y="4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2"/>
                    <a:pt x="89" y="112"/>
                    <a:pt x="88" y="114"/>
                  </a:cubicBezTo>
                  <a:cubicBezTo>
                    <a:pt x="84" y="118"/>
                    <a:pt x="81" y="123"/>
                    <a:pt x="79" y="128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4" y="128"/>
                    <a:pt x="0" y="133"/>
                    <a:pt x="0" y="139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62"/>
                    <a:pt x="4" y="267"/>
                    <a:pt x="10" y="267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104" y="274"/>
                    <a:pt x="115" y="278"/>
                    <a:pt x="128" y="278"/>
                  </a:cubicBezTo>
                  <a:cubicBezTo>
                    <a:pt x="224" y="278"/>
                    <a:pt x="224" y="278"/>
                    <a:pt x="224" y="278"/>
                  </a:cubicBezTo>
                  <a:cubicBezTo>
                    <a:pt x="244" y="278"/>
                    <a:pt x="261" y="271"/>
                    <a:pt x="274" y="256"/>
                  </a:cubicBezTo>
                  <a:cubicBezTo>
                    <a:pt x="304" y="223"/>
                    <a:pt x="299" y="162"/>
                    <a:pt x="298" y="160"/>
                  </a:cubicBezTo>
                  <a:close/>
                  <a:moveTo>
                    <a:pt x="21" y="150"/>
                  </a:move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224"/>
                    <a:pt x="74" y="224"/>
                    <a:pt x="74" y="224"/>
                  </a:cubicBezTo>
                  <a:cubicBezTo>
                    <a:pt x="74" y="232"/>
                    <a:pt x="76" y="239"/>
                    <a:pt x="78" y="246"/>
                  </a:cubicBezTo>
                  <a:cubicBezTo>
                    <a:pt x="21" y="246"/>
                    <a:pt x="21" y="246"/>
                    <a:pt x="21" y="246"/>
                  </a:cubicBezTo>
                  <a:lnTo>
                    <a:pt x="21" y="150"/>
                  </a:lnTo>
                  <a:close/>
                  <a:moveTo>
                    <a:pt x="258" y="242"/>
                  </a:moveTo>
                  <a:cubicBezTo>
                    <a:pt x="250" y="252"/>
                    <a:pt x="238" y="256"/>
                    <a:pt x="224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09" y="256"/>
                    <a:pt x="96" y="243"/>
                    <a:pt x="96" y="224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2"/>
                    <a:pt x="99" y="134"/>
                    <a:pt x="104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2" y="32"/>
                    <a:pt x="193" y="36"/>
                    <a:pt x="192" y="40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5"/>
                    <a:pt x="170" y="106"/>
                    <a:pt x="170" y="107"/>
                  </a:cubicBezTo>
                  <a:cubicBezTo>
                    <a:pt x="170" y="113"/>
                    <a:pt x="175" y="118"/>
                    <a:pt x="181" y="118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53" y="118"/>
                    <a:pt x="277" y="141"/>
                    <a:pt x="277" y="161"/>
                  </a:cubicBezTo>
                  <a:cubicBezTo>
                    <a:pt x="277" y="162"/>
                    <a:pt x="282" y="216"/>
                    <a:pt x="258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580">
              <a:extLst>
                <a:ext uri="{FF2B5EF4-FFF2-40B4-BE49-F238E27FC236}">
                  <a16:creationId xmlns:a16="http://schemas.microsoft.com/office/drawing/2014/main" id="{ED48CB14-6C69-99B4-C904-C72066BA60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2" y="2478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2923E0B-3401-23B9-9922-2DC2DCCE56EB}"/>
              </a:ext>
            </a:extLst>
          </p:cNvPr>
          <p:cNvSpPr txBox="1"/>
          <p:nvPr/>
        </p:nvSpPr>
        <p:spPr>
          <a:xfrm>
            <a:off x="1314048" y="3666067"/>
            <a:ext cx="6737581" cy="965200"/>
          </a:xfrm>
          <a:prstGeom prst="roundRect">
            <a:avLst>
              <a:gd name="adj" fmla="val 2369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4572000"/>
                      <a:gd name="connsiteY0" fmla="*/ 0 h 335156"/>
                      <a:gd name="connsiteX1" fmla="*/ 4572000 w 4572000"/>
                      <a:gd name="connsiteY1" fmla="*/ 0 h 335156"/>
                      <a:gd name="connsiteX2" fmla="*/ 4572000 w 4572000"/>
                      <a:gd name="connsiteY2" fmla="*/ 335156 h 335156"/>
                      <a:gd name="connsiteX3" fmla="*/ 0 w 4572000"/>
                      <a:gd name="connsiteY3" fmla="*/ 335156 h 335156"/>
                      <a:gd name="connsiteX4" fmla="*/ 0 w 4572000"/>
                      <a:gd name="connsiteY4" fmla="*/ 0 h 33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0" h="335156" fill="none" extrusionOk="0">
                        <a:moveTo>
                          <a:pt x="0" y="0"/>
                        </a:moveTo>
                        <a:cubicBezTo>
                          <a:pt x="485889" y="-33775"/>
                          <a:pt x="3459996" y="138873"/>
                          <a:pt x="4572000" y="0"/>
                        </a:cubicBezTo>
                        <a:cubicBezTo>
                          <a:pt x="4548351" y="138275"/>
                          <a:pt x="4600763" y="238194"/>
                          <a:pt x="4572000" y="335156"/>
                        </a:cubicBezTo>
                        <a:cubicBezTo>
                          <a:pt x="3358244" y="197826"/>
                          <a:pt x="758441" y="197300"/>
                          <a:pt x="0" y="335156"/>
                        </a:cubicBezTo>
                        <a:cubicBezTo>
                          <a:pt x="-4079" y="236006"/>
                          <a:pt x="-9425" y="40203"/>
                          <a:pt x="0" y="0"/>
                        </a:cubicBezTo>
                        <a:close/>
                      </a:path>
                      <a:path w="4572000" h="335156" stroke="0" extrusionOk="0">
                        <a:moveTo>
                          <a:pt x="0" y="0"/>
                        </a:moveTo>
                        <a:cubicBezTo>
                          <a:pt x="1727230" y="-101487"/>
                          <a:pt x="3740940" y="-162162"/>
                          <a:pt x="4572000" y="0"/>
                        </a:cubicBezTo>
                        <a:cubicBezTo>
                          <a:pt x="4545616" y="102541"/>
                          <a:pt x="4543186" y="183429"/>
                          <a:pt x="4572000" y="335156"/>
                        </a:cubicBezTo>
                        <a:cubicBezTo>
                          <a:pt x="2693181" y="385221"/>
                          <a:pt x="786141" y="176707"/>
                          <a:pt x="0" y="335156"/>
                        </a:cubicBezTo>
                        <a:cubicBezTo>
                          <a:pt x="15827" y="255551"/>
                          <a:pt x="-4092" y="7456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72000" tIns="0" rIns="72000" bIns="0" anchor="ctr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400" b="1" dirty="0">
                <a:solidFill>
                  <a:srgbClr val="FFC000"/>
                </a:solidFill>
                <a:latin typeface="Marianne" panose="02000000000000000000" pitchFamily="2" charset="0"/>
              </a:rPr>
              <a:t>Une question, un problème sur le Guichet ?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Je contacte la </a:t>
            </a:r>
            <a:r>
              <a:rPr lang="fr-FR" sz="1200" b="1" dirty="0">
                <a:latin typeface="Marianne" panose="02000000000000000000" pitchFamily="2" charset="0"/>
              </a:rPr>
              <a:t>cellule d’assistance du Guichet central </a:t>
            </a:r>
            <a:r>
              <a:rPr lang="fr-FR" sz="1200" dirty="0">
                <a:latin typeface="Marianne" panose="02000000000000000000" pitchFamily="2" charset="0"/>
              </a:rPr>
              <a:t>par mail : guichet-central@XXX.fr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ou en cas d’urgence, je contacte le </a:t>
            </a:r>
            <a:r>
              <a:rPr lang="fr-FR" sz="1200" b="1" dirty="0">
                <a:latin typeface="Marianne" panose="02000000000000000000" pitchFamily="2" charset="0"/>
              </a:rPr>
              <a:t>Responsable de Réseau – Prénom NOM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par téléphone : 0* ** ** ** **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5EA280-FD5E-B388-F5DD-D9BD9D1F71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98" y="3433628"/>
            <a:ext cx="332954" cy="3329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8204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579C07-3989-2672-CA99-514F3B383751}"/>
              </a:ext>
            </a:extLst>
          </p:cNvPr>
          <p:cNvSpPr txBox="1"/>
          <p:nvPr/>
        </p:nvSpPr>
        <p:spPr>
          <a:xfrm>
            <a:off x="1314048" y="3666067"/>
            <a:ext cx="6737581" cy="965200"/>
          </a:xfrm>
          <a:prstGeom prst="roundRect">
            <a:avLst>
              <a:gd name="adj" fmla="val 23699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981765707">
                  <a:custGeom>
                    <a:avLst/>
                    <a:gdLst>
                      <a:gd name="connsiteX0" fmla="*/ 0 w 4572000"/>
                      <a:gd name="connsiteY0" fmla="*/ 0 h 335156"/>
                      <a:gd name="connsiteX1" fmla="*/ 4572000 w 4572000"/>
                      <a:gd name="connsiteY1" fmla="*/ 0 h 335156"/>
                      <a:gd name="connsiteX2" fmla="*/ 4572000 w 4572000"/>
                      <a:gd name="connsiteY2" fmla="*/ 335156 h 335156"/>
                      <a:gd name="connsiteX3" fmla="*/ 0 w 4572000"/>
                      <a:gd name="connsiteY3" fmla="*/ 335156 h 335156"/>
                      <a:gd name="connsiteX4" fmla="*/ 0 w 4572000"/>
                      <a:gd name="connsiteY4" fmla="*/ 0 h 33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0" h="335156" fill="none" extrusionOk="0">
                        <a:moveTo>
                          <a:pt x="0" y="0"/>
                        </a:moveTo>
                        <a:cubicBezTo>
                          <a:pt x="485889" y="-33775"/>
                          <a:pt x="3459996" y="138873"/>
                          <a:pt x="4572000" y="0"/>
                        </a:cubicBezTo>
                        <a:cubicBezTo>
                          <a:pt x="4548351" y="138275"/>
                          <a:pt x="4600763" y="238194"/>
                          <a:pt x="4572000" y="335156"/>
                        </a:cubicBezTo>
                        <a:cubicBezTo>
                          <a:pt x="3358244" y="197826"/>
                          <a:pt x="758441" y="197300"/>
                          <a:pt x="0" y="335156"/>
                        </a:cubicBezTo>
                        <a:cubicBezTo>
                          <a:pt x="-4079" y="236006"/>
                          <a:pt x="-9425" y="40203"/>
                          <a:pt x="0" y="0"/>
                        </a:cubicBezTo>
                        <a:close/>
                      </a:path>
                      <a:path w="4572000" h="335156" stroke="0" extrusionOk="0">
                        <a:moveTo>
                          <a:pt x="0" y="0"/>
                        </a:moveTo>
                        <a:cubicBezTo>
                          <a:pt x="1727230" y="-101487"/>
                          <a:pt x="3740940" y="-162162"/>
                          <a:pt x="4572000" y="0"/>
                        </a:cubicBezTo>
                        <a:cubicBezTo>
                          <a:pt x="4545616" y="102541"/>
                          <a:pt x="4543186" y="183429"/>
                          <a:pt x="4572000" y="335156"/>
                        </a:cubicBezTo>
                        <a:cubicBezTo>
                          <a:pt x="2693181" y="385221"/>
                          <a:pt x="786141" y="176707"/>
                          <a:pt x="0" y="335156"/>
                        </a:cubicBezTo>
                        <a:cubicBezTo>
                          <a:pt x="15827" y="255551"/>
                          <a:pt x="-4092" y="7456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72000" tIns="0" rIns="72000" bIns="0" anchor="ctr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400" b="1" dirty="0">
                <a:solidFill>
                  <a:srgbClr val="FFC000"/>
                </a:solidFill>
                <a:latin typeface="Marianne" panose="02000000000000000000" pitchFamily="2" charset="0"/>
              </a:rPr>
              <a:t>Une question, un problème sur le Guichet ?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Je contacte la </a:t>
            </a:r>
            <a:r>
              <a:rPr lang="fr-FR" sz="1200" b="1" dirty="0">
                <a:latin typeface="Marianne" panose="02000000000000000000" pitchFamily="2" charset="0"/>
              </a:rPr>
              <a:t>cellule d’assistance du Guichet central </a:t>
            </a:r>
            <a:r>
              <a:rPr lang="fr-FR" sz="1200" dirty="0">
                <a:latin typeface="Marianne" panose="02000000000000000000" pitchFamily="2" charset="0"/>
              </a:rPr>
              <a:t>par mail : guichet-central@XXX.fr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ou en cas d’urgence, je contacte le </a:t>
            </a:r>
            <a:r>
              <a:rPr lang="fr-FR" sz="1200" b="1" dirty="0">
                <a:latin typeface="Marianne" panose="02000000000000000000" pitchFamily="2" charset="0"/>
              </a:rPr>
              <a:t>Responsable de Réseau – Prénom NOM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latin typeface="Marianne" panose="02000000000000000000" pitchFamily="2" charset="0"/>
              </a:rPr>
              <a:t>par téléphone : 0* ** ** ** **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2DEBAE-5BE6-AFEF-2817-886B763C6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4BABBC7-D753-D1F4-2BBA-89D2AAEC6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Il n’y a personne, puis-je partir de mon poste ?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A96CF2-462C-878E-E35D-5B9F1AEB2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C3C2216-FA6D-D4F4-8E73-F05D028FB9BE}"/>
              </a:ext>
            </a:extLst>
          </p:cNvPr>
          <p:cNvSpPr txBox="1">
            <a:spLocks/>
          </p:cNvSpPr>
          <p:nvPr/>
        </p:nvSpPr>
        <p:spPr bwMode="gray">
          <a:xfrm>
            <a:off x="1534285" y="1563638"/>
            <a:ext cx="2743200" cy="21024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solidFill>
                  <a:schemeClr val="accent1"/>
                </a:solidFill>
              </a:rPr>
              <a:t>Principes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Permanence de **h à **h sans interruption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Je ne quitte pas mon poste </a:t>
            </a:r>
            <a:r>
              <a:rPr lang="fr-FR" b="0" dirty="0"/>
              <a:t>tant que mon collègue en charge de la permanence suivante n’est pas arrivé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b="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B8E0B96-5021-0197-94C8-77D8E20B9B5A}"/>
              </a:ext>
            </a:extLst>
          </p:cNvPr>
          <p:cNvSpPr txBox="1">
            <a:spLocks/>
          </p:cNvSpPr>
          <p:nvPr/>
        </p:nvSpPr>
        <p:spPr bwMode="gray">
          <a:xfrm>
            <a:off x="5285018" y="1563638"/>
            <a:ext cx="2819400" cy="21024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400" dirty="0">
                <a:solidFill>
                  <a:schemeClr val="accent1"/>
                </a:solidFill>
              </a:rPr>
              <a:t>Bonnes pratiques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b="0" dirty="0"/>
              <a:t>Rappel du principe de déport de l’activité : </a:t>
            </a:r>
            <a:r>
              <a:rPr lang="fr-FR" dirty="0"/>
              <a:t>je réalise mes missions habituelles depuis l’espace guichet</a:t>
            </a:r>
            <a:r>
              <a:rPr lang="fr-FR" b="0" dirty="0"/>
              <a:t>, un espace de travail est aménagé pour moi à cet effet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dirty="0"/>
          </a:p>
        </p:txBody>
      </p:sp>
      <p:grpSp>
        <p:nvGrpSpPr>
          <p:cNvPr id="9" name="Group 861">
            <a:extLst>
              <a:ext uri="{FF2B5EF4-FFF2-40B4-BE49-F238E27FC236}">
                <a16:creationId xmlns:a16="http://schemas.microsoft.com/office/drawing/2014/main" id="{37DE3024-E16F-154C-45C1-20119F9F4A2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8294" y="1527605"/>
            <a:ext cx="367631" cy="367631"/>
            <a:chOff x="5813" y="3162"/>
            <a:chExt cx="340" cy="340"/>
          </a:xfrm>
          <a:solidFill>
            <a:schemeClr val="accent1"/>
          </a:solidFill>
        </p:grpSpPr>
        <p:sp>
          <p:nvSpPr>
            <p:cNvPr id="10" name="Freeform 862">
              <a:extLst>
                <a:ext uri="{FF2B5EF4-FFF2-40B4-BE49-F238E27FC236}">
                  <a16:creationId xmlns:a16="http://schemas.microsoft.com/office/drawing/2014/main" id="{8D4129F8-E88D-35A5-145B-384ED9240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" y="3162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63">
              <a:extLst>
                <a:ext uri="{FF2B5EF4-FFF2-40B4-BE49-F238E27FC236}">
                  <a16:creationId xmlns:a16="http://schemas.microsoft.com/office/drawing/2014/main" id="{768C5CAF-DDA0-5800-40F9-B6E5B75FB5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" y="3216"/>
              <a:ext cx="156" cy="208"/>
            </a:xfrm>
            <a:custGeom>
              <a:avLst/>
              <a:gdLst>
                <a:gd name="T0" fmla="*/ 11 w 235"/>
                <a:gd name="T1" fmla="*/ 313 h 313"/>
                <a:gd name="T2" fmla="*/ 0 w 235"/>
                <a:gd name="T3" fmla="*/ 303 h 313"/>
                <a:gd name="T4" fmla="*/ 0 w 235"/>
                <a:gd name="T5" fmla="*/ 47 h 313"/>
                <a:gd name="T6" fmla="*/ 5 w 235"/>
                <a:gd name="T7" fmla="*/ 38 h 313"/>
                <a:gd name="T8" fmla="*/ 125 w 235"/>
                <a:gd name="T9" fmla="*/ 39 h 313"/>
                <a:gd name="T10" fmla="*/ 218 w 235"/>
                <a:gd name="T11" fmla="*/ 38 h 313"/>
                <a:gd name="T12" fmla="*/ 229 w 235"/>
                <a:gd name="T13" fmla="*/ 37 h 313"/>
                <a:gd name="T14" fmla="*/ 235 w 235"/>
                <a:gd name="T15" fmla="*/ 47 h 313"/>
                <a:gd name="T16" fmla="*/ 235 w 235"/>
                <a:gd name="T17" fmla="*/ 185 h 313"/>
                <a:gd name="T18" fmla="*/ 230 w 235"/>
                <a:gd name="T19" fmla="*/ 194 h 313"/>
                <a:gd name="T20" fmla="*/ 110 w 235"/>
                <a:gd name="T21" fmla="*/ 193 h 313"/>
                <a:gd name="T22" fmla="*/ 22 w 235"/>
                <a:gd name="T23" fmla="*/ 191 h 313"/>
                <a:gd name="T24" fmla="*/ 22 w 235"/>
                <a:gd name="T25" fmla="*/ 303 h 313"/>
                <a:gd name="T26" fmla="*/ 11 w 235"/>
                <a:gd name="T27" fmla="*/ 313 h 313"/>
                <a:gd name="T28" fmla="*/ 70 w 235"/>
                <a:gd name="T29" fmla="*/ 155 h 313"/>
                <a:gd name="T30" fmla="*/ 125 w 235"/>
                <a:gd name="T31" fmla="*/ 178 h 313"/>
                <a:gd name="T32" fmla="*/ 214 w 235"/>
                <a:gd name="T33" fmla="*/ 179 h 313"/>
                <a:gd name="T34" fmla="*/ 214 w 235"/>
                <a:gd name="T35" fmla="*/ 65 h 313"/>
                <a:gd name="T36" fmla="*/ 110 w 235"/>
                <a:gd name="T37" fmla="*/ 54 h 313"/>
                <a:gd name="T38" fmla="*/ 22 w 235"/>
                <a:gd name="T39" fmla="*/ 53 h 313"/>
                <a:gd name="T40" fmla="*/ 22 w 235"/>
                <a:gd name="T41" fmla="*/ 167 h 313"/>
                <a:gd name="T42" fmla="*/ 70 w 235"/>
                <a:gd name="T43" fmla="*/ 15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5" h="313">
                  <a:moveTo>
                    <a:pt x="11" y="313"/>
                  </a:moveTo>
                  <a:cubicBezTo>
                    <a:pt x="5" y="313"/>
                    <a:pt x="0" y="309"/>
                    <a:pt x="0" y="30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3"/>
                    <a:pt x="2" y="40"/>
                    <a:pt x="5" y="38"/>
                  </a:cubicBezTo>
                  <a:cubicBezTo>
                    <a:pt x="29" y="21"/>
                    <a:pt x="86" y="0"/>
                    <a:pt x="125" y="39"/>
                  </a:cubicBezTo>
                  <a:cubicBezTo>
                    <a:pt x="161" y="75"/>
                    <a:pt x="218" y="38"/>
                    <a:pt x="218" y="38"/>
                  </a:cubicBezTo>
                  <a:cubicBezTo>
                    <a:pt x="222" y="36"/>
                    <a:pt x="226" y="35"/>
                    <a:pt x="229" y="37"/>
                  </a:cubicBezTo>
                  <a:cubicBezTo>
                    <a:pt x="233" y="39"/>
                    <a:pt x="235" y="43"/>
                    <a:pt x="235" y="47"/>
                  </a:cubicBezTo>
                  <a:cubicBezTo>
                    <a:pt x="235" y="185"/>
                    <a:pt x="235" y="185"/>
                    <a:pt x="235" y="185"/>
                  </a:cubicBezTo>
                  <a:cubicBezTo>
                    <a:pt x="235" y="189"/>
                    <a:pt x="233" y="192"/>
                    <a:pt x="230" y="194"/>
                  </a:cubicBezTo>
                  <a:cubicBezTo>
                    <a:pt x="205" y="211"/>
                    <a:pt x="148" y="231"/>
                    <a:pt x="110" y="193"/>
                  </a:cubicBezTo>
                  <a:cubicBezTo>
                    <a:pt x="79" y="162"/>
                    <a:pt x="36" y="183"/>
                    <a:pt x="22" y="191"/>
                  </a:cubicBezTo>
                  <a:cubicBezTo>
                    <a:pt x="22" y="303"/>
                    <a:pt x="22" y="303"/>
                    <a:pt x="22" y="303"/>
                  </a:cubicBezTo>
                  <a:cubicBezTo>
                    <a:pt x="22" y="309"/>
                    <a:pt x="17" y="313"/>
                    <a:pt x="11" y="313"/>
                  </a:cubicBezTo>
                  <a:close/>
                  <a:moveTo>
                    <a:pt x="70" y="155"/>
                  </a:moveTo>
                  <a:cubicBezTo>
                    <a:pt x="89" y="155"/>
                    <a:pt x="109" y="161"/>
                    <a:pt x="125" y="178"/>
                  </a:cubicBezTo>
                  <a:cubicBezTo>
                    <a:pt x="155" y="207"/>
                    <a:pt x="199" y="187"/>
                    <a:pt x="214" y="179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185" y="78"/>
                    <a:pt x="142" y="86"/>
                    <a:pt x="110" y="54"/>
                  </a:cubicBezTo>
                  <a:cubicBezTo>
                    <a:pt x="80" y="24"/>
                    <a:pt x="36" y="45"/>
                    <a:pt x="22" y="53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35" y="161"/>
                    <a:pt x="53" y="155"/>
                    <a:pt x="7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2" name="Group 578">
            <a:extLst>
              <a:ext uri="{FF2B5EF4-FFF2-40B4-BE49-F238E27FC236}">
                <a16:creationId xmlns:a16="http://schemas.microsoft.com/office/drawing/2014/main" id="{127FAA82-43F3-8E77-8A80-E4AB9ED6E6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03570" y="1563631"/>
            <a:ext cx="367042" cy="367040"/>
            <a:chOff x="1932" y="2478"/>
            <a:chExt cx="340" cy="340"/>
          </a:xfrm>
          <a:solidFill>
            <a:schemeClr val="accent1"/>
          </a:solidFill>
        </p:grpSpPr>
        <p:sp>
          <p:nvSpPr>
            <p:cNvPr id="13" name="Freeform 579">
              <a:extLst>
                <a:ext uri="{FF2B5EF4-FFF2-40B4-BE49-F238E27FC236}">
                  <a16:creationId xmlns:a16="http://schemas.microsoft.com/office/drawing/2014/main" id="{FD0B9CC0-7AFB-16AA-6119-717355F120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6" y="2548"/>
              <a:ext cx="202" cy="185"/>
            </a:xfrm>
            <a:custGeom>
              <a:avLst/>
              <a:gdLst>
                <a:gd name="T0" fmla="*/ 298 w 304"/>
                <a:gd name="T1" fmla="*/ 160 h 278"/>
                <a:gd name="T2" fmla="*/ 234 w 304"/>
                <a:gd name="T3" fmla="*/ 96 h 278"/>
                <a:gd name="T4" fmla="*/ 196 w 304"/>
                <a:gd name="T5" fmla="*/ 96 h 278"/>
                <a:gd name="T6" fmla="*/ 213 w 304"/>
                <a:gd name="T7" fmla="*/ 46 h 278"/>
                <a:gd name="T8" fmla="*/ 199 w 304"/>
                <a:gd name="T9" fmla="*/ 3 h 278"/>
                <a:gd name="T10" fmla="*/ 191 w 304"/>
                <a:gd name="T11" fmla="*/ 0 h 278"/>
                <a:gd name="T12" fmla="*/ 184 w 304"/>
                <a:gd name="T13" fmla="*/ 4 h 278"/>
                <a:gd name="T14" fmla="*/ 89 w 304"/>
                <a:gd name="T15" fmla="*/ 112 h 278"/>
                <a:gd name="T16" fmla="*/ 88 w 304"/>
                <a:gd name="T17" fmla="*/ 114 h 278"/>
                <a:gd name="T18" fmla="*/ 79 w 304"/>
                <a:gd name="T19" fmla="*/ 128 h 278"/>
                <a:gd name="T20" fmla="*/ 10 w 304"/>
                <a:gd name="T21" fmla="*/ 128 h 278"/>
                <a:gd name="T22" fmla="*/ 0 w 304"/>
                <a:gd name="T23" fmla="*/ 139 h 278"/>
                <a:gd name="T24" fmla="*/ 0 w 304"/>
                <a:gd name="T25" fmla="*/ 256 h 278"/>
                <a:gd name="T26" fmla="*/ 10 w 304"/>
                <a:gd name="T27" fmla="*/ 267 h 278"/>
                <a:gd name="T28" fmla="*/ 95 w 304"/>
                <a:gd name="T29" fmla="*/ 267 h 278"/>
                <a:gd name="T30" fmla="*/ 128 w 304"/>
                <a:gd name="T31" fmla="*/ 278 h 278"/>
                <a:gd name="T32" fmla="*/ 224 w 304"/>
                <a:gd name="T33" fmla="*/ 278 h 278"/>
                <a:gd name="T34" fmla="*/ 274 w 304"/>
                <a:gd name="T35" fmla="*/ 256 h 278"/>
                <a:gd name="T36" fmla="*/ 298 w 304"/>
                <a:gd name="T37" fmla="*/ 160 h 278"/>
                <a:gd name="T38" fmla="*/ 21 w 304"/>
                <a:gd name="T39" fmla="*/ 150 h 278"/>
                <a:gd name="T40" fmla="*/ 74 w 304"/>
                <a:gd name="T41" fmla="*/ 150 h 278"/>
                <a:gd name="T42" fmla="*/ 74 w 304"/>
                <a:gd name="T43" fmla="*/ 150 h 278"/>
                <a:gd name="T44" fmla="*/ 74 w 304"/>
                <a:gd name="T45" fmla="*/ 224 h 278"/>
                <a:gd name="T46" fmla="*/ 78 w 304"/>
                <a:gd name="T47" fmla="*/ 246 h 278"/>
                <a:gd name="T48" fmla="*/ 21 w 304"/>
                <a:gd name="T49" fmla="*/ 246 h 278"/>
                <a:gd name="T50" fmla="*/ 21 w 304"/>
                <a:gd name="T51" fmla="*/ 150 h 278"/>
                <a:gd name="T52" fmla="*/ 258 w 304"/>
                <a:gd name="T53" fmla="*/ 242 h 278"/>
                <a:gd name="T54" fmla="*/ 224 w 304"/>
                <a:gd name="T55" fmla="*/ 256 h 278"/>
                <a:gd name="T56" fmla="*/ 128 w 304"/>
                <a:gd name="T57" fmla="*/ 256 h 278"/>
                <a:gd name="T58" fmla="*/ 96 w 304"/>
                <a:gd name="T59" fmla="*/ 224 h 278"/>
                <a:gd name="T60" fmla="*/ 96 w 304"/>
                <a:gd name="T61" fmla="*/ 150 h 278"/>
                <a:gd name="T62" fmla="*/ 104 w 304"/>
                <a:gd name="T63" fmla="*/ 127 h 278"/>
                <a:gd name="T64" fmla="*/ 105 w 304"/>
                <a:gd name="T65" fmla="*/ 127 h 278"/>
                <a:gd name="T66" fmla="*/ 191 w 304"/>
                <a:gd name="T67" fmla="*/ 28 h 278"/>
                <a:gd name="T68" fmla="*/ 192 w 304"/>
                <a:gd name="T69" fmla="*/ 40 h 278"/>
                <a:gd name="T70" fmla="*/ 171 w 304"/>
                <a:gd name="T71" fmla="*/ 104 h 278"/>
                <a:gd name="T72" fmla="*/ 171 w 304"/>
                <a:gd name="T73" fmla="*/ 104 h 278"/>
                <a:gd name="T74" fmla="*/ 170 w 304"/>
                <a:gd name="T75" fmla="*/ 107 h 278"/>
                <a:gd name="T76" fmla="*/ 181 w 304"/>
                <a:gd name="T77" fmla="*/ 118 h 278"/>
                <a:gd name="T78" fmla="*/ 234 w 304"/>
                <a:gd name="T79" fmla="*/ 118 h 278"/>
                <a:gd name="T80" fmla="*/ 277 w 304"/>
                <a:gd name="T81" fmla="*/ 161 h 278"/>
                <a:gd name="T82" fmla="*/ 258 w 304"/>
                <a:gd name="T83" fmla="*/ 24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4" h="278">
                  <a:moveTo>
                    <a:pt x="298" y="160"/>
                  </a:moveTo>
                  <a:cubicBezTo>
                    <a:pt x="298" y="129"/>
                    <a:pt x="265" y="96"/>
                    <a:pt x="234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213" y="46"/>
                    <a:pt x="213" y="46"/>
                    <a:pt x="213" y="46"/>
                  </a:cubicBezTo>
                  <a:cubicBezTo>
                    <a:pt x="219" y="23"/>
                    <a:pt x="200" y="4"/>
                    <a:pt x="199" y="3"/>
                  </a:cubicBezTo>
                  <a:cubicBezTo>
                    <a:pt x="197" y="1"/>
                    <a:pt x="194" y="0"/>
                    <a:pt x="191" y="0"/>
                  </a:cubicBezTo>
                  <a:cubicBezTo>
                    <a:pt x="188" y="0"/>
                    <a:pt x="186" y="2"/>
                    <a:pt x="184" y="4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2"/>
                    <a:pt x="89" y="112"/>
                    <a:pt x="88" y="114"/>
                  </a:cubicBezTo>
                  <a:cubicBezTo>
                    <a:pt x="84" y="118"/>
                    <a:pt x="81" y="123"/>
                    <a:pt x="79" y="128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4" y="128"/>
                    <a:pt x="0" y="133"/>
                    <a:pt x="0" y="139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62"/>
                    <a:pt x="4" y="267"/>
                    <a:pt x="10" y="267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104" y="274"/>
                    <a:pt x="115" y="278"/>
                    <a:pt x="128" y="278"/>
                  </a:cubicBezTo>
                  <a:cubicBezTo>
                    <a:pt x="224" y="278"/>
                    <a:pt x="224" y="278"/>
                    <a:pt x="224" y="278"/>
                  </a:cubicBezTo>
                  <a:cubicBezTo>
                    <a:pt x="244" y="278"/>
                    <a:pt x="261" y="271"/>
                    <a:pt x="274" y="256"/>
                  </a:cubicBezTo>
                  <a:cubicBezTo>
                    <a:pt x="304" y="223"/>
                    <a:pt x="299" y="162"/>
                    <a:pt x="298" y="160"/>
                  </a:cubicBezTo>
                  <a:close/>
                  <a:moveTo>
                    <a:pt x="21" y="150"/>
                  </a:move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224"/>
                    <a:pt x="74" y="224"/>
                    <a:pt x="74" y="224"/>
                  </a:cubicBezTo>
                  <a:cubicBezTo>
                    <a:pt x="74" y="232"/>
                    <a:pt x="76" y="239"/>
                    <a:pt x="78" y="246"/>
                  </a:cubicBezTo>
                  <a:cubicBezTo>
                    <a:pt x="21" y="246"/>
                    <a:pt x="21" y="246"/>
                    <a:pt x="21" y="246"/>
                  </a:cubicBezTo>
                  <a:lnTo>
                    <a:pt x="21" y="150"/>
                  </a:lnTo>
                  <a:close/>
                  <a:moveTo>
                    <a:pt x="258" y="242"/>
                  </a:moveTo>
                  <a:cubicBezTo>
                    <a:pt x="250" y="252"/>
                    <a:pt x="238" y="256"/>
                    <a:pt x="224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09" y="256"/>
                    <a:pt x="96" y="243"/>
                    <a:pt x="96" y="224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2"/>
                    <a:pt x="99" y="134"/>
                    <a:pt x="104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2" y="32"/>
                    <a:pt x="193" y="36"/>
                    <a:pt x="192" y="40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5"/>
                    <a:pt x="170" y="106"/>
                    <a:pt x="170" y="107"/>
                  </a:cubicBezTo>
                  <a:cubicBezTo>
                    <a:pt x="170" y="113"/>
                    <a:pt x="175" y="118"/>
                    <a:pt x="181" y="118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53" y="118"/>
                    <a:pt x="277" y="141"/>
                    <a:pt x="277" y="161"/>
                  </a:cubicBezTo>
                  <a:cubicBezTo>
                    <a:pt x="277" y="162"/>
                    <a:pt x="282" y="216"/>
                    <a:pt x="258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580">
              <a:extLst>
                <a:ext uri="{FF2B5EF4-FFF2-40B4-BE49-F238E27FC236}">
                  <a16:creationId xmlns:a16="http://schemas.microsoft.com/office/drawing/2014/main" id="{A96AA45B-8AF9-AB22-13E0-A46C82E01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2" y="2478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E58CFCE-BD7E-18B4-FD5E-6E137EA07F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98" y="3433628"/>
            <a:ext cx="332954" cy="33295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1894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accent3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Ce qui va être attendu de vous dans le cadre des permanences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669905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A39AFB-F93D-057C-08A9-07256309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0F64B32-13C1-45EC-A457-3E7ADF94F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Vous êtes installé(e) à votre permanence de Guichet, un étudiant demande à vous rencontrer, mais quel est votre rôle au juste ?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81903B-2777-1D52-F634-D136BE720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D60E0E9-FD28-B899-EA7D-06BA47CB7D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35" y="1819401"/>
            <a:ext cx="1453896" cy="14538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D4D8E9-34C4-A323-2C0A-635E1178D0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34" y="1819401"/>
            <a:ext cx="1453896" cy="14538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F94C60-23A3-926D-D9F6-5BDAB51ECE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67" y="1705073"/>
            <a:ext cx="1404289" cy="14042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987D1B5-62B7-C69A-4B44-F8918F26D9C2}"/>
              </a:ext>
            </a:extLst>
          </p:cNvPr>
          <p:cNvSpPr/>
          <p:nvPr/>
        </p:nvSpPr>
        <p:spPr>
          <a:xfrm>
            <a:off x="846666" y="3333408"/>
            <a:ext cx="1474838" cy="60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CA6020-0534-F592-4E5B-5A097EE19AFC}"/>
              </a:ext>
            </a:extLst>
          </p:cNvPr>
          <p:cNvSpPr/>
          <p:nvPr/>
        </p:nvSpPr>
        <p:spPr>
          <a:xfrm>
            <a:off x="3858367" y="3333408"/>
            <a:ext cx="1474838" cy="60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D2F667-3582-9BB7-CB2D-FECA9FDC6938}"/>
              </a:ext>
            </a:extLst>
          </p:cNvPr>
          <p:cNvSpPr/>
          <p:nvPr/>
        </p:nvSpPr>
        <p:spPr>
          <a:xfrm>
            <a:off x="6785162" y="3333408"/>
            <a:ext cx="1474838" cy="601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32CFADA-B504-B2D0-4FCA-50FE968847B0}"/>
              </a:ext>
            </a:extLst>
          </p:cNvPr>
          <p:cNvSpPr txBox="1">
            <a:spLocks/>
          </p:cNvSpPr>
          <p:nvPr/>
        </p:nvSpPr>
        <p:spPr bwMode="gray">
          <a:xfrm>
            <a:off x="243796" y="3384386"/>
            <a:ext cx="2711072" cy="1103688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B6B6FF">
              <a:alpha val="30196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/>
              <a:t>Accompagner l’étudiant </a:t>
            </a:r>
            <a:r>
              <a:rPr lang="fr-FR" b="0"/>
              <a:t>dans une démarche nécessitant une </a:t>
            </a:r>
            <a:r>
              <a:rPr lang="fr-FR"/>
              <a:t>expertise</a:t>
            </a:r>
            <a:r>
              <a:rPr lang="fr-FR" b="0"/>
              <a:t> </a:t>
            </a:r>
            <a:r>
              <a:rPr lang="fr-FR"/>
              <a:t>spécifique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9C870C1-C384-8C75-FEDC-3D1A8F60BC12}"/>
              </a:ext>
            </a:extLst>
          </p:cNvPr>
          <p:cNvSpPr txBox="1">
            <a:spLocks/>
          </p:cNvSpPr>
          <p:nvPr/>
        </p:nvSpPr>
        <p:spPr bwMode="gray">
          <a:xfrm>
            <a:off x="3240847" y="3384386"/>
            <a:ext cx="2711072" cy="1103688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B6B6FF">
              <a:alpha val="30196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200"/>
              </a:spcBef>
              <a:spcAft>
                <a:spcPts val="0"/>
              </a:spcAft>
              <a:buNone/>
            </a:pPr>
            <a:r>
              <a:rPr lang="fr-FR"/>
              <a:t>Répondre </a:t>
            </a:r>
          </a:p>
          <a:p>
            <a:pPr marL="0" indent="0" algn="ctr">
              <a:spcBef>
                <a:spcPts val="200"/>
              </a:spcBef>
              <a:spcAft>
                <a:spcPts val="0"/>
              </a:spcAft>
              <a:buNone/>
            </a:pPr>
            <a:r>
              <a:rPr lang="fr-FR"/>
              <a:t>à ses questions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7F034588-A1F2-83E1-D7C3-C661FCE9DC0E}"/>
              </a:ext>
            </a:extLst>
          </p:cNvPr>
          <p:cNvSpPr txBox="1">
            <a:spLocks/>
          </p:cNvSpPr>
          <p:nvPr/>
        </p:nvSpPr>
        <p:spPr bwMode="gray">
          <a:xfrm>
            <a:off x="6168463" y="3384386"/>
            <a:ext cx="2711072" cy="1103688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B6B6FF">
              <a:alpha val="30196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/>
              <a:t>L’orienter vers le bon service si je ne suis pas en mesure de l’aider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2F3D6D7E-3EF7-2580-87DE-3FBB934D7C58}"/>
              </a:ext>
            </a:extLst>
          </p:cNvPr>
          <p:cNvSpPr/>
          <p:nvPr/>
        </p:nvSpPr>
        <p:spPr>
          <a:xfrm rot="10800000">
            <a:off x="1305654" y="4535448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72D2E25-6F8A-300B-2B15-3C00B343CAE9}"/>
              </a:ext>
            </a:extLst>
          </p:cNvPr>
          <p:cNvSpPr/>
          <p:nvPr/>
        </p:nvSpPr>
        <p:spPr>
          <a:xfrm rot="10800000">
            <a:off x="4320421" y="4535448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83D41BD-A1FD-6FB4-7F7A-5C228D990B93}"/>
              </a:ext>
            </a:extLst>
          </p:cNvPr>
          <p:cNvSpPr/>
          <p:nvPr/>
        </p:nvSpPr>
        <p:spPr>
          <a:xfrm rot="10800000">
            <a:off x="7232026" y="4535448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93B52F-4163-CA0E-F348-9EC37E6D7142}"/>
              </a:ext>
            </a:extLst>
          </p:cNvPr>
          <p:cNvSpPr txBox="1"/>
          <p:nvPr/>
        </p:nvSpPr>
        <p:spPr>
          <a:xfrm>
            <a:off x="395287" y="4778476"/>
            <a:ext cx="2383556" cy="183371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fr-FR" sz="1000" b="1">
                <a:latin typeface="Marianne" panose="02000000000000000000" pitchFamily="2" charset="0"/>
              </a:rPr>
              <a:t>Les fiches « Essentiels 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963CFB-7C87-1271-5D7D-FB7DB11256E5}"/>
              </a:ext>
            </a:extLst>
          </p:cNvPr>
          <p:cNvSpPr txBox="1"/>
          <p:nvPr/>
        </p:nvSpPr>
        <p:spPr>
          <a:xfrm>
            <a:off x="3404752" y="4778477"/>
            <a:ext cx="2383556" cy="183371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fr-FR" sz="1000" b="1">
                <a:latin typeface="Marianne" panose="02000000000000000000" pitchFamily="2" charset="0"/>
              </a:rPr>
              <a:t>La FAQ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F3733D-6FF5-0CE4-6729-AB200E72B407}"/>
              </a:ext>
            </a:extLst>
          </p:cNvPr>
          <p:cNvSpPr txBox="1"/>
          <p:nvPr/>
        </p:nvSpPr>
        <p:spPr>
          <a:xfrm>
            <a:off x="6316357" y="4778477"/>
            <a:ext cx="2383556" cy="183371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fr-FR" sz="1000" b="1">
                <a:latin typeface="Marianne" panose="02000000000000000000" pitchFamily="2" charset="0"/>
              </a:rPr>
              <a:t>L’onglet « Services » de la FAQ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6C5CA36-EA9E-D430-270A-64C8060178BA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4059673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EC9E40-8426-4257-93DB-C9F761D9C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F692F-DD06-C54E-2821-7D636C635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6053" y="1898509"/>
            <a:ext cx="4387172" cy="948853"/>
          </a:xfrm>
          <a:ln w="28575">
            <a:solidFill>
              <a:srgbClr val="00B050"/>
            </a:solidFill>
          </a:ln>
        </p:spPr>
        <p:txBody>
          <a:bodyPr lIns="72000" tIns="72000" rIns="72000" bIns="72000" anchor="ctr"/>
          <a:lstStyle/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La demande concerne mon propre domaine d’expertise</a:t>
            </a:r>
          </a:p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Je trouve la réponse dans la FAQ</a:t>
            </a:r>
          </a:p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Je trouve la réponse dans les Fiches « Essentiels »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FD7E57-2D62-AEC9-3329-28475B507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</p:spPr>
        <p:txBody>
          <a:bodyPr>
            <a:normAutofit fontScale="90000"/>
          </a:bodyPr>
          <a:lstStyle/>
          <a:p>
            <a:r>
              <a:rPr lang="fr-FR"/>
              <a:t>Le périmètre d’accompagnement : où s’arrête mon intervention auprès de l’étudiant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2F25B9-A4C8-5AA2-C08C-52BDE1E7C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02CABE3-5DAC-12D1-C33C-64A3E57A7226}"/>
              </a:ext>
            </a:extLst>
          </p:cNvPr>
          <p:cNvSpPr txBox="1">
            <a:spLocks/>
          </p:cNvSpPr>
          <p:nvPr/>
        </p:nvSpPr>
        <p:spPr bwMode="gray">
          <a:xfrm>
            <a:off x="1166053" y="3049558"/>
            <a:ext cx="4387172" cy="1112808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72000" tIns="72000" rIns="72000" bIns="7200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Je ne trouve PAS la réponse dans la FAQ</a:t>
            </a:r>
          </a:p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Je ne trouve PAS la réponse dans les Fiches « Essentiels » </a:t>
            </a:r>
          </a:p>
          <a:p>
            <a:pPr marL="171450" indent="-17145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fr-FR"/>
              <a:t>J’ai un doute / je ne suis pas sûre de moi dans la réponse à apporter</a:t>
            </a:r>
          </a:p>
        </p:txBody>
      </p:sp>
      <p:sp>
        <p:nvSpPr>
          <p:cNvPr id="23" name="Flèche : droite 11">
            <a:extLst>
              <a:ext uri="{FF2B5EF4-FFF2-40B4-BE49-F238E27FC236}">
                <a16:creationId xmlns:a16="http://schemas.microsoft.com/office/drawing/2014/main" id="{624B0427-5DB9-5DBD-9A09-07AE80AFEFBA}"/>
              </a:ext>
            </a:extLst>
          </p:cNvPr>
          <p:cNvSpPr/>
          <p:nvPr/>
        </p:nvSpPr>
        <p:spPr>
          <a:xfrm>
            <a:off x="5717612" y="2092372"/>
            <a:ext cx="421813" cy="539991"/>
          </a:xfrm>
          <a:prstGeom prst="rightArrow">
            <a:avLst>
              <a:gd name="adj1" fmla="val 50000"/>
              <a:gd name="adj2" fmla="val 55606"/>
            </a:avLst>
          </a:prstGeom>
          <a:solidFill>
            <a:srgbClr val="AFFA9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7A7955C-65CE-7396-3F76-DA38FF28B25B}"/>
              </a:ext>
            </a:extLst>
          </p:cNvPr>
          <p:cNvSpPr txBox="1">
            <a:spLocks/>
          </p:cNvSpPr>
          <p:nvPr/>
        </p:nvSpPr>
        <p:spPr bwMode="gray">
          <a:xfrm>
            <a:off x="6303814" y="1850212"/>
            <a:ext cx="2280510" cy="970883"/>
          </a:xfrm>
          <a:prstGeom prst="rect">
            <a:avLst/>
          </a:prstGeom>
          <a:ln w="12700">
            <a:noFill/>
          </a:ln>
        </p:spPr>
        <p:txBody>
          <a:bodyPr vert="horz" lIns="72000" tIns="72000" rIns="72000" bIns="7200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fr-FR"/>
              <a:t>Je suis en mesure d’accompagner l’étudiant</a:t>
            </a:r>
          </a:p>
        </p:txBody>
      </p:sp>
      <p:sp>
        <p:nvSpPr>
          <p:cNvPr id="25" name="Freeform 598">
            <a:extLst>
              <a:ext uri="{FF2B5EF4-FFF2-40B4-BE49-F238E27FC236}">
                <a16:creationId xmlns:a16="http://schemas.microsoft.com/office/drawing/2014/main" id="{BBD3813B-000E-2B81-ABDF-BE4625F6C7C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2590" y="2153116"/>
            <a:ext cx="369676" cy="369676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402 w 512"/>
              <a:gd name="T11" fmla="*/ 167 h 512"/>
              <a:gd name="T12" fmla="*/ 189 w 512"/>
              <a:gd name="T13" fmla="*/ 381 h 512"/>
              <a:gd name="T14" fmla="*/ 181 w 512"/>
              <a:gd name="T15" fmla="*/ 384 h 512"/>
              <a:gd name="T16" fmla="*/ 173 w 512"/>
              <a:gd name="T17" fmla="*/ 381 h 512"/>
              <a:gd name="T18" fmla="*/ 99 w 512"/>
              <a:gd name="T19" fmla="*/ 306 h 512"/>
              <a:gd name="T20" fmla="*/ 99 w 512"/>
              <a:gd name="T21" fmla="*/ 291 h 512"/>
              <a:gd name="T22" fmla="*/ 114 w 512"/>
              <a:gd name="T23" fmla="*/ 291 h 512"/>
              <a:gd name="T24" fmla="*/ 181 w 512"/>
              <a:gd name="T25" fmla="*/ 358 h 512"/>
              <a:gd name="T26" fmla="*/ 387 w 512"/>
              <a:gd name="T27" fmla="*/ 152 h 512"/>
              <a:gd name="T28" fmla="*/ 402 w 512"/>
              <a:gd name="T29" fmla="*/ 152 h 512"/>
              <a:gd name="T30" fmla="*/ 402 w 512"/>
              <a:gd name="T31" fmla="*/ 16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402" y="167"/>
                </a:moveTo>
                <a:cubicBezTo>
                  <a:pt x="189" y="381"/>
                  <a:pt x="189" y="381"/>
                  <a:pt x="189" y="381"/>
                </a:cubicBezTo>
                <a:cubicBezTo>
                  <a:pt x="186" y="383"/>
                  <a:pt x="184" y="384"/>
                  <a:pt x="181" y="384"/>
                </a:cubicBezTo>
                <a:cubicBezTo>
                  <a:pt x="178" y="384"/>
                  <a:pt x="176" y="383"/>
                  <a:pt x="173" y="381"/>
                </a:cubicBezTo>
                <a:cubicBezTo>
                  <a:pt x="99" y="306"/>
                  <a:pt x="99" y="306"/>
                  <a:pt x="99" y="306"/>
                </a:cubicBezTo>
                <a:cubicBezTo>
                  <a:pt x="95" y="302"/>
                  <a:pt x="95" y="295"/>
                  <a:pt x="99" y="291"/>
                </a:cubicBezTo>
                <a:cubicBezTo>
                  <a:pt x="103" y="287"/>
                  <a:pt x="110" y="287"/>
                  <a:pt x="114" y="291"/>
                </a:cubicBezTo>
                <a:cubicBezTo>
                  <a:pt x="181" y="358"/>
                  <a:pt x="181" y="358"/>
                  <a:pt x="181" y="358"/>
                </a:cubicBezTo>
                <a:cubicBezTo>
                  <a:pt x="387" y="152"/>
                  <a:pt x="387" y="152"/>
                  <a:pt x="387" y="152"/>
                </a:cubicBezTo>
                <a:cubicBezTo>
                  <a:pt x="391" y="148"/>
                  <a:pt x="398" y="148"/>
                  <a:pt x="402" y="152"/>
                </a:cubicBezTo>
                <a:cubicBezTo>
                  <a:pt x="406" y="156"/>
                  <a:pt x="406" y="163"/>
                  <a:pt x="402" y="16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32">
            <a:extLst>
              <a:ext uri="{FF2B5EF4-FFF2-40B4-BE49-F238E27FC236}">
                <a16:creationId xmlns:a16="http://schemas.microsoft.com/office/drawing/2014/main" id="{5931318B-D1AB-9E9C-9AE8-BFFEC674D9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0728" y="3453643"/>
            <a:ext cx="367631" cy="367631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381 w 512"/>
              <a:gd name="T11" fmla="*/ 365 h 512"/>
              <a:gd name="T12" fmla="*/ 381 w 512"/>
              <a:gd name="T13" fmla="*/ 381 h 512"/>
              <a:gd name="T14" fmla="*/ 373 w 512"/>
              <a:gd name="T15" fmla="*/ 384 h 512"/>
              <a:gd name="T16" fmla="*/ 365 w 512"/>
              <a:gd name="T17" fmla="*/ 381 h 512"/>
              <a:gd name="T18" fmla="*/ 256 w 512"/>
              <a:gd name="T19" fmla="*/ 271 h 512"/>
              <a:gd name="T20" fmla="*/ 146 w 512"/>
              <a:gd name="T21" fmla="*/ 381 h 512"/>
              <a:gd name="T22" fmla="*/ 138 w 512"/>
              <a:gd name="T23" fmla="*/ 384 h 512"/>
              <a:gd name="T24" fmla="*/ 131 w 512"/>
              <a:gd name="T25" fmla="*/ 381 h 512"/>
              <a:gd name="T26" fmla="*/ 131 w 512"/>
              <a:gd name="T27" fmla="*/ 365 h 512"/>
              <a:gd name="T28" fmla="*/ 241 w 512"/>
              <a:gd name="T29" fmla="*/ 256 h 512"/>
              <a:gd name="T30" fmla="*/ 131 w 512"/>
              <a:gd name="T31" fmla="*/ 146 h 512"/>
              <a:gd name="T32" fmla="*/ 131 w 512"/>
              <a:gd name="T33" fmla="*/ 131 h 512"/>
              <a:gd name="T34" fmla="*/ 146 w 512"/>
              <a:gd name="T35" fmla="*/ 131 h 512"/>
              <a:gd name="T36" fmla="*/ 256 w 512"/>
              <a:gd name="T37" fmla="*/ 241 h 512"/>
              <a:gd name="T38" fmla="*/ 365 w 512"/>
              <a:gd name="T39" fmla="*/ 131 h 512"/>
              <a:gd name="T40" fmla="*/ 381 w 512"/>
              <a:gd name="T41" fmla="*/ 131 h 512"/>
              <a:gd name="T42" fmla="*/ 381 w 512"/>
              <a:gd name="T43" fmla="*/ 146 h 512"/>
              <a:gd name="T44" fmla="*/ 271 w 512"/>
              <a:gd name="T45" fmla="*/ 256 h 512"/>
              <a:gd name="T46" fmla="*/ 381 w 512"/>
              <a:gd name="T47" fmla="*/ 365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381" y="365"/>
                </a:moveTo>
                <a:cubicBezTo>
                  <a:pt x="385" y="370"/>
                  <a:pt x="385" y="376"/>
                  <a:pt x="381" y="381"/>
                </a:cubicBezTo>
                <a:cubicBezTo>
                  <a:pt x="378" y="383"/>
                  <a:pt x="376" y="384"/>
                  <a:pt x="373" y="384"/>
                </a:cubicBezTo>
                <a:cubicBezTo>
                  <a:pt x="370" y="384"/>
                  <a:pt x="368" y="383"/>
                  <a:pt x="365" y="381"/>
                </a:cubicBezTo>
                <a:cubicBezTo>
                  <a:pt x="256" y="271"/>
                  <a:pt x="256" y="271"/>
                  <a:pt x="256" y="271"/>
                </a:cubicBezTo>
                <a:cubicBezTo>
                  <a:pt x="146" y="381"/>
                  <a:pt x="146" y="381"/>
                  <a:pt x="146" y="381"/>
                </a:cubicBezTo>
                <a:cubicBezTo>
                  <a:pt x="144" y="383"/>
                  <a:pt x="141" y="384"/>
                  <a:pt x="138" y="384"/>
                </a:cubicBezTo>
                <a:cubicBezTo>
                  <a:pt x="136" y="384"/>
                  <a:pt x="133" y="383"/>
                  <a:pt x="131" y="381"/>
                </a:cubicBezTo>
                <a:cubicBezTo>
                  <a:pt x="127" y="376"/>
                  <a:pt x="127" y="370"/>
                  <a:pt x="131" y="365"/>
                </a:cubicBezTo>
                <a:cubicBezTo>
                  <a:pt x="241" y="256"/>
                  <a:pt x="241" y="256"/>
                  <a:pt x="241" y="256"/>
                </a:cubicBezTo>
                <a:cubicBezTo>
                  <a:pt x="131" y="146"/>
                  <a:pt x="131" y="146"/>
                  <a:pt x="131" y="146"/>
                </a:cubicBezTo>
                <a:cubicBezTo>
                  <a:pt x="127" y="142"/>
                  <a:pt x="127" y="135"/>
                  <a:pt x="131" y="131"/>
                </a:cubicBezTo>
                <a:cubicBezTo>
                  <a:pt x="135" y="127"/>
                  <a:pt x="142" y="127"/>
                  <a:pt x="146" y="13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365" y="131"/>
                  <a:pt x="365" y="131"/>
                  <a:pt x="365" y="131"/>
                </a:cubicBezTo>
                <a:cubicBezTo>
                  <a:pt x="370" y="127"/>
                  <a:pt x="376" y="127"/>
                  <a:pt x="381" y="131"/>
                </a:cubicBezTo>
                <a:cubicBezTo>
                  <a:pt x="385" y="135"/>
                  <a:pt x="385" y="142"/>
                  <a:pt x="381" y="146"/>
                </a:cubicBezTo>
                <a:cubicBezTo>
                  <a:pt x="271" y="256"/>
                  <a:pt x="271" y="256"/>
                  <a:pt x="271" y="256"/>
                </a:cubicBezTo>
                <a:lnTo>
                  <a:pt x="381" y="36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Flèche : droite 11">
            <a:extLst>
              <a:ext uri="{FF2B5EF4-FFF2-40B4-BE49-F238E27FC236}">
                <a16:creationId xmlns:a16="http://schemas.microsoft.com/office/drawing/2014/main" id="{EC182F70-6099-FBE6-F31C-2F5266B8DB40}"/>
              </a:ext>
            </a:extLst>
          </p:cNvPr>
          <p:cNvSpPr/>
          <p:nvPr/>
        </p:nvSpPr>
        <p:spPr>
          <a:xfrm>
            <a:off x="5717612" y="3309636"/>
            <a:ext cx="421813" cy="539991"/>
          </a:xfrm>
          <a:prstGeom prst="rightArrow">
            <a:avLst>
              <a:gd name="adj1" fmla="val 50000"/>
              <a:gd name="adj2" fmla="val 55606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B17A74EB-9A89-8C94-1CD0-AA485A8D178D}"/>
              </a:ext>
            </a:extLst>
          </p:cNvPr>
          <p:cNvSpPr txBox="1">
            <a:spLocks/>
          </p:cNvSpPr>
          <p:nvPr/>
        </p:nvSpPr>
        <p:spPr bwMode="gray">
          <a:xfrm>
            <a:off x="6303812" y="3088904"/>
            <a:ext cx="2570681" cy="970883"/>
          </a:xfrm>
          <a:prstGeom prst="rect">
            <a:avLst/>
          </a:prstGeom>
          <a:ln w="12700">
            <a:noFill/>
          </a:ln>
        </p:spPr>
        <p:txBody>
          <a:bodyPr vert="horz" lIns="72000" tIns="72000" rIns="72000" bIns="7200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fr-FR"/>
              <a:t>Je renvoie l’étudiant vers le Service expert en m’aidant de l’onglet « Service à contacter » de la FAQ</a:t>
            </a:r>
          </a:p>
        </p:txBody>
      </p:sp>
      <p:sp>
        <p:nvSpPr>
          <p:cNvPr id="14" name="Rectangle: Rounded Corners 2">
            <a:extLst>
              <a:ext uri="{FF2B5EF4-FFF2-40B4-BE49-F238E27FC236}">
                <a16:creationId xmlns:a16="http://schemas.microsoft.com/office/drawing/2014/main" id="{B4649C7C-3149-4DF9-A4C0-F8B5A8DB0D01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5228651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682876-1EC3-3451-86CA-AFA8B1DBB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FF958-E020-53BC-B36E-6199C9F3D4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6578" y="1607360"/>
            <a:ext cx="8312135" cy="2880320"/>
          </a:xfrm>
        </p:spPr>
        <p:txBody>
          <a:bodyPr/>
          <a:lstStyle/>
          <a:p>
            <a:pPr marL="0" indent="0" algn="just">
              <a:spcAft>
                <a:spcPts val="200"/>
              </a:spcAft>
              <a:buNone/>
            </a:pPr>
            <a:r>
              <a:rPr lang="fr-FR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Vous n’avez pas la réponse, ou vous avez besoin de temps pour trouver la réponse en présence de l’étudiant ? C’est tout à fait compréhensible, assumez-le face à l’étudiant et soyez transparent avec lui ! </a:t>
            </a:r>
          </a:p>
          <a:p>
            <a:pPr marL="0" indent="0" algn="just">
              <a:spcAft>
                <a:spcPts val="200"/>
              </a:spcAft>
              <a:buNone/>
            </a:pPr>
            <a:endParaRPr lang="fr-FR" sz="1400" dirty="0"/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dirty="0"/>
              <a:t>Ex : « pour ce cas précis, je ne connais pas la réponse, je te propose qu’on regarde ensemble dans ce document si nous pouvons trouver des informations qui pourraient t’aider », « j’ai besoin d’un peu de temps pour regarder si je trouve l’information, tu permets ? »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4D8AD48-30C0-F5C1-3288-E572E727F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Pas de panique !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F07E2E-C4DE-B991-F1A2-0A3060A4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7700693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1EB67BF-29F5-A852-118E-E79D5A1D3358}"/>
              </a:ext>
            </a:extLst>
          </p:cNvPr>
          <p:cNvSpPr txBox="1">
            <a:spLocks/>
          </p:cNvSpPr>
          <p:nvPr/>
        </p:nvSpPr>
        <p:spPr bwMode="gray">
          <a:xfrm>
            <a:off x="5520269" y="3560878"/>
            <a:ext cx="2379134" cy="1222622"/>
          </a:xfrm>
          <a:prstGeom prst="snip2SameRect">
            <a:avLst>
              <a:gd name="adj1" fmla="val 46157"/>
              <a:gd name="adj2" fmla="val 0"/>
            </a:avLst>
          </a:prstGeom>
          <a:solidFill>
            <a:schemeClr val="accent1">
              <a:lumMod val="10000"/>
              <a:lumOff val="90000"/>
            </a:schemeClr>
          </a:solidFill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/>
              <a:t>Orienter les étudiants qui viennent vous voir sur le campus vers le Guichet central</a:t>
            </a:r>
            <a:r>
              <a:rPr lang="fr-FR" b="0"/>
              <a:t> quand c’est bienvenu !</a:t>
            </a:r>
            <a:endParaRPr lang="fr-FR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F39BF48-36DE-0ACC-94FF-F3BC2B7C42DD}"/>
              </a:ext>
            </a:extLst>
          </p:cNvPr>
          <p:cNvSpPr txBox="1">
            <a:spLocks/>
          </p:cNvSpPr>
          <p:nvPr/>
        </p:nvSpPr>
        <p:spPr bwMode="gray">
          <a:xfrm>
            <a:off x="973495" y="3560879"/>
            <a:ext cx="2731381" cy="1222621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accent1">
              <a:lumMod val="10000"/>
              <a:lumOff val="90000"/>
            </a:schemeClr>
          </a:solidFill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/>
              <a:t>Vous êtes l’ambassadeur de ce nouveau service</a:t>
            </a:r>
            <a:r>
              <a:rPr lang="fr-FR" b="0"/>
              <a:t> : auprès des étudiants mais aussi auprès des agents. Parlez-en autour de vous !</a:t>
            </a:r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8E758A-E141-8636-F20B-4B91ABDC7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3E80AEF-AAE1-A4FB-D86F-B24AB5BEC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727050"/>
          </a:xfrm>
        </p:spPr>
        <p:txBody>
          <a:bodyPr>
            <a:normAutofit/>
          </a:bodyPr>
          <a:lstStyle/>
          <a:p>
            <a:r>
              <a:rPr lang="fr-FR"/>
              <a:t>En dehors des permanences, votre rôle en tant qu’agent du Guichet central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906C01-58E2-1F81-916F-C3D2D2DB6D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A38FE0-2A40-33C9-43D1-85FDDEF80F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620" y="1498600"/>
            <a:ext cx="1977130" cy="19771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B4F158-05D1-6620-ECDD-DC01B1C9F1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119" y="1636448"/>
            <a:ext cx="1701434" cy="170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0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accent4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Où trouver et commencer utiliser les outils pour accompagner l’étudiant lors des permanences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4062267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7267A7-6C21-FD3C-F59A-E40E971D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3</a:t>
            </a:fld>
            <a:endParaRPr lang="fr-FR">
              <a:latin typeface="Marianne" panose="020000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31508-7F59-57B6-1028-08EC526FA8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53981" y="1381275"/>
            <a:ext cx="2520000" cy="868136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dirty="0">
                <a:solidFill>
                  <a:schemeClr val="tx2"/>
                </a:solidFill>
              </a:rPr>
              <a:t>Prénom NOM</a:t>
            </a:r>
          </a:p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sz="1100" b="0" dirty="0"/>
              <a:t>Poste</a:t>
            </a:r>
          </a:p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sz="1100" b="0" dirty="0">
                <a:solidFill>
                  <a:schemeClr val="tx2"/>
                </a:solidFill>
              </a:rPr>
              <a:t>Université X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1B1E8A-38E2-4AC0-C694-CA064933AE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907" y="1381274"/>
            <a:ext cx="3473112" cy="862241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dirty="0">
                <a:solidFill>
                  <a:schemeClr val="tx2"/>
                </a:solidFill>
              </a:rPr>
              <a:t>Prénom NOM</a:t>
            </a:r>
          </a:p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sz="1200" b="0" dirty="0"/>
              <a:t>Poste</a:t>
            </a:r>
          </a:p>
          <a:p>
            <a:pPr marL="0" indent="0" algn="ctr">
              <a:spcBef>
                <a:spcPts val="0"/>
              </a:spcBef>
              <a:spcAft>
                <a:spcPts val="200"/>
              </a:spcAft>
              <a:buNone/>
            </a:pPr>
            <a:r>
              <a:rPr lang="fr-FR" sz="1200" b="0" dirty="0">
                <a:solidFill>
                  <a:schemeClr val="tx2"/>
                </a:solidFill>
              </a:rPr>
              <a:t>Université X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C1763DE-8E16-3E55-A92B-CBE3B2E24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dirty="0">
                <a:latin typeface="Marianne" panose="02000000000000000000" pitchFamily="2" charset="0"/>
              </a:rPr>
              <a:t>Présentation des intervenants</a:t>
            </a:r>
            <a:endParaRPr lang="fr-FR" sz="180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8749FA-C71A-4EBF-E722-0046536AB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0F340A9-2202-87C1-0174-2BA19C916393}"/>
              </a:ext>
            </a:extLst>
          </p:cNvPr>
          <p:cNvSpPr txBox="1">
            <a:spLocks/>
          </p:cNvSpPr>
          <p:nvPr/>
        </p:nvSpPr>
        <p:spPr bwMode="gray">
          <a:xfrm>
            <a:off x="953981" y="4023868"/>
            <a:ext cx="2520000" cy="58226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200"/>
              </a:spcAft>
              <a:buFont typeface="+mj-lt"/>
              <a:buNone/>
            </a:pPr>
            <a:r>
              <a:rPr lang="fr-FR" sz="1100" b="0" i="1" dirty="0"/>
              <a:t>Tél / mail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F8FF8D8-428A-5BB3-AE5A-31EB2F71F4EF}"/>
              </a:ext>
            </a:extLst>
          </p:cNvPr>
          <p:cNvSpPr txBox="1">
            <a:spLocks/>
          </p:cNvSpPr>
          <p:nvPr/>
        </p:nvSpPr>
        <p:spPr bwMode="gray">
          <a:xfrm>
            <a:off x="5193463" y="4023868"/>
            <a:ext cx="2520000" cy="58226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200"/>
              </a:spcAft>
              <a:buFont typeface="+mj-lt"/>
              <a:buNone/>
            </a:pPr>
            <a:r>
              <a:rPr lang="fr-FR" sz="1100" b="0" i="1" dirty="0"/>
              <a:t>Tél / mail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45AE52D-1D1B-9913-DD85-111ECE601E95}"/>
              </a:ext>
            </a:extLst>
          </p:cNvPr>
          <p:cNvSpPr/>
          <p:nvPr/>
        </p:nvSpPr>
        <p:spPr>
          <a:xfrm>
            <a:off x="1597400" y="2249411"/>
            <a:ext cx="1233162" cy="123954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Photo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7B91B4-BEED-A8CC-07FA-BD9A125FC86B}"/>
              </a:ext>
            </a:extLst>
          </p:cNvPr>
          <p:cNvSpPr/>
          <p:nvPr/>
        </p:nvSpPr>
        <p:spPr>
          <a:xfrm>
            <a:off x="5836882" y="2249411"/>
            <a:ext cx="1233162" cy="123954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9067324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8F787F-9DB5-CD88-AE0F-526CB85E0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91DAACB-8EA6-765C-B052-62B811909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Des outils pour vous aider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665EA9-A3FF-7BBA-0D9F-376FB6EE7C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6558D5E-0591-31DD-5173-B7037571AF1D}"/>
              </a:ext>
            </a:extLst>
          </p:cNvPr>
          <p:cNvGrpSpPr/>
          <p:nvPr/>
        </p:nvGrpSpPr>
        <p:grpSpPr>
          <a:xfrm>
            <a:off x="775758" y="1352814"/>
            <a:ext cx="7592483" cy="2322372"/>
            <a:chOff x="243796" y="1705073"/>
            <a:chExt cx="8635739" cy="2783001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4DA806B-3199-C1AE-F296-D06CE0242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9435" y="1819401"/>
              <a:ext cx="1453896" cy="1453896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20B0FED-274E-2199-B36E-698EFEAD9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1034" y="1819401"/>
              <a:ext cx="1453896" cy="145389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3CE5DCD-C472-3C07-59E6-24E68518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067" y="1705073"/>
              <a:ext cx="1404289" cy="1404289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B53E51E-309E-EC51-50F9-3EE5404E362B}"/>
                </a:ext>
              </a:extLst>
            </p:cNvPr>
            <p:cNvSpPr/>
            <p:nvPr/>
          </p:nvSpPr>
          <p:spPr>
            <a:xfrm>
              <a:off x="846666" y="3333408"/>
              <a:ext cx="1474838" cy="6011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6CA5FC6-9941-912D-5399-6119D0AA06AC}"/>
                </a:ext>
              </a:extLst>
            </p:cNvPr>
            <p:cNvSpPr/>
            <p:nvPr/>
          </p:nvSpPr>
          <p:spPr>
            <a:xfrm>
              <a:off x="3858367" y="3333408"/>
              <a:ext cx="1474839" cy="6011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EE6CCC3-010F-167E-966E-31298C573EF1}"/>
                </a:ext>
              </a:extLst>
            </p:cNvPr>
            <p:cNvSpPr/>
            <p:nvPr/>
          </p:nvSpPr>
          <p:spPr>
            <a:xfrm>
              <a:off x="6785162" y="3333408"/>
              <a:ext cx="1474838" cy="6011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id="{C6744BA9-1274-1973-2988-7951D0620F12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243796" y="3384386"/>
              <a:ext cx="2711072" cy="110368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B6B6FF">
                <a:alpha val="30196"/>
              </a:srgbClr>
            </a:solidFill>
          </p:spPr>
          <p:txBody>
            <a:bodyPr vert="horz" lIns="0" tIns="0" rIns="0" bIns="0" rtlCol="0" anchor="ctr" anchorCtr="0">
              <a:noAutofit/>
            </a:bodyPr>
            <a:lstStyle>
              <a:lvl1pPr marL="144000" indent="-144000" algn="l" defTabSz="914400" rtl="0" eaLnBrk="1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800"/>
                </a:spcAft>
                <a:buFont typeface="+mj-lt"/>
                <a:buAutoNum type="arabicPeriod"/>
                <a:tabLst/>
                <a:defRPr sz="1200" b="1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1pPr>
              <a:lvl2pPr marL="324000" indent="-144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800"/>
                </a:spcAft>
                <a:buSzPct val="100000"/>
                <a:buFont typeface="+mj-lt"/>
                <a:buAutoNum type="alphaLcPeriod"/>
                <a:defRPr sz="12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2pPr>
              <a:lvl3pPr marL="53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10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3pPr>
              <a:lvl4pPr marL="71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Arial" panose="020B0604020202020204" pitchFamily="34" charset="0"/>
                <a:buChar char="•"/>
                <a:defRPr sz="8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4pPr>
              <a:lvl5pPr marL="927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7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r-FR" sz="1050"/>
                <a:t>Accompagner l’étudiant </a:t>
              </a:r>
              <a:r>
                <a:rPr lang="fr-FR" sz="1050" b="0"/>
                <a:t>dans une démarche nécessitant une </a:t>
              </a:r>
              <a:r>
                <a:rPr lang="fr-FR" sz="1050"/>
                <a:t>expertise</a:t>
              </a:r>
              <a:r>
                <a:rPr lang="fr-FR" sz="1050" b="0"/>
                <a:t> </a:t>
              </a:r>
              <a:r>
                <a:rPr lang="fr-FR" sz="1050"/>
                <a:t>spécifique</a:t>
              </a:r>
            </a:p>
          </p:txBody>
        </p:sp>
        <p:sp>
          <p:nvSpPr>
            <p:cNvPr id="51" name="Text Placeholder 2">
              <a:extLst>
                <a:ext uri="{FF2B5EF4-FFF2-40B4-BE49-F238E27FC236}">
                  <a16:creationId xmlns:a16="http://schemas.microsoft.com/office/drawing/2014/main" id="{2E5B6978-62EB-9AB4-819F-223ADF677B98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3240847" y="3384386"/>
              <a:ext cx="2711072" cy="110368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B6B6FF">
                <a:alpha val="30196"/>
              </a:srgbClr>
            </a:solidFill>
          </p:spPr>
          <p:txBody>
            <a:bodyPr vert="horz" lIns="0" tIns="0" rIns="0" bIns="0" rtlCol="0" anchor="ctr" anchorCtr="0">
              <a:noAutofit/>
            </a:bodyPr>
            <a:lstStyle>
              <a:lvl1pPr marL="144000" indent="-144000" algn="l" defTabSz="914400" rtl="0" eaLnBrk="1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800"/>
                </a:spcAft>
                <a:buFont typeface="+mj-lt"/>
                <a:buAutoNum type="arabicPeriod"/>
                <a:tabLst/>
                <a:defRPr sz="1200" b="1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1pPr>
              <a:lvl2pPr marL="324000" indent="-144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800"/>
                </a:spcAft>
                <a:buSzPct val="100000"/>
                <a:buFont typeface="+mj-lt"/>
                <a:buAutoNum type="alphaLcPeriod"/>
                <a:defRPr sz="12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2pPr>
              <a:lvl3pPr marL="53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10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3pPr>
              <a:lvl4pPr marL="71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Arial" panose="020B0604020202020204" pitchFamily="34" charset="0"/>
                <a:buChar char="•"/>
                <a:defRPr sz="8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4pPr>
              <a:lvl5pPr marL="927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7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200"/>
                </a:spcBef>
                <a:spcAft>
                  <a:spcPts val="0"/>
                </a:spcAft>
                <a:buNone/>
              </a:pPr>
              <a:r>
                <a:rPr lang="fr-FR" sz="1050"/>
                <a:t>Répondre </a:t>
              </a:r>
            </a:p>
            <a:p>
              <a:pPr marL="0" indent="0" algn="ctr">
                <a:spcBef>
                  <a:spcPts val="200"/>
                </a:spcBef>
                <a:spcAft>
                  <a:spcPts val="0"/>
                </a:spcAft>
                <a:buNone/>
              </a:pPr>
              <a:r>
                <a:rPr lang="fr-FR" sz="1050"/>
                <a:t>à ses questions</a:t>
              </a:r>
            </a:p>
          </p:txBody>
        </p:sp>
        <p:sp>
          <p:nvSpPr>
            <p:cNvPr id="52" name="Text Placeholder 2">
              <a:extLst>
                <a:ext uri="{FF2B5EF4-FFF2-40B4-BE49-F238E27FC236}">
                  <a16:creationId xmlns:a16="http://schemas.microsoft.com/office/drawing/2014/main" id="{56E217E7-0DAF-8605-40CC-55D3842B2721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168463" y="3384386"/>
              <a:ext cx="2711072" cy="110368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B6B6FF">
                <a:alpha val="30196"/>
              </a:srgbClr>
            </a:solidFill>
          </p:spPr>
          <p:txBody>
            <a:bodyPr vert="horz" lIns="0" tIns="0" rIns="0" bIns="0" rtlCol="0" anchor="ctr" anchorCtr="0">
              <a:noAutofit/>
            </a:bodyPr>
            <a:lstStyle>
              <a:lvl1pPr marL="144000" indent="-144000" algn="l" defTabSz="914400" rtl="0" eaLnBrk="1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800"/>
                </a:spcAft>
                <a:buFont typeface="+mj-lt"/>
                <a:buAutoNum type="arabicPeriod"/>
                <a:tabLst/>
                <a:defRPr sz="1200" b="1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1pPr>
              <a:lvl2pPr marL="324000" indent="-144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800"/>
                </a:spcAft>
                <a:buSzPct val="100000"/>
                <a:buFont typeface="+mj-lt"/>
                <a:buAutoNum type="alphaLcPeriod"/>
                <a:defRPr sz="12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2pPr>
              <a:lvl3pPr marL="53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10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3pPr>
              <a:lvl4pPr marL="71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Arial" panose="020B0604020202020204" pitchFamily="34" charset="0"/>
                <a:buChar char="•"/>
                <a:defRPr sz="8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4pPr>
              <a:lvl5pPr marL="927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7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r-FR" sz="1050"/>
                <a:t>L’orienter vers le bon service si je ne suis pas en mesure de l’aider</a:t>
              </a:r>
            </a:p>
          </p:txBody>
        </p:sp>
      </p:grp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70873248-B416-0747-43C9-B92F79D5AA2E}"/>
              </a:ext>
            </a:extLst>
          </p:cNvPr>
          <p:cNvSpPr/>
          <p:nvPr/>
        </p:nvSpPr>
        <p:spPr>
          <a:xfrm rot="10800000">
            <a:off x="1598451" y="3786446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42FF3DC2-D100-A90F-6EBA-30900069B125}"/>
              </a:ext>
            </a:extLst>
          </p:cNvPr>
          <p:cNvSpPr/>
          <p:nvPr/>
        </p:nvSpPr>
        <p:spPr>
          <a:xfrm rot="10800000">
            <a:off x="4255000" y="3786446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06908BF2-CB37-DD58-1E18-BB341144228C}"/>
              </a:ext>
            </a:extLst>
          </p:cNvPr>
          <p:cNvSpPr/>
          <p:nvPr/>
        </p:nvSpPr>
        <p:spPr>
          <a:xfrm rot="10800000">
            <a:off x="6851554" y="3786446"/>
            <a:ext cx="547159" cy="183370"/>
          </a:xfrm>
          <a:prstGeom prst="triangl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31478A1-6CE4-A642-91F1-E8B0AB91DBAB}"/>
              </a:ext>
            </a:extLst>
          </p:cNvPr>
          <p:cNvSpPr txBox="1"/>
          <p:nvPr/>
        </p:nvSpPr>
        <p:spPr>
          <a:xfrm>
            <a:off x="736884" y="4103151"/>
            <a:ext cx="2383556" cy="50735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fr-FR" sz="1400" b="1">
                <a:latin typeface="Marianne" panose="02000000000000000000" pitchFamily="2" charset="0"/>
              </a:rPr>
              <a:t>Les fiches « Essentiels »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3A9959-9F50-0994-3A4B-E95848741BE5}"/>
              </a:ext>
            </a:extLst>
          </p:cNvPr>
          <p:cNvSpPr txBox="1"/>
          <p:nvPr/>
        </p:nvSpPr>
        <p:spPr>
          <a:xfrm>
            <a:off x="3388131" y="4103152"/>
            <a:ext cx="2383556" cy="50735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fr-FR" sz="1400" b="1">
                <a:latin typeface="Marianne" panose="02000000000000000000" pitchFamily="2" charset="0"/>
              </a:rPr>
              <a:t>La FAQ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5EE5BFB-08C5-F1AB-D52B-19C42646248C}"/>
              </a:ext>
            </a:extLst>
          </p:cNvPr>
          <p:cNvSpPr txBox="1"/>
          <p:nvPr/>
        </p:nvSpPr>
        <p:spPr>
          <a:xfrm>
            <a:off x="5984685" y="4103152"/>
            <a:ext cx="2383556" cy="50735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fr-FR" sz="1400" b="1">
                <a:latin typeface="Marianne" panose="02000000000000000000" pitchFamily="2" charset="0"/>
              </a:rPr>
              <a:t>L’onglet « Services » de la FAQ</a:t>
            </a:r>
          </a:p>
        </p:txBody>
      </p:sp>
      <p:sp>
        <p:nvSpPr>
          <p:cNvPr id="22" name="Rectangle: Rounded Corners 2">
            <a:extLst>
              <a:ext uri="{FF2B5EF4-FFF2-40B4-BE49-F238E27FC236}">
                <a16:creationId xmlns:a16="http://schemas.microsoft.com/office/drawing/2014/main" id="{6DC786BD-1078-4300-9CE3-F42B118386F4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98691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31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Focus sur … les fiches « essentiels »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499811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0D2208-1FA5-CDF4-903D-7897890F9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32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11C0C2-3F11-339A-DC06-152667DF9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526181"/>
            <a:ext cx="8424863" cy="1042737"/>
          </a:xfrm>
        </p:spPr>
        <p:txBody>
          <a:bodyPr>
            <a:normAutofit/>
          </a:bodyPr>
          <a:lstStyle/>
          <a:p>
            <a:r>
              <a:rPr lang="fr-FR"/>
              <a:t>Face aux </a:t>
            </a:r>
            <a:r>
              <a:rPr lang="fr-FR">
                <a:solidFill>
                  <a:schemeClr val="accent5"/>
                </a:solidFill>
              </a:rPr>
              <a:t>questions plus complexes ou à un besoin d’accompagnement </a:t>
            </a:r>
            <a:r>
              <a:rPr lang="fr-FR"/>
              <a:t>de l’étudiant… des fiches pour vous guider et vous permettre d’offrir un premier accompagnement !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2D23F8-E989-F86D-D4BC-34CE35362B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F8E66939-3C63-2C9A-4138-A8C2089309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44" y="1451571"/>
            <a:ext cx="1360979" cy="2419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041259E9-194C-DA29-BF82-0384CE4C61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817" y="1451571"/>
            <a:ext cx="1360979" cy="2419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8DAEB190-8AC1-8145-06CA-0F3EB2C652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80" y="2543982"/>
            <a:ext cx="1360979" cy="2419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CFC84B9-5DB3-4F48-7466-05C6BD17D89A}"/>
              </a:ext>
            </a:extLst>
          </p:cNvPr>
          <p:cNvSpPr/>
          <p:nvPr/>
        </p:nvSpPr>
        <p:spPr>
          <a:xfrm>
            <a:off x="3854046" y="1451571"/>
            <a:ext cx="5107697" cy="243749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b="1">
                <a:solidFill>
                  <a:schemeClr val="tx1"/>
                </a:solidFill>
                <a:latin typeface="Marianne" panose="02000000000000000000" pitchFamily="2" charset="0"/>
              </a:rPr>
              <a:t>Structuration de la fiche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39C6515-B6A7-23C4-973D-61E7160198DB}"/>
              </a:ext>
            </a:extLst>
          </p:cNvPr>
          <p:cNvSpPr/>
          <p:nvPr/>
        </p:nvSpPr>
        <p:spPr>
          <a:xfrm>
            <a:off x="3854048" y="1810730"/>
            <a:ext cx="5107697" cy="912876"/>
          </a:xfrm>
          <a:prstGeom prst="rect">
            <a:avLst/>
          </a:prstGeom>
          <a:noFill/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Une présentation du cadre de la thématique (les démarches principales, le cadre réglementaire,)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Une présentation de l'offre de l'université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Une approche par parcours avec la démarche type pour chacun, le cadre réglementaire et les bonnes pratiques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Une liste de la documentation disponible pour aller plus loin 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Une liste de contacts des experts identifiés pour chaque démarche.</a:t>
            </a:r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1857D683-1B18-D6A7-9CBB-9B25496CA740}"/>
              </a:ext>
            </a:extLst>
          </p:cNvPr>
          <p:cNvGrpSpPr/>
          <p:nvPr/>
        </p:nvGrpSpPr>
        <p:grpSpPr>
          <a:xfrm>
            <a:off x="3506394" y="1451571"/>
            <a:ext cx="244057" cy="3231246"/>
            <a:chOff x="3885122" y="1530767"/>
            <a:chExt cx="244057" cy="3231246"/>
          </a:xfrm>
        </p:grpSpPr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6E947B6-7832-C65A-95A6-8ED6C60E7ABC}"/>
                </a:ext>
              </a:extLst>
            </p:cNvPr>
            <p:cNvCxnSpPr>
              <a:cxnSpLocks/>
            </p:cNvCxnSpPr>
            <p:nvPr/>
          </p:nvCxnSpPr>
          <p:spPr>
            <a:xfrm>
              <a:off x="4007150" y="1530767"/>
              <a:ext cx="0" cy="323124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C7015A28-2D5D-6A6E-72D6-A696F907AB8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85122" y="3013536"/>
              <a:ext cx="244057" cy="265708"/>
              <a:chOff x="2844324" y="3867005"/>
              <a:chExt cx="567771" cy="567771"/>
            </a:xfrm>
            <a:solidFill>
              <a:schemeClr val="accent2"/>
            </a:solidFill>
          </p:grpSpPr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9C03AAB3-E899-2647-C135-C74EA4FCF1AF}"/>
                  </a:ext>
                </a:extLst>
              </p:cNvPr>
              <p:cNvSpPr/>
              <p:nvPr/>
            </p:nvSpPr>
            <p:spPr>
              <a:xfrm>
                <a:off x="2844324" y="3867005"/>
                <a:ext cx="567771" cy="567771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5" name="Groupe 34">
                <a:extLst>
                  <a:ext uri="{FF2B5EF4-FFF2-40B4-BE49-F238E27FC236}">
                    <a16:creationId xmlns:a16="http://schemas.microsoft.com/office/drawing/2014/main" id="{2EB1B8D3-58C6-07F8-FF6D-9EFC652F52C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032433" y="3984404"/>
                <a:ext cx="239062" cy="308431"/>
                <a:chOff x="4235116" y="3004457"/>
                <a:chExt cx="385011" cy="496731"/>
              </a:xfrm>
              <a:grpFill/>
            </p:grpSpPr>
            <p:cxnSp>
              <p:nvCxnSpPr>
                <p:cNvPr id="36" name="Connecteur droit 35">
                  <a:extLst>
                    <a:ext uri="{FF2B5EF4-FFF2-40B4-BE49-F238E27FC236}">
                      <a16:creationId xmlns:a16="http://schemas.microsoft.com/office/drawing/2014/main" id="{C67EB26F-554F-D0BE-B368-E260CEDA07DC}"/>
                    </a:ext>
                  </a:extLst>
                </p:cNvPr>
                <p:cNvCxnSpPr/>
                <p:nvPr/>
              </p:nvCxnSpPr>
              <p:spPr>
                <a:xfrm>
                  <a:off x="4235116" y="3004457"/>
                  <a:ext cx="385011" cy="268130"/>
                </a:xfrm>
                <a:prstGeom prst="lin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Connecteur droit 36">
                  <a:extLst>
                    <a:ext uri="{FF2B5EF4-FFF2-40B4-BE49-F238E27FC236}">
                      <a16:creationId xmlns:a16="http://schemas.microsoft.com/office/drawing/2014/main" id="{67C00B3C-BCF6-9284-A1C9-12D6F92B22CF}"/>
                    </a:ext>
                  </a:extLst>
                </p:cNvPr>
                <p:cNvCxnSpPr/>
                <p:nvPr/>
              </p:nvCxnSpPr>
              <p:spPr>
                <a:xfrm flipV="1">
                  <a:off x="4235116" y="3233050"/>
                  <a:ext cx="385011" cy="268138"/>
                </a:xfrm>
                <a:prstGeom prst="lin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2928500-E97F-B37C-BCA3-FB3051A368E6}"/>
              </a:ext>
            </a:extLst>
          </p:cNvPr>
          <p:cNvSpPr/>
          <p:nvPr/>
        </p:nvSpPr>
        <p:spPr>
          <a:xfrm>
            <a:off x="3854046" y="2811957"/>
            <a:ext cx="5107697" cy="243749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900" b="1">
                <a:solidFill>
                  <a:schemeClr val="tx1"/>
                </a:solidFill>
                <a:latin typeface="Marianne" panose="02000000000000000000" pitchFamily="2" charset="0"/>
              </a:rPr>
              <a:t>Fiches réalisées et disponibles au lancement du guichet unique</a:t>
            </a:r>
          </a:p>
        </p:txBody>
      </p:sp>
      <p:graphicFrame>
        <p:nvGraphicFramePr>
          <p:cNvPr id="40" name="Tableau 39">
            <a:extLst>
              <a:ext uri="{FF2B5EF4-FFF2-40B4-BE49-F238E27FC236}">
                <a16:creationId xmlns:a16="http://schemas.microsoft.com/office/drawing/2014/main" id="{BD6F8E8A-3DE2-E769-0FDA-0155ECEC0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976642"/>
              </p:ext>
            </p:extLst>
          </p:nvPr>
        </p:nvGraphicFramePr>
        <p:xfrm>
          <a:off x="3854046" y="3132465"/>
          <a:ext cx="5107694" cy="13437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80">
                  <a:extLst>
                    <a:ext uri="{9D8B030D-6E8A-4147-A177-3AD203B41FA5}">
                      <a16:colId xmlns:a16="http://schemas.microsoft.com/office/drawing/2014/main" val="3210832645"/>
                    </a:ext>
                  </a:extLst>
                </a:gridCol>
                <a:gridCol w="2273644">
                  <a:extLst>
                    <a:ext uri="{9D8B030D-6E8A-4147-A177-3AD203B41FA5}">
                      <a16:colId xmlns:a16="http://schemas.microsoft.com/office/drawing/2014/main" val="1440854429"/>
                    </a:ext>
                  </a:extLst>
                </a:gridCol>
                <a:gridCol w="328238">
                  <a:extLst>
                    <a:ext uri="{9D8B030D-6E8A-4147-A177-3AD203B41FA5}">
                      <a16:colId xmlns:a16="http://schemas.microsoft.com/office/drawing/2014/main" val="2684302747"/>
                    </a:ext>
                  </a:extLst>
                </a:gridCol>
                <a:gridCol w="2257632">
                  <a:extLst>
                    <a:ext uri="{9D8B030D-6E8A-4147-A177-3AD203B41FA5}">
                      <a16:colId xmlns:a16="http://schemas.microsoft.com/office/drawing/2014/main" val="3610029645"/>
                    </a:ext>
                  </a:extLst>
                </a:gridCol>
              </a:tblGrid>
              <a:tr h="198098">
                <a:tc>
                  <a:txBody>
                    <a:bodyPr/>
                    <a:lstStyle/>
                    <a:p>
                      <a:pPr algn="r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1.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accès à la culture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8.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gestion des étudiants à statut spécifique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9669407"/>
                  </a:ext>
                </a:extLst>
              </a:tr>
              <a:tr h="14527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2.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accès aux outils et services numériques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9.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inscription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5106439"/>
                  </a:ext>
                </a:extLst>
              </a:tr>
              <a:tr h="14527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3.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apprentissage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10.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 dirty="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insertion professionnelle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1595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4.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engagement étudiant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11.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orientation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660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5.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étudiant entrepreneur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12.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sport étudiant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7704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6.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Fiches examens et diplôme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13.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tutorat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4118191"/>
                  </a:ext>
                </a:extLst>
              </a:tr>
              <a:tr h="11186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700" kern="1200">
                          <a:solidFill>
                            <a:schemeClr val="tx1"/>
                          </a:solidFill>
                          <a:latin typeface="Marianne" panose="02000000000000000000" pitchFamily="2" charset="0"/>
                          <a:ea typeface="+mn-ea"/>
                          <a:cs typeface="+mn-cs"/>
                        </a:rPr>
                        <a:t>Fiche financement et frais</a:t>
                      </a: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fr-FR" sz="80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solidFill>
                          <a:schemeClr val="tx1"/>
                        </a:solidFill>
                        <a:latin typeface="Marianne" panose="02000000000000000000" pitchFamily="2" charset="0"/>
                      </a:endParaRPr>
                    </a:p>
                  </a:txBody>
                  <a:tcPr marL="36000" marR="36000" marT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915121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F3C89D7-23F8-F6BC-903B-2A41C10B5C89}"/>
              </a:ext>
            </a:extLst>
          </p:cNvPr>
          <p:cNvSpPr/>
          <p:nvPr/>
        </p:nvSpPr>
        <p:spPr>
          <a:xfrm>
            <a:off x="3854046" y="4661625"/>
            <a:ext cx="5107697" cy="243749"/>
          </a:xfrm>
          <a:prstGeom prst="rect">
            <a:avLst/>
          </a:prstGeom>
          <a:noFill/>
          <a:ln w="1270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</a:pP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L’ensemble des fiches seront disponibles sur le </a:t>
            </a:r>
            <a:r>
              <a:rPr lang="fr-FR" sz="800" err="1">
                <a:solidFill>
                  <a:schemeClr val="tx1"/>
                </a:solidFill>
                <a:latin typeface="Marianne" panose="02000000000000000000" pitchFamily="2" charset="0"/>
              </a:rPr>
              <a:t>sharepoint</a:t>
            </a: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sz="800" b="1">
                <a:solidFill>
                  <a:schemeClr val="tx1"/>
                </a:solidFill>
                <a:latin typeface="Marianne" panose="02000000000000000000" pitchFamily="2" charset="0"/>
              </a:rPr>
              <a:t>Réseau des points de contacts </a:t>
            </a:r>
            <a:r>
              <a:rPr lang="fr-FR" sz="800">
                <a:solidFill>
                  <a:schemeClr val="tx1"/>
                </a:solidFill>
                <a:latin typeface="Marianne" panose="02000000000000000000" pitchFamily="2" charset="0"/>
              </a:rPr>
              <a:t>accessible à tous dès à présent.</a:t>
            </a:r>
          </a:p>
        </p:txBody>
      </p:sp>
      <p:sp>
        <p:nvSpPr>
          <p:cNvPr id="21" name="Rectangle: Rounded Corners 2">
            <a:extLst>
              <a:ext uri="{FF2B5EF4-FFF2-40B4-BE49-F238E27FC236}">
                <a16:creationId xmlns:a16="http://schemas.microsoft.com/office/drawing/2014/main" id="{CB281321-AFF2-4695-9BE5-A6B6503919CF}"/>
              </a:ext>
            </a:extLst>
          </p:cNvPr>
          <p:cNvSpPr/>
          <p:nvPr/>
        </p:nvSpPr>
        <p:spPr>
          <a:xfrm>
            <a:off x="1739828" y="290612"/>
            <a:ext cx="1414346" cy="345869"/>
          </a:xfrm>
          <a:prstGeom prst="roundRect">
            <a:avLst/>
          </a:prstGeom>
          <a:solidFill>
            <a:schemeClr val="accent2">
              <a:lumMod val="75000"/>
              <a:alpha val="6902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570564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A vous de jouer !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361119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0D2208-1FA5-CDF4-903D-7897890F9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11C0C2-3F11-339A-DC06-152667DF9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62523"/>
            <a:ext cx="8424863" cy="440912"/>
          </a:xfrm>
        </p:spPr>
        <p:txBody>
          <a:bodyPr>
            <a:normAutofit/>
          </a:bodyPr>
          <a:lstStyle/>
          <a:p>
            <a:r>
              <a:rPr lang="fr-FR">
                <a:solidFill>
                  <a:schemeClr val="tx2">
                    <a:lumMod val="60000"/>
                    <a:lumOff val="40000"/>
                  </a:schemeClr>
                </a:solidFill>
              </a:rPr>
              <a:t>A vous de jouer !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2D23F8-E989-F86D-D4BC-34CE35362B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4743377-1618-E100-DEE2-FAB6D058C994}"/>
              </a:ext>
            </a:extLst>
          </p:cNvPr>
          <p:cNvSpPr txBox="1">
            <a:spLocks/>
          </p:cNvSpPr>
          <p:nvPr/>
        </p:nvSpPr>
        <p:spPr bwMode="gray">
          <a:xfrm>
            <a:off x="737818" y="1203435"/>
            <a:ext cx="7960800" cy="53555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0"/>
              <a:t>Nous vous proposons de vous mettre en situation de réponse à un étudiant dans une succession de mise en situation. Chacun jouera à tour de rôle un étudiant venu pour être accompagné et un expert du guichet central.</a:t>
            </a:r>
            <a:endParaRPr lang="fr-FR" sz="11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C322AF-7FEB-010D-0C9F-778116E9C204}"/>
              </a:ext>
            </a:extLst>
          </p:cNvPr>
          <p:cNvSpPr/>
          <p:nvPr/>
        </p:nvSpPr>
        <p:spPr>
          <a:xfrm>
            <a:off x="434612" y="1203434"/>
            <a:ext cx="112208" cy="535557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C1DB53-BA9B-6BCB-DA12-38651F09534C}"/>
              </a:ext>
            </a:extLst>
          </p:cNvPr>
          <p:cNvSpPr/>
          <p:nvPr/>
        </p:nvSpPr>
        <p:spPr>
          <a:xfrm>
            <a:off x="546820" y="3440404"/>
            <a:ext cx="1592916" cy="864000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fr-FR" sz="1100">
                <a:solidFill>
                  <a:schemeClr val="tx1"/>
                </a:solidFill>
                <a:latin typeface="Marianne"/>
              </a:rPr>
              <a:t>J’en suis au deuxième semestre de ma L1 et je souhaiterais me réorienter, comment faire 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836BB1-56BB-5F20-DD99-F3D5A88353E4}"/>
              </a:ext>
            </a:extLst>
          </p:cNvPr>
          <p:cNvSpPr/>
          <p:nvPr/>
        </p:nvSpPr>
        <p:spPr>
          <a:xfrm>
            <a:off x="2815734" y="3440404"/>
            <a:ext cx="1594800" cy="1090156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1100">
                <a:solidFill>
                  <a:schemeClr val="tx1"/>
                </a:solidFill>
                <a:latin typeface="Marianne" panose="02000000000000000000" pitchFamily="50" charset="0"/>
              </a:rPr>
              <a:t>Je ne parviens pas à activer mon compte étudiant. </a:t>
            </a:r>
          </a:p>
          <a:p>
            <a:r>
              <a:rPr lang="fr-FR" sz="1100">
                <a:solidFill>
                  <a:schemeClr val="tx1"/>
                </a:solidFill>
                <a:latin typeface="Marianne" panose="02000000000000000000" pitchFamily="50" charset="0"/>
              </a:rPr>
              <a:t>Je ne comprends rien et on m’a dit de passer vous voir !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19D77B3-A967-9481-460E-DE544F510C41}"/>
              </a:ext>
            </a:extLst>
          </p:cNvPr>
          <p:cNvSpPr/>
          <p:nvPr/>
        </p:nvSpPr>
        <p:spPr>
          <a:xfrm>
            <a:off x="4970480" y="3440405"/>
            <a:ext cx="1702068" cy="1125310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1100">
                <a:solidFill>
                  <a:schemeClr val="tx1"/>
                </a:solidFill>
                <a:latin typeface="Marianne" panose="02000000000000000000" pitchFamily="50" charset="0"/>
              </a:rPr>
              <a:t>Je n’arrive pas à me décider entre le contrat d’apprentissage et le contrat de professionnalisation. Pouvez-vous m’aider ?</a:t>
            </a:r>
          </a:p>
        </p:txBody>
      </p:sp>
      <p:pic>
        <p:nvPicPr>
          <p:cNvPr id="13" name="Image 12" descr="Une image contenant clipart, Graphique, dessin humoristique, créativité&#10;&#10;Description générée automatiquement">
            <a:extLst>
              <a:ext uri="{FF2B5EF4-FFF2-40B4-BE49-F238E27FC236}">
                <a16:creationId xmlns:a16="http://schemas.microsoft.com/office/drawing/2014/main" id="{00A6713B-30C4-60FB-A81F-4181C02BA72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78" y="2381539"/>
            <a:ext cx="864000" cy="864000"/>
          </a:xfrm>
          <a:prstGeom prst="rect">
            <a:avLst/>
          </a:prstGeom>
        </p:spPr>
      </p:pic>
      <p:pic>
        <p:nvPicPr>
          <p:cNvPr id="16" name="Image 15" descr="Une image contenant Graphique, clipart, dessin humoristique, créativité&#10;&#10;Description générée automatiquement">
            <a:extLst>
              <a:ext uri="{FF2B5EF4-FFF2-40B4-BE49-F238E27FC236}">
                <a16:creationId xmlns:a16="http://schemas.microsoft.com/office/drawing/2014/main" id="{CFBEC84F-C97C-B1F6-ED6E-D0304E0C2E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38" y="2381539"/>
            <a:ext cx="864000" cy="864000"/>
          </a:xfrm>
          <a:prstGeom prst="rect">
            <a:avLst/>
          </a:prstGeom>
        </p:spPr>
      </p:pic>
      <p:pic>
        <p:nvPicPr>
          <p:cNvPr id="19" name="Image 18" descr="Une image contenant clipart, Graphique, dessin humoristique, créativité&#10;&#10;Description générée automatiquement">
            <a:extLst>
              <a:ext uri="{FF2B5EF4-FFF2-40B4-BE49-F238E27FC236}">
                <a16:creationId xmlns:a16="http://schemas.microsoft.com/office/drawing/2014/main" id="{E27BEAD2-6FB7-D971-1554-8F99188DF7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514" y="2381539"/>
            <a:ext cx="864000" cy="864000"/>
          </a:xfrm>
          <a:prstGeom prst="rect">
            <a:avLst/>
          </a:prstGeom>
        </p:spPr>
      </p:pic>
      <p:pic>
        <p:nvPicPr>
          <p:cNvPr id="22" name="Image 21" descr="Une image contenant Graphique, clipart, créativité&#10;&#10;Description générée automatiquement">
            <a:extLst>
              <a:ext uri="{FF2B5EF4-FFF2-40B4-BE49-F238E27FC236}">
                <a16:creationId xmlns:a16="http://schemas.microsoft.com/office/drawing/2014/main" id="{042954AE-6EE7-D34D-E8F0-B8CA5965E45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59" y="2381539"/>
            <a:ext cx="864000" cy="864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EF0B173-BBE5-30EA-8698-6A0FC9DB36FA}"/>
              </a:ext>
            </a:extLst>
          </p:cNvPr>
          <p:cNvSpPr/>
          <p:nvPr/>
        </p:nvSpPr>
        <p:spPr>
          <a:xfrm>
            <a:off x="7295759" y="3440404"/>
            <a:ext cx="1594800" cy="1125310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1100">
                <a:solidFill>
                  <a:schemeClr val="tx1"/>
                </a:solidFill>
                <a:latin typeface="Marianne" panose="02000000000000000000" pitchFamily="50" charset="0"/>
              </a:rPr>
              <a:t>Quelles possibilités m’offrez-vous pour que je puisse acquérir de premières compétences professionnelles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ECA8C0E-D127-EF49-63FA-23483690D4E7}"/>
              </a:ext>
            </a:extLst>
          </p:cNvPr>
          <p:cNvSpPr/>
          <p:nvPr/>
        </p:nvSpPr>
        <p:spPr>
          <a:xfrm>
            <a:off x="822816" y="1993566"/>
            <a:ext cx="1069379" cy="25087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100" b="1" dirty="0">
                <a:solidFill>
                  <a:srgbClr val="2424FF"/>
                </a:solidFill>
                <a:latin typeface="Marianne" panose="02000000000000000000" pitchFamily="2" charset="0"/>
              </a:rPr>
              <a:t>Situation n°1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64F82C3-859C-A0D9-103A-3B7F94C5711A}"/>
              </a:ext>
            </a:extLst>
          </p:cNvPr>
          <p:cNvSpPr/>
          <p:nvPr/>
        </p:nvSpPr>
        <p:spPr>
          <a:xfrm>
            <a:off x="3072776" y="1993566"/>
            <a:ext cx="1069379" cy="25087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100" b="1">
                <a:solidFill>
                  <a:srgbClr val="2424FF"/>
                </a:solidFill>
                <a:latin typeface="Marianne" panose="02000000000000000000" pitchFamily="2" charset="0"/>
              </a:rPr>
              <a:t>Situation n°2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8683B33-3BC1-39DA-3A38-DD7E71D62A92}"/>
              </a:ext>
            </a:extLst>
          </p:cNvPr>
          <p:cNvSpPr/>
          <p:nvPr/>
        </p:nvSpPr>
        <p:spPr>
          <a:xfrm>
            <a:off x="5288285" y="1993566"/>
            <a:ext cx="1069379" cy="25087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100" b="1">
                <a:solidFill>
                  <a:srgbClr val="2424FF"/>
                </a:solidFill>
                <a:latin typeface="Marianne" panose="02000000000000000000" pitchFamily="2" charset="0"/>
              </a:rPr>
              <a:t>Situation n°3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60CF6C0-B145-EB1F-FE83-14700EDCF619}"/>
              </a:ext>
            </a:extLst>
          </p:cNvPr>
          <p:cNvSpPr/>
          <p:nvPr/>
        </p:nvSpPr>
        <p:spPr>
          <a:xfrm>
            <a:off x="7537690" y="1993566"/>
            <a:ext cx="1069379" cy="250875"/>
          </a:xfrm>
          <a:prstGeom prst="rect">
            <a:avLst/>
          </a:prstGeom>
          <a:noFill/>
          <a:ln w="19050">
            <a:noFill/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z="1100" b="1">
                <a:solidFill>
                  <a:srgbClr val="2424FF"/>
                </a:solidFill>
                <a:latin typeface="Marianne" panose="02000000000000000000" pitchFamily="2" charset="0"/>
              </a:rPr>
              <a:t>Situation n°4</a:t>
            </a:r>
          </a:p>
        </p:txBody>
      </p:sp>
    </p:spTree>
    <p:extLst>
      <p:ext uri="{BB962C8B-B14F-4D97-AF65-F5344CB8AC3E}">
        <p14:creationId xmlns:p14="http://schemas.microsoft.com/office/powerpoint/2010/main" val="2340133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2E3799-9DFF-994D-A5C1-A445880AB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4</a:t>
            </a:fld>
            <a:endParaRPr lang="fr-FR">
              <a:latin typeface="Marianne" panose="020000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A8C2AA-7178-B5AF-226A-CA29A776B5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1933574"/>
            <a:ext cx="8434065" cy="2510383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400"/>
              <a:t>Présentez-vous, en quelques mots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4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400"/>
              <a:t>Vos principales attentes pour cette session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1D9620A-7B74-468F-6FD0-79CE1833B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Rapide tour de table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0F3719-AF7F-F3F5-1B07-8B3A3E0389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938F35-FDA1-F05D-A013-16360EF0E0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747" y="2453232"/>
            <a:ext cx="19907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4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5</a:t>
            </a:fld>
            <a:endParaRPr lang="fr-FR">
              <a:latin typeface="Marianne" panose="02000000000000000000" pitchFamily="2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539991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fr-FR">
                <a:solidFill>
                  <a:schemeClr val="bg1"/>
                </a:solidFill>
              </a:rPr>
              <a:t>Objectifs de la session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378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7267A7-6C21-FD3C-F59A-E40E971D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C1763DE-8E16-3E55-A92B-CBE3B2E24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>
                <a:latin typeface="Marianne" panose="02000000000000000000" pitchFamily="2" charset="0"/>
              </a:rPr>
              <a:t>A l’issue de cette session, vous saurez…</a:t>
            </a:r>
            <a:endParaRPr lang="fr-FR" sz="180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8749FA-C71A-4EBF-E722-0046536AB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39DF690-9F6D-618D-69E4-1A08DB3F23A6}"/>
              </a:ext>
            </a:extLst>
          </p:cNvPr>
          <p:cNvSpPr txBox="1">
            <a:spLocks/>
          </p:cNvSpPr>
          <p:nvPr/>
        </p:nvSpPr>
        <p:spPr bwMode="gray">
          <a:xfrm>
            <a:off x="891540" y="1589750"/>
            <a:ext cx="6301740" cy="305659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 b="0"/>
              <a:t>Ce qu’est le </a:t>
            </a:r>
            <a:r>
              <a:rPr lang="fr-FR" sz="1400">
                <a:solidFill>
                  <a:schemeClr val="tx2"/>
                </a:solidFill>
              </a:rPr>
              <a:t>Guichet central </a:t>
            </a:r>
            <a:r>
              <a:rPr lang="fr-FR" sz="1400" b="0"/>
              <a:t>et</a:t>
            </a:r>
            <a:r>
              <a:rPr lang="fr-FR" sz="14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1400">
                <a:solidFill>
                  <a:schemeClr val="tx2"/>
                </a:solidFill>
              </a:rPr>
              <a:t>à quoi il va servir </a:t>
            </a:r>
            <a:r>
              <a:rPr lang="fr-FR" sz="1400" b="0"/>
              <a:t>pour l’étudiant</a:t>
            </a:r>
          </a:p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>
                <a:solidFill>
                  <a:schemeClr val="tx2">
                    <a:lumMod val="60000"/>
                    <a:lumOff val="40000"/>
                  </a:schemeClr>
                </a:solidFill>
              </a:rPr>
              <a:t>Comment</a:t>
            </a:r>
            <a:r>
              <a:rPr lang="fr-FR" sz="1400" b="0"/>
              <a:t> le Guichet va fonctionner en pratique</a:t>
            </a:r>
          </a:p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>
                <a:solidFill>
                  <a:schemeClr val="accent3"/>
                </a:solidFill>
              </a:rPr>
              <a:t>Comment gérer les permanences </a:t>
            </a:r>
            <a:r>
              <a:rPr lang="fr-FR" sz="1400" b="0"/>
              <a:t>concrètement</a:t>
            </a:r>
          </a:p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 b="0"/>
              <a:t>Ce qui va être </a:t>
            </a:r>
            <a:r>
              <a:rPr lang="fr-FR" sz="1400">
                <a:solidFill>
                  <a:schemeClr val="accent1"/>
                </a:solidFill>
              </a:rPr>
              <a:t>attendu de vous </a:t>
            </a:r>
            <a:r>
              <a:rPr lang="fr-FR" sz="1400" b="0"/>
              <a:t>dans le cadre des permanences</a:t>
            </a:r>
          </a:p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>
                <a:solidFill>
                  <a:schemeClr val="accent4"/>
                </a:solidFill>
              </a:rPr>
              <a:t>Où trouver et commencer utiliser les outils </a:t>
            </a:r>
            <a:r>
              <a:rPr lang="fr-FR" sz="1400" b="0"/>
              <a:t>pour accompagner l’étudiant lors des permanences</a:t>
            </a:r>
            <a:endParaRPr lang="fr-FR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41338" indent="-541338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400" b="0"/>
              <a:t>Mobiliser en particulier les </a:t>
            </a:r>
            <a:r>
              <a:rPr lang="fr-FR" sz="1400">
                <a:solidFill>
                  <a:schemeClr val="accent5"/>
                </a:solidFill>
              </a:rPr>
              <a:t>fiches « essentiels »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FB64F3-79E5-4AC2-A8A8-8D495D8BB8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835" y="2636194"/>
            <a:ext cx="1735756" cy="1735756"/>
          </a:xfrm>
          <a:prstGeom prst="rect">
            <a:avLst/>
          </a:prstGeom>
        </p:spPr>
      </p:pic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498DA306-AA86-A263-A466-7FA02A25391D}"/>
              </a:ext>
            </a:extLst>
          </p:cNvPr>
          <p:cNvSpPr/>
          <p:nvPr/>
        </p:nvSpPr>
        <p:spPr>
          <a:xfrm rot="16200000">
            <a:off x="889000" y="1633075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4" name="Flowchart: Off-page Connector 3">
            <a:extLst>
              <a:ext uri="{FF2B5EF4-FFF2-40B4-BE49-F238E27FC236}">
                <a16:creationId xmlns:a16="http://schemas.microsoft.com/office/drawing/2014/main" id="{2CD4C44F-34E4-F75C-5B06-5714A1C7AF86}"/>
              </a:ext>
            </a:extLst>
          </p:cNvPr>
          <p:cNvSpPr/>
          <p:nvPr/>
        </p:nvSpPr>
        <p:spPr>
          <a:xfrm rot="16200000">
            <a:off x="889000" y="2046049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rgbClr val="2424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rgbClr val="2424FF"/>
                </a:solidFill>
              </a:rPr>
              <a:t>2</a:t>
            </a:r>
          </a:p>
        </p:txBody>
      </p:sp>
      <p:sp>
        <p:nvSpPr>
          <p:cNvPr id="5" name="Flowchart: Off-page Connector 4">
            <a:extLst>
              <a:ext uri="{FF2B5EF4-FFF2-40B4-BE49-F238E27FC236}">
                <a16:creationId xmlns:a16="http://schemas.microsoft.com/office/drawing/2014/main" id="{EE749373-11EC-8B0A-0C02-A6368D8C7E31}"/>
              </a:ext>
            </a:extLst>
          </p:cNvPr>
          <p:cNvSpPr/>
          <p:nvPr/>
        </p:nvSpPr>
        <p:spPr>
          <a:xfrm rot="16200000">
            <a:off x="889000" y="2426970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rgbClr val="FFC000"/>
                </a:solidFill>
              </a:rPr>
              <a:t>3</a:t>
            </a:r>
          </a:p>
        </p:txBody>
      </p:sp>
      <p:sp>
        <p:nvSpPr>
          <p:cNvPr id="10" name="Flowchart: Off-page Connector 9">
            <a:extLst>
              <a:ext uri="{FF2B5EF4-FFF2-40B4-BE49-F238E27FC236}">
                <a16:creationId xmlns:a16="http://schemas.microsoft.com/office/drawing/2014/main" id="{EBF8B4BB-34CE-3DB8-4254-E03B99EFBE0B}"/>
              </a:ext>
            </a:extLst>
          </p:cNvPr>
          <p:cNvSpPr/>
          <p:nvPr/>
        </p:nvSpPr>
        <p:spPr>
          <a:xfrm rot="16200000">
            <a:off x="889000" y="2805654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12" name="Flowchart: Off-page Connector 11">
            <a:extLst>
              <a:ext uri="{FF2B5EF4-FFF2-40B4-BE49-F238E27FC236}">
                <a16:creationId xmlns:a16="http://schemas.microsoft.com/office/drawing/2014/main" id="{685C8880-CBB9-C4AB-6CF1-153996648BEF}"/>
              </a:ext>
            </a:extLst>
          </p:cNvPr>
          <p:cNvSpPr/>
          <p:nvPr/>
        </p:nvSpPr>
        <p:spPr>
          <a:xfrm rot="16200000">
            <a:off x="889000" y="3216539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chemeClr val="accent4"/>
                </a:solidFill>
              </a:rPr>
              <a:t>5</a:t>
            </a:r>
          </a:p>
        </p:txBody>
      </p:sp>
      <p:sp>
        <p:nvSpPr>
          <p:cNvPr id="13" name="Flowchart: Off-page Connector 12">
            <a:extLst>
              <a:ext uri="{FF2B5EF4-FFF2-40B4-BE49-F238E27FC236}">
                <a16:creationId xmlns:a16="http://schemas.microsoft.com/office/drawing/2014/main" id="{A07F1580-A629-B02E-93A0-9C0EF73B0AA8}"/>
              </a:ext>
            </a:extLst>
          </p:cNvPr>
          <p:cNvSpPr/>
          <p:nvPr/>
        </p:nvSpPr>
        <p:spPr>
          <a:xfrm rot="16200000">
            <a:off x="889000" y="3927331"/>
            <a:ext cx="269530" cy="28956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r-FR" sz="1200" b="1">
                <a:solidFill>
                  <a:schemeClr val="accent5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388072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7"/>
          <p:cNvSpPr>
            <a:spLocks noGrp="1"/>
          </p:cNvSpPr>
          <p:nvPr>
            <p:ph type="ftr" sz="quarter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FF7C448-9B3B-4EEB-9818-CEDE829CF5D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392480" y="1529395"/>
            <a:ext cx="0" cy="3090676"/>
          </a:xfrm>
          <a:prstGeom prst="line">
            <a:avLst/>
          </a:prstGeom>
          <a:ln w="285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19A6909B-283F-4253-B7AA-EBE88C1151E5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59999" y="622800"/>
            <a:ext cx="8424000" cy="720000"/>
          </a:xfrm>
        </p:spPr>
        <p:txBody>
          <a:bodyPr/>
          <a:lstStyle/>
          <a:p>
            <a:r>
              <a:rPr lang="fr-FR">
                <a:solidFill>
                  <a:srgbClr val="002060"/>
                </a:solidFill>
                <a:latin typeface="Marianne" panose="02000000000000000000" pitchFamily="50" charset="0"/>
              </a:rPr>
              <a:t>Ordre du jour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AEEB7891-8417-437E-9B08-E4701E5DD2D4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496490" y="1529395"/>
            <a:ext cx="6085283" cy="301291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000" b="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1pPr>
            <a:lvl2pPr marL="252000" indent="-7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 b="1">
                <a:solidFill>
                  <a:schemeClr val="bg1">
                    <a:lumMod val="50000"/>
                  </a:schemeClr>
                </a:solidFill>
                <a:latin typeface="Marianne" panose="02000000000000000000" pitchFamily="2" charset="0"/>
              </a:rPr>
              <a:t>Introduction</a:t>
            </a:r>
            <a:r>
              <a:rPr lang="fr-FR" sz="1200">
                <a:solidFill>
                  <a:schemeClr val="bg1">
                    <a:lumMod val="50000"/>
                  </a:schemeClr>
                </a:solidFill>
                <a:latin typeface="Marianne" panose="02000000000000000000" pitchFamily="2" charset="0"/>
              </a:rPr>
              <a:t> et tour de table</a:t>
            </a:r>
          </a:p>
          <a:p>
            <a:pPr marL="361950" indent="-361950">
              <a:spcAft>
                <a:spcPts val="1200"/>
              </a:spcAft>
              <a:buFont typeface="+mj-lt"/>
              <a:buAutoNum type="arabicPeriod"/>
            </a:pPr>
            <a:r>
              <a:rPr lang="fr-FR" sz="1200" b="1">
                <a:solidFill>
                  <a:schemeClr val="bg1">
                    <a:lumMod val="50000"/>
                  </a:schemeClr>
                </a:solidFill>
                <a:latin typeface="Marianne" panose="02000000000000000000" pitchFamily="2" charset="0"/>
              </a:rPr>
              <a:t>Objectifs</a:t>
            </a:r>
            <a:r>
              <a:rPr lang="fr-FR" sz="1200">
                <a:solidFill>
                  <a:schemeClr val="bg1">
                    <a:lumMod val="50000"/>
                  </a:schemeClr>
                </a:solidFill>
                <a:latin typeface="Marianne" panose="02000000000000000000" pitchFamily="2" charset="0"/>
              </a:rPr>
              <a:t> de la session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Ce qu’est le </a:t>
            </a:r>
            <a:r>
              <a:rPr lang="fr-FR" sz="1200" b="1">
                <a:latin typeface="Marianne" panose="02000000000000000000" pitchFamily="2" charset="0"/>
              </a:rPr>
              <a:t>Guichet central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Comment le Guichet va-t-il </a:t>
            </a:r>
            <a:r>
              <a:rPr lang="fr-FR" sz="1200" b="1">
                <a:latin typeface="Marianne" panose="02000000000000000000" pitchFamily="2" charset="0"/>
              </a:rPr>
              <a:t>fonctionner</a:t>
            </a:r>
            <a:r>
              <a:rPr lang="fr-FR" sz="1200">
                <a:latin typeface="Marianne" panose="02000000000000000000" pitchFamily="2" charset="0"/>
              </a:rPr>
              <a:t> ?</a:t>
            </a:r>
          </a:p>
          <a:p>
            <a:pPr marL="361950" indent="-361950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Comment </a:t>
            </a:r>
            <a:r>
              <a:rPr lang="fr-FR" sz="1200" b="1">
                <a:latin typeface="Marianne" panose="02000000000000000000" pitchFamily="2" charset="0"/>
              </a:rPr>
              <a:t>gérer une permanence </a:t>
            </a:r>
            <a:r>
              <a:rPr lang="fr-FR" sz="1200">
                <a:latin typeface="Marianne" panose="02000000000000000000" pitchFamily="2" charset="0"/>
              </a:rPr>
              <a:t>?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Ce qu’il est </a:t>
            </a:r>
            <a:r>
              <a:rPr lang="fr-FR" sz="1200" b="1">
                <a:latin typeface="Marianne" panose="02000000000000000000" pitchFamily="2" charset="0"/>
              </a:rPr>
              <a:t>attendu de moi </a:t>
            </a:r>
            <a:r>
              <a:rPr lang="fr-FR" sz="1200">
                <a:latin typeface="Marianne" panose="02000000000000000000" pitchFamily="2" charset="0"/>
              </a:rPr>
              <a:t>en tant qu’agent polyvalent du Guichet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Les </a:t>
            </a:r>
            <a:r>
              <a:rPr lang="fr-FR" sz="1200" b="1">
                <a:latin typeface="Marianne" panose="02000000000000000000" pitchFamily="2" charset="0"/>
              </a:rPr>
              <a:t>outils</a:t>
            </a:r>
            <a:r>
              <a:rPr lang="fr-FR" sz="1200">
                <a:latin typeface="Marianne" panose="02000000000000000000" pitchFamily="2" charset="0"/>
              </a:rPr>
              <a:t> mis à disposition et comment les utiliser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latin typeface="Marianne" panose="02000000000000000000" pitchFamily="2" charset="0"/>
              </a:rPr>
              <a:t>Focus sur … les </a:t>
            </a:r>
            <a:r>
              <a:rPr lang="fr-FR" sz="1200" b="1">
                <a:latin typeface="Marianne" panose="02000000000000000000" pitchFamily="2" charset="0"/>
              </a:rPr>
              <a:t>fiches « essentiels »</a:t>
            </a:r>
          </a:p>
          <a:p>
            <a:pPr marL="361950" indent="-361950" algn="l">
              <a:spcAft>
                <a:spcPts val="1200"/>
              </a:spcAft>
              <a:buFont typeface="+mj-lt"/>
              <a:buAutoNum type="arabicPeriod"/>
            </a:pPr>
            <a:r>
              <a:rPr lang="fr-FR" sz="1200">
                <a:solidFill>
                  <a:schemeClr val="tx2"/>
                </a:solidFill>
                <a:latin typeface="Marianne" panose="02000000000000000000" pitchFamily="2" charset="0"/>
              </a:rPr>
              <a:t>A vous de </a:t>
            </a:r>
            <a:r>
              <a:rPr lang="fr-FR" sz="1200" b="1">
                <a:solidFill>
                  <a:schemeClr val="tx2"/>
                </a:solidFill>
                <a:latin typeface="Marianne" panose="02000000000000000000" pitchFamily="2" charset="0"/>
              </a:rPr>
              <a:t>jouer</a:t>
            </a:r>
            <a:r>
              <a:rPr lang="fr-FR" sz="1200">
                <a:solidFill>
                  <a:schemeClr val="tx2"/>
                </a:solidFill>
                <a:latin typeface="Marianne" panose="02000000000000000000" pitchFamily="2" charset="0"/>
              </a:rPr>
              <a:t> !</a:t>
            </a:r>
            <a:endParaRPr lang="fr-FR" sz="1200">
              <a:solidFill>
                <a:schemeClr val="tx2"/>
              </a:solidFill>
              <a:latin typeface="Marianne" panose="02000000000000000000" pitchFamily="50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A2A925-22B0-04AD-CEDB-FA4E2BB28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38A5C-F1A1-7CE0-DE7C-6F893074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F9D9BAC-9643-1692-3E8A-345B915C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224965"/>
            <a:ext cx="8424863" cy="93212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Ce qu’est le Guichet central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7F60D9-A7B2-A42E-0004-7D69456F2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358466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E29D392-3D07-D8B3-2CB5-17C0F09FB8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39" y="2074123"/>
            <a:ext cx="1521707" cy="15217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A250FC-BC74-62C2-A694-2A95FFE7DE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00" y="1928189"/>
            <a:ext cx="1457325" cy="145732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D934A5-D26E-B87E-316B-E42E6FCB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latin typeface="Marianne" panose="02000000000000000000" pitchFamily="2" charset="0"/>
              </a:rPr>
              <a:pPr/>
              <a:t>9</a:t>
            </a:fld>
            <a:endParaRPr lang="fr-FR">
              <a:latin typeface="Marianne" panose="02000000000000000000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A3D74-9293-3641-F851-0AA7F2E5DA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877" y="1215457"/>
            <a:ext cx="1347315" cy="392625"/>
          </a:xfrm>
        </p:spPr>
        <p:txBody>
          <a:bodyPr vert="horz" lIns="0" tIns="0" rIns="0" bIns="0" rtlCol="0" anchor="t" anchorCtr="0">
            <a:noAutofit/>
          </a:bodyPr>
          <a:lstStyle/>
          <a:p>
            <a:pPr marL="0" indent="0" algn="ctr">
              <a:buNone/>
            </a:pPr>
            <a:r>
              <a:rPr lang="fr-FR" b="0">
                <a:cs typeface="Dreaming Outloud Pro" panose="03050502040302030504" pitchFamily="66" charset="0"/>
              </a:rPr>
              <a:t>Silotage des expertises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18587-09E4-2E72-9654-D679299825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31643" y="3695118"/>
            <a:ext cx="1714403" cy="643119"/>
          </a:xfrm>
        </p:spPr>
        <p:txBody>
          <a:bodyPr/>
          <a:lstStyle/>
          <a:p>
            <a:pPr marL="0" indent="0" algn="ctr">
              <a:buNone/>
            </a:pPr>
            <a:r>
              <a:rPr lang="fr-FR" b="0">
                <a:cs typeface="Dreaming Outloud Pro" panose="03050502040302030504" pitchFamily="66" charset="0"/>
              </a:rPr>
              <a:t>Interlocuteur expert pas toujours identifié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0B32657-A630-3F03-2266-71D2850BC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Les grands constats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5D7BA4-128F-736D-BFDC-4ABA285C9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033282C-E4AD-C0D0-BB37-6BA2C22E36CD}"/>
              </a:ext>
            </a:extLst>
          </p:cNvPr>
          <p:cNvSpPr txBox="1">
            <a:spLocks/>
          </p:cNvSpPr>
          <p:nvPr/>
        </p:nvSpPr>
        <p:spPr bwMode="gray">
          <a:xfrm>
            <a:off x="218896" y="2428084"/>
            <a:ext cx="1981522" cy="3458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Pas toujours l’information à disposition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37A88F2-58BA-B458-0DD6-AD130243D061}"/>
              </a:ext>
            </a:extLst>
          </p:cNvPr>
          <p:cNvSpPr txBox="1">
            <a:spLocks/>
          </p:cNvSpPr>
          <p:nvPr/>
        </p:nvSpPr>
        <p:spPr bwMode="gray">
          <a:xfrm>
            <a:off x="606901" y="3736569"/>
            <a:ext cx="1860074" cy="6431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Horaires d’accueil qui ne permettent pas toujours d’avoir un interlocuteur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2FAB6F-01F6-399E-2DF1-65FDEEEDB288}"/>
              </a:ext>
            </a:extLst>
          </p:cNvPr>
          <p:cNvSpPr txBox="1">
            <a:spLocks/>
          </p:cNvSpPr>
          <p:nvPr/>
        </p:nvSpPr>
        <p:spPr bwMode="gray">
          <a:xfrm>
            <a:off x="6249500" y="3690867"/>
            <a:ext cx="2232875" cy="7712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 dirty="0">
                <a:cs typeface="Dreaming Outloud Pro" panose="03050502040302030504" pitchFamily="66" charset="0"/>
              </a:rPr>
              <a:t>Potentiel du site *** peu exploité (essentiellement d’usage administratif)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09DD61A-B4EE-7B19-4EE2-4CDDCC9E406A}"/>
              </a:ext>
            </a:extLst>
          </p:cNvPr>
          <p:cNvSpPr txBox="1">
            <a:spLocks/>
          </p:cNvSpPr>
          <p:nvPr/>
        </p:nvSpPr>
        <p:spPr bwMode="gray">
          <a:xfrm>
            <a:off x="260513" y="3115433"/>
            <a:ext cx="2206462" cy="3458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Multiplicité des lieux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6B21E8C-7C82-1C2E-A59C-B49401078369}"/>
              </a:ext>
            </a:extLst>
          </p:cNvPr>
          <p:cNvSpPr txBox="1">
            <a:spLocks/>
          </p:cNvSpPr>
          <p:nvPr/>
        </p:nvSpPr>
        <p:spPr bwMode="gray">
          <a:xfrm>
            <a:off x="961950" y="1852399"/>
            <a:ext cx="1714803" cy="2814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Effet « flipper »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3F7587-FD76-55BB-7D67-09636DE99442}"/>
              </a:ext>
            </a:extLst>
          </p:cNvPr>
          <p:cNvCxnSpPr>
            <a:cxnSpLocks/>
          </p:cNvCxnSpPr>
          <p:nvPr/>
        </p:nvCxnSpPr>
        <p:spPr>
          <a:xfrm>
            <a:off x="4629273" y="1665867"/>
            <a:ext cx="45788" cy="2149763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82C76DCE-5E0F-021E-DE3C-6F43CF2B09B0}"/>
              </a:ext>
            </a:extLst>
          </p:cNvPr>
          <p:cNvSpPr txBox="1">
            <a:spLocks/>
          </p:cNvSpPr>
          <p:nvPr/>
        </p:nvSpPr>
        <p:spPr bwMode="gray">
          <a:xfrm>
            <a:off x="7280366" y="1081154"/>
            <a:ext cx="1680177" cy="7712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Absence de culture commune de l’accompagnement au sein de l’université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A29B3A5-DD73-B936-1E3A-9E260A36EA10}"/>
              </a:ext>
            </a:extLst>
          </p:cNvPr>
          <p:cNvSpPr txBox="1">
            <a:spLocks/>
          </p:cNvSpPr>
          <p:nvPr/>
        </p:nvSpPr>
        <p:spPr bwMode="gray">
          <a:xfrm>
            <a:off x="4934648" y="2011023"/>
            <a:ext cx="996719" cy="3926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Peu de collaboration entre services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D3FBAB4-AA0E-0E10-B92C-AF0B167D11EA}"/>
              </a:ext>
            </a:extLst>
          </p:cNvPr>
          <p:cNvSpPr txBox="1">
            <a:spLocks/>
          </p:cNvSpPr>
          <p:nvPr/>
        </p:nvSpPr>
        <p:spPr bwMode="gray">
          <a:xfrm>
            <a:off x="2111249" y="1379056"/>
            <a:ext cx="1714803" cy="2814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Perte de temps dans la recherche d’information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C9B4D238-41E4-0184-47D5-603BED8D076B}"/>
              </a:ext>
            </a:extLst>
          </p:cNvPr>
          <p:cNvSpPr txBox="1">
            <a:spLocks/>
          </p:cNvSpPr>
          <p:nvPr/>
        </p:nvSpPr>
        <p:spPr bwMode="gray">
          <a:xfrm>
            <a:off x="7433115" y="2517123"/>
            <a:ext cx="1680177" cy="7712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fr-FR" b="0">
                <a:cs typeface="Dreaming Outloud Pro" panose="03050502040302030504" pitchFamily="66" charset="0"/>
              </a:rPr>
              <a:t>Faible dynamique aujourd’hui de professionnalisation du conseil à l’étudiant</a:t>
            </a:r>
          </a:p>
        </p:txBody>
      </p:sp>
    </p:spTree>
    <p:extLst>
      <p:ext uri="{BB962C8B-B14F-4D97-AF65-F5344CB8AC3E}">
        <p14:creationId xmlns:p14="http://schemas.microsoft.com/office/powerpoint/2010/main" val="2109610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188B18-923A-48A8-B6B5-9EC1A77AF5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768B33-79D6-40AE-81D6-8D74356341A1}">
  <ds:schemaRefs>
    <ds:schemaRef ds:uri="http://purl.org/dc/elements/1.1/"/>
    <ds:schemaRef ds:uri="http://purl.org/dc/dcmitype/"/>
    <ds:schemaRef ds:uri="c58d512d-a186-4847-a47d-688e53bca66a"/>
    <ds:schemaRef ds:uri="12fb0e9c-5d89-4801-be40-a718ccdc5e4d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226941C-F3DD-4EB2-8E32-C1A310F849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DITP_Présentation</Template>
  <TotalTime>178</TotalTime>
  <Words>2290</Words>
  <Application>Microsoft Office PowerPoint</Application>
  <PresentationFormat>Affichage à l'écran (16:9)</PresentationFormat>
  <Paragraphs>297</Paragraphs>
  <Slides>34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34</vt:i4>
      </vt:variant>
    </vt:vector>
  </HeadingPairs>
  <TitlesOfParts>
    <vt:vector size="42" baseType="lpstr">
      <vt:lpstr>Arial</vt:lpstr>
      <vt:lpstr>Calibri</vt:lpstr>
      <vt:lpstr>Dreaming Outloud Pro</vt:lpstr>
      <vt:lpstr>Kristen ITC</vt:lpstr>
      <vt:lpstr>Marianne</vt:lpstr>
      <vt:lpstr>Wingdings</vt:lpstr>
      <vt:lpstr>PREMIER MINISTRE</vt:lpstr>
      <vt:lpstr>1_PREMIER MINISTRE</vt:lpstr>
      <vt:lpstr>Présentation PowerPoint</vt:lpstr>
      <vt:lpstr>Introduction et tour de table</vt:lpstr>
      <vt:lpstr>Présentation des intervenants</vt:lpstr>
      <vt:lpstr>Rapide tour de table</vt:lpstr>
      <vt:lpstr>Objectifs de la session</vt:lpstr>
      <vt:lpstr>A l’issue de cette session, vous saurez…</vt:lpstr>
      <vt:lpstr>Ordre du jour</vt:lpstr>
      <vt:lpstr>Ce qu’est le Guichet central</vt:lpstr>
      <vt:lpstr>Les grands constats</vt:lpstr>
      <vt:lpstr>Un nouveau service au cœur de l’université avec une forte valeur ajoutée attendue pour nos étudiants…</vt:lpstr>
      <vt:lpstr>… et pour nos agents</vt:lpstr>
      <vt:lpstr>Ce qu’est le Guichet central</vt:lpstr>
      <vt:lpstr>Attention : le Guichet central N’EST PAS le guichet d’accueil du bâtiment du *nom du site où sera implanté le guichet*</vt:lpstr>
      <vt:lpstr>Quelques illustrations…</vt:lpstr>
      <vt:lpstr>Présentation PowerPoint</vt:lpstr>
      <vt:lpstr>Comment le Guichet va fonctionner en pratique</vt:lpstr>
      <vt:lpstr>Les grands principes de fonctionnement du Guichet</vt:lpstr>
      <vt:lpstr>C’est à l’étude…</vt:lpstr>
      <vt:lpstr>Comment gérer les permanences concrètement</vt:lpstr>
      <vt:lpstr>Mieux comprendre et gérer… le planning de vos rotations</vt:lpstr>
      <vt:lpstr>Quelques bonnes pratiques à avoir en tête …</vt:lpstr>
      <vt:lpstr>En cas d’afflux d’étudiants, que dois-je faire ?</vt:lpstr>
      <vt:lpstr>Il n’y a personne, puis-je partir de mon poste ?</vt:lpstr>
      <vt:lpstr>Ce qui va être attendu de vous dans le cadre des permanences</vt:lpstr>
      <vt:lpstr>Vous êtes installé(e) à votre permanence de Guichet, un étudiant demande à vous rencontrer, mais quel est votre rôle au juste ?</vt:lpstr>
      <vt:lpstr>Le périmètre d’accompagnement : où s’arrête mon intervention auprès de l’étudiant</vt:lpstr>
      <vt:lpstr>Pas de panique ! </vt:lpstr>
      <vt:lpstr>En dehors des permanences, votre rôle en tant qu’agent du Guichet central</vt:lpstr>
      <vt:lpstr>Où trouver et commencer utiliser les outils pour accompagner l’étudiant lors des permanences</vt:lpstr>
      <vt:lpstr>Des outils pour vous aider</vt:lpstr>
      <vt:lpstr>Focus sur … les fiches « essentiels »</vt:lpstr>
      <vt:lpstr>Face aux questions plus complexes ou à un besoin d’accompagnement de l’étudiant… des fiches pour vous guider et vous permettre d’offrir un premier accompagnement !</vt:lpstr>
      <vt:lpstr>A vous de jouer !</vt:lpstr>
      <vt:lpstr>A vous de jouer !</vt:lpstr>
    </vt:vector>
  </TitlesOfParts>
  <Manager>Client</Manager>
  <Company>Secrétariat Général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DITP</dc:creator>
  <cp:lastModifiedBy>HONORE Lucile</cp:lastModifiedBy>
  <cp:revision>7</cp:revision>
  <dcterms:created xsi:type="dcterms:W3CDTF">2023-12-04T10:29:12Z</dcterms:created>
  <dcterms:modified xsi:type="dcterms:W3CDTF">2025-07-07T12:39:13Z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e8fab06-504b-4325-93a9-50ca85e66f06_Enabled">
    <vt:lpwstr>true</vt:lpwstr>
  </property>
  <property fmtid="{D5CDD505-2E9C-101B-9397-08002B2CF9AE}" pid="3" name="MSIP_Label_ae8fab06-504b-4325-93a9-50ca85e66f06_SetDate">
    <vt:lpwstr>2024-04-23T08:46:54Z</vt:lpwstr>
  </property>
  <property fmtid="{D5CDD505-2E9C-101B-9397-08002B2CF9AE}" pid="4" name="MSIP_Label_ae8fab06-504b-4325-93a9-50ca85e66f06_Method">
    <vt:lpwstr>Standard</vt:lpwstr>
  </property>
  <property fmtid="{D5CDD505-2E9C-101B-9397-08002B2CF9AE}" pid="5" name="MSIP_Label_ae8fab06-504b-4325-93a9-50ca85e66f06_Name">
    <vt:lpwstr>C-Confidentiel</vt:lpwstr>
  </property>
  <property fmtid="{D5CDD505-2E9C-101B-9397-08002B2CF9AE}" pid="6" name="MSIP_Label_ae8fab06-504b-4325-93a9-50ca85e66f06_SiteId">
    <vt:lpwstr>41d9a388-7aef-420d-976c-d046beab641f</vt:lpwstr>
  </property>
  <property fmtid="{D5CDD505-2E9C-101B-9397-08002B2CF9AE}" pid="7" name="MSIP_Label_ae8fab06-504b-4325-93a9-50ca85e66f06_ActionId">
    <vt:lpwstr>c283552e-e955-4050-b26d-28dcbf6d6db3</vt:lpwstr>
  </property>
  <property fmtid="{D5CDD505-2E9C-101B-9397-08002B2CF9AE}" pid="8" name="MSIP_Label_ae8fab06-504b-4325-93a9-50ca85e66f06_ContentBits">
    <vt:lpwstr>0</vt:lpwstr>
  </property>
  <property fmtid="{D5CDD505-2E9C-101B-9397-08002B2CF9AE}" pid="9" name="ContentTypeId">
    <vt:lpwstr>0x0101006CAFA1962001DA4A983E6DB237D8F900</vt:lpwstr>
  </property>
  <property fmtid="{D5CDD505-2E9C-101B-9397-08002B2CF9AE}" pid="10" name="MSIP_Label_ea60d57e-af5b-4752-ac57-3e4f28ca11dc_Enabled">
    <vt:lpwstr>true</vt:lpwstr>
  </property>
  <property fmtid="{D5CDD505-2E9C-101B-9397-08002B2CF9AE}" pid="11" name="MSIP_Label_ea60d57e-af5b-4752-ac57-3e4f28ca11dc_SetDate">
    <vt:lpwstr>2024-04-24T07:19:33Z</vt:lpwstr>
  </property>
  <property fmtid="{D5CDD505-2E9C-101B-9397-08002B2CF9AE}" pid="12" name="MSIP_Label_ea60d57e-af5b-4752-ac57-3e4f28ca11dc_Method">
    <vt:lpwstr>Standard</vt:lpwstr>
  </property>
  <property fmtid="{D5CDD505-2E9C-101B-9397-08002B2CF9AE}" pid="13" name="MSIP_Label_ea60d57e-af5b-4752-ac57-3e4f28ca11dc_Name">
    <vt:lpwstr>ea60d57e-af5b-4752-ac57-3e4f28ca11dc</vt:lpwstr>
  </property>
  <property fmtid="{D5CDD505-2E9C-101B-9397-08002B2CF9AE}" pid="14" name="MSIP_Label_ea60d57e-af5b-4752-ac57-3e4f28ca11dc_SiteId">
    <vt:lpwstr>36da45f1-dd2c-4d1f-af13-5abe46b99921</vt:lpwstr>
  </property>
  <property fmtid="{D5CDD505-2E9C-101B-9397-08002B2CF9AE}" pid="15" name="MSIP_Label_ea60d57e-af5b-4752-ac57-3e4f28ca11dc_ActionId">
    <vt:lpwstr>4f579874-27d4-421b-acd3-39b4d76bba23</vt:lpwstr>
  </property>
  <property fmtid="{D5CDD505-2E9C-101B-9397-08002B2CF9AE}" pid="16" name="MSIP_Label_ea60d57e-af5b-4752-ac57-3e4f28ca11dc_ContentBits">
    <vt:lpwstr>0</vt:lpwstr>
  </property>
  <property fmtid="{D5CDD505-2E9C-101B-9397-08002B2CF9AE}" pid="17" name="MediaServiceImageTags">
    <vt:lpwstr/>
  </property>
</Properties>
</file>