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13" r:id="rId4"/>
    <p:sldMasterId id="2147483824" r:id="rId5"/>
  </p:sldMasterIdLst>
  <p:notesMasterIdLst>
    <p:notesMasterId r:id="rId36"/>
  </p:notesMasterIdLst>
  <p:handoutMasterIdLst>
    <p:handoutMasterId r:id="rId37"/>
  </p:handoutMasterIdLst>
  <p:sldIdLst>
    <p:sldId id="334" r:id="rId6"/>
    <p:sldId id="331" r:id="rId7"/>
    <p:sldId id="2147473625" r:id="rId8"/>
    <p:sldId id="2147473618" r:id="rId9"/>
    <p:sldId id="2147473631" r:id="rId10"/>
    <p:sldId id="2147473614" r:id="rId11"/>
    <p:sldId id="2147473626" r:id="rId12"/>
    <p:sldId id="2147473620" r:id="rId13"/>
    <p:sldId id="2147473623" r:id="rId14"/>
    <p:sldId id="2147473621" r:id="rId15"/>
    <p:sldId id="2147473624" r:id="rId16"/>
    <p:sldId id="2147473622" r:id="rId17"/>
    <p:sldId id="2147473627" r:id="rId18"/>
    <p:sldId id="2147473628" r:id="rId19"/>
    <p:sldId id="2147473630" r:id="rId20"/>
    <p:sldId id="2147473632" r:id="rId21"/>
    <p:sldId id="2147473609" r:id="rId22"/>
    <p:sldId id="2147473633" r:id="rId23"/>
    <p:sldId id="2147473616" r:id="rId24"/>
    <p:sldId id="2147473634" r:id="rId25"/>
    <p:sldId id="2147473617" r:id="rId26"/>
    <p:sldId id="2147473635" r:id="rId27"/>
    <p:sldId id="2147473636" r:id="rId28"/>
    <p:sldId id="2147473637" r:id="rId29"/>
    <p:sldId id="2147473638" r:id="rId30"/>
    <p:sldId id="2147473639" r:id="rId31"/>
    <p:sldId id="2147473640" r:id="rId32"/>
    <p:sldId id="2147473641" r:id="rId33"/>
    <p:sldId id="2147473642" r:id="rId34"/>
    <p:sldId id="2147473643" r:id="rId35"/>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191">
          <p15:clr>
            <a:srgbClr val="A4A3A4"/>
          </p15:clr>
        </p15:guide>
        <p15:guide id="3" orient="horz" pos="849" userDrawn="1">
          <p15:clr>
            <a:srgbClr val="A4A3A4"/>
          </p15:clr>
        </p15:guide>
        <p15:guide id="4" orient="horz" pos="821">
          <p15:clr>
            <a:srgbClr val="A4A3A4"/>
          </p15:clr>
        </p15:guide>
        <p15:guide id="5" orient="horz" pos="3049">
          <p15:clr>
            <a:srgbClr val="A4A3A4"/>
          </p15:clr>
        </p15:guide>
        <p15:guide id="6" orient="horz" pos="3151">
          <p15:clr>
            <a:srgbClr val="A4A3A4"/>
          </p15:clr>
        </p15:guide>
        <p15:guide id="7" pos="2880">
          <p15:clr>
            <a:srgbClr val="A4A3A4"/>
          </p15:clr>
        </p15:guide>
        <p15:guide id="8" pos="476">
          <p15:clr>
            <a:srgbClr val="A4A3A4"/>
          </p15:clr>
        </p15:guide>
        <p15:guide id="9" pos="5193">
          <p15:clr>
            <a:srgbClr val="A4A3A4"/>
          </p15:clr>
        </p15:guide>
        <p15:guide id="10" pos="546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B6FF"/>
    <a:srgbClr val="FFF7CC"/>
    <a:srgbClr val="F2F2F2"/>
    <a:srgbClr val="FFFF00"/>
    <a:srgbClr val="094383"/>
    <a:srgbClr val="48311F"/>
    <a:srgbClr val="C00000"/>
    <a:srgbClr val="00006D"/>
    <a:srgbClr val="595959"/>
    <a:srgbClr val="0058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F96D05-9B98-4D9B-BB03-8441FF79786B}" v="9" dt="2024-11-08T18:49:43.428"/>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688" autoAdjust="0"/>
    <p:restoredTop sz="89080" autoAdjust="0"/>
  </p:normalViewPr>
  <p:slideViewPr>
    <p:cSldViewPr snapToGrid="0">
      <p:cViewPr varScale="1">
        <p:scale>
          <a:sx n="77" d="100"/>
          <a:sy n="77" d="100"/>
        </p:scale>
        <p:origin x="1320" y="60"/>
      </p:cViewPr>
      <p:guideLst>
        <p:guide orient="horz" pos="1620"/>
        <p:guide orient="horz" pos="191"/>
        <p:guide orient="horz" pos="849"/>
        <p:guide orient="horz" pos="821"/>
        <p:guide orient="horz" pos="3049"/>
        <p:guide orient="horz" pos="3151"/>
        <p:guide pos="2880"/>
        <p:guide pos="476"/>
        <p:guide pos="5193"/>
        <p:guide pos="5465"/>
      </p:guideLst>
    </p:cSldViewPr>
  </p:slideViewPr>
  <p:notesTextViewPr>
    <p:cViewPr>
      <p:scale>
        <a:sx n="75" d="100"/>
        <a:sy n="75" d="100"/>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pitzine, Sophie" userId="e8157502-acba-4184-88fc-21661da0d929" providerId="ADAL" clId="{94F96D05-9B98-4D9B-BB03-8441FF79786B}"/>
    <pc:docChg chg="undo custSel modSld">
      <pc:chgData name="Trapitzine, Sophie" userId="e8157502-acba-4184-88fc-21661da0d929" providerId="ADAL" clId="{94F96D05-9B98-4D9B-BB03-8441FF79786B}" dt="2024-11-08T18:52:35.089" v="247" actId="3626"/>
      <pc:docMkLst>
        <pc:docMk/>
      </pc:docMkLst>
      <pc:sldChg chg="delSp modSp mod">
        <pc:chgData name="Trapitzine, Sophie" userId="e8157502-acba-4184-88fc-21661da0d929" providerId="ADAL" clId="{94F96D05-9B98-4D9B-BB03-8441FF79786B}" dt="2024-11-08T18:47:46.047" v="5" actId="20577"/>
        <pc:sldMkLst>
          <pc:docMk/>
          <pc:sldMk cId="417663829" sldId="334"/>
        </pc:sldMkLst>
        <pc:spChg chg="mod">
          <ac:chgData name="Trapitzine, Sophie" userId="e8157502-acba-4184-88fc-21661da0d929" providerId="ADAL" clId="{94F96D05-9B98-4D9B-BB03-8441FF79786B}" dt="2024-11-08T18:47:46.047" v="5" actId="20577"/>
          <ac:spMkLst>
            <pc:docMk/>
            <pc:sldMk cId="417663829" sldId="334"/>
            <ac:spMk id="6" creationId="{06D6F157-6AD5-495F-80BC-73848AD3CE1E}"/>
          </ac:spMkLst>
        </pc:spChg>
        <pc:picChg chg="del">
          <ac:chgData name="Trapitzine, Sophie" userId="e8157502-acba-4184-88fc-21661da0d929" providerId="ADAL" clId="{94F96D05-9B98-4D9B-BB03-8441FF79786B}" dt="2024-11-08T18:47:38.729" v="4" actId="478"/>
          <ac:picMkLst>
            <pc:docMk/>
            <pc:sldMk cId="417663829" sldId="334"/>
            <ac:picMk id="4" creationId="{4C41F9B4-39DE-4DAB-80D5-81699161D6D4}"/>
          </ac:picMkLst>
        </pc:picChg>
      </pc:sldChg>
      <pc:sldChg chg="modSp mod">
        <pc:chgData name="Trapitzine, Sophie" userId="e8157502-acba-4184-88fc-21661da0d929" providerId="ADAL" clId="{94F96D05-9B98-4D9B-BB03-8441FF79786B}" dt="2024-11-08T18:52:15.294" v="244"/>
        <pc:sldMkLst>
          <pc:docMk/>
          <pc:sldMk cId="1740854967" sldId="2147473609"/>
        </pc:sldMkLst>
        <pc:spChg chg="mod">
          <ac:chgData name="Trapitzine, Sophie" userId="e8157502-acba-4184-88fc-21661da0d929" providerId="ADAL" clId="{94F96D05-9B98-4D9B-BB03-8441FF79786B}" dt="2024-11-08T18:52:15.294" v="244"/>
          <ac:spMkLst>
            <pc:docMk/>
            <pc:sldMk cId="1740854967" sldId="2147473609"/>
            <ac:spMk id="29" creationId="{C968035E-2922-EC32-53B0-BB71642740D6}"/>
          </ac:spMkLst>
        </pc:spChg>
        <pc:spChg chg="mod">
          <ac:chgData name="Trapitzine, Sophie" userId="e8157502-acba-4184-88fc-21661da0d929" providerId="ADAL" clId="{94F96D05-9B98-4D9B-BB03-8441FF79786B}" dt="2024-11-08T18:52:12.925" v="243" actId="20577"/>
          <ac:spMkLst>
            <pc:docMk/>
            <pc:sldMk cId="1740854967" sldId="2147473609"/>
            <ac:spMk id="97" creationId="{AD896D4A-B819-9712-88B0-B53AFEB5BBFA}"/>
          </ac:spMkLst>
        </pc:spChg>
      </pc:sldChg>
      <pc:sldChg chg="modSp mod">
        <pc:chgData name="Trapitzine, Sophie" userId="e8157502-acba-4184-88fc-21661da0d929" providerId="ADAL" clId="{94F96D05-9B98-4D9B-BB03-8441FF79786B}" dt="2024-11-08T18:52:35.089" v="247" actId="3626"/>
        <pc:sldMkLst>
          <pc:docMk/>
          <pc:sldMk cId="2182158538" sldId="2147473616"/>
        </pc:sldMkLst>
        <pc:picChg chg="mod">
          <ac:chgData name="Trapitzine, Sophie" userId="e8157502-acba-4184-88fc-21661da0d929" providerId="ADAL" clId="{94F96D05-9B98-4D9B-BB03-8441FF79786B}" dt="2024-11-08T18:52:31.597" v="245" actId="3626"/>
          <ac:picMkLst>
            <pc:docMk/>
            <pc:sldMk cId="2182158538" sldId="2147473616"/>
            <ac:picMk id="14" creationId="{96395624-0B12-5272-8528-1699345059C0}"/>
          </ac:picMkLst>
        </pc:picChg>
        <pc:picChg chg="mod">
          <ac:chgData name="Trapitzine, Sophie" userId="e8157502-acba-4184-88fc-21661da0d929" providerId="ADAL" clId="{94F96D05-9B98-4D9B-BB03-8441FF79786B}" dt="2024-11-08T18:52:33.097" v="246" actId="3626"/>
          <ac:picMkLst>
            <pc:docMk/>
            <pc:sldMk cId="2182158538" sldId="2147473616"/>
            <ac:picMk id="17" creationId="{D4D135DD-C50A-B37A-9F92-CD9A3C21F1F9}"/>
          </ac:picMkLst>
        </pc:picChg>
        <pc:picChg chg="mod">
          <ac:chgData name="Trapitzine, Sophie" userId="e8157502-acba-4184-88fc-21661da0d929" providerId="ADAL" clId="{94F96D05-9B98-4D9B-BB03-8441FF79786B}" dt="2024-11-08T18:52:35.089" v="247" actId="3626"/>
          <ac:picMkLst>
            <pc:docMk/>
            <pc:sldMk cId="2182158538" sldId="2147473616"/>
            <ac:picMk id="18" creationId="{4D5E3379-6367-9039-6E13-F88324A025CD}"/>
          </ac:picMkLst>
        </pc:picChg>
      </pc:sldChg>
      <pc:sldChg chg="addSp delSp modSp mod">
        <pc:chgData name="Trapitzine, Sophie" userId="e8157502-acba-4184-88fc-21661da0d929" providerId="ADAL" clId="{94F96D05-9B98-4D9B-BB03-8441FF79786B}" dt="2024-11-08T18:48:49.636" v="30" actId="571"/>
        <pc:sldMkLst>
          <pc:docMk/>
          <pc:sldMk cId="906732441" sldId="2147473618"/>
        </pc:sldMkLst>
        <pc:spChg chg="del">
          <ac:chgData name="Trapitzine, Sophie" userId="e8157502-acba-4184-88fc-21661da0d929" providerId="ADAL" clId="{94F96D05-9B98-4D9B-BB03-8441FF79786B}" dt="2024-11-08T18:48:11.769" v="9" actId="478"/>
          <ac:spMkLst>
            <pc:docMk/>
            <pc:sldMk cId="906732441" sldId="2147473618"/>
            <ac:spMk id="3" creationId="{9D731508-7F59-57B6-1028-08EC526FA84D}"/>
          </ac:spMkLst>
        </pc:spChg>
        <pc:spChg chg="del">
          <ac:chgData name="Trapitzine, Sophie" userId="e8157502-acba-4184-88fc-21661da0d929" providerId="ADAL" clId="{94F96D05-9B98-4D9B-BB03-8441FF79786B}" dt="2024-11-08T18:48:11.769" v="9" actId="478"/>
          <ac:spMkLst>
            <pc:docMk/>
            <pc:sldMk cId="906732441" sldId="2147473618"/>
            <ac:spMk id="4" creationId="{BD1B1E8A-38E2-4AC0-C694-CA064933AECA}"/>
          </ac:spMkLst>
        </pc:spChg>
        <pc:spChg chg="del">
          <ac:chgData name="Trapitzine, Sophie" userId="e8157502-acba-4184-88fc-21661da0d929" providerId="ADAL" clId="{94F96D05-9B98-4D9B-BB03-8441FF79786B}" dt="2024-11-08T18:48:11.769" v="9" actId="478"/>
          <ac:spMkLst>
            <pc:docMk/>
            <pc:sldMk cId="906732441" sldId="2147473618"/>
            <ac:spMk id="5" creationId="{00F340A9-2202-87C1-0174-2BA19C916393}"/>
          </ac:spMkLst>
        </pc:spChg>
        <pc:spChg chg="mod">
          <ac:chgData name="Trapitzine, Sophie" userId="e8157502-acba-4184-88fc-21661da0d929" providerId="ADAL" clId="{94F96D05-9B98-4D9B-BB03-8441FF79786B}" dt="2024-11-08T18:48:09.187" v="8" actId="6549"/>
          <ac:spMkLst>
            <pc:docMk/>
            <pc:sldMk cId="906732441" sldId="2147473618"/>
            <ac:spMk id="7" creationId="{5C1763DE-8E16-3E55-A92B-CBE3B2E24B96}"/>
          </ac:spMkLst>
        </pc:spChg>
        <pc:spChg chg="del">
          <ac:chgData name="Trapitzine, Sophie" userId="e8157502-acba-4184-88fc-21661da0d929" providerId="ADAL" clId="{94F96D05-9B98-4D9B-BB03-8441FF79786B}" dt="2024-11-08T18:48:11.769" v="9" actId="478"/>
          <ac:spMkLst>
            <pc:docMk/>
            <pc:sldMk cId="906732441" sldId="2147473618"/>
            <ac:spMk id="9" creationId="{BF8FF8D8-428A-5BB3-AE5A-31EB2F71F4EF}"/>
          </ac:spMkLst>
        </pc:spChg>
        <pc:spChg chg="add del mod">
          <ac:chgData name="Trapitzine, Sophie" userId="e8157502-acba-4184-88fc-21661da0d929" providerId="ADAL" clId="{94F96D05-9B98-4D9B-BB03-8441FF79786B}" dt="2024-11-08T18:48:14.627" v="11" actId="478"/>
          <ac:spMkLst>
            <pc:docMk/>
            <pc:sldMk cId="906732441" sldId="2147473618"/>
            <ac:spMk id="10" creationId="{A77F4479-46D2-DDA1-714F-7F6B050DF39E}"/>
          </ac:spMkLst>
        </pc:spChg>
        <pc:spChg chg="add del mod">
          <ac:chgData name="Trapitzine, Sophie" userId="e8157502-acba-4184-88fc-21661da0d929" providerId="ADAL" clId="{94F96D05-9B98-4D9B-BB03-8441FF79786B}" dt="2024-11-08T18:48:14.627" v="11" actId="478"/>
          <ac:spMkLst>
            <pc:docMk/>
            <pc:sldMk cId="906732441" sldId="2147473618"/>
            <ac:spMk id="11" creationId="{26C21632-FF56-1520-08A4-704513D03C4D}"/>
          </ac:spMkLst>
        </pc:spChg>
        <pc:spChg chg="add mod topLvl">
          <ac:chgData name="Trapitzine, Sophie" userId="e8157502-acba-4184-88fc-21661da0d929" providerId="ADAL" clId="{94F96D05-9B98-4D9B-BB03-8441FF79786B}" dt="2024-11-08T18:48:34.700" v="25" actId="14100"/>
          <ac:spMkLst>
            <pc:docMk/>
            <pc:sldMk cId="906732441" sldId="2147473618"/>
            <ac:spMk id="12" creationId="{8B749A49-E7BA-DBB5-0DAC-2E393319234D}"/>
          </ac:spMkLst>
        </pc:spChg>
        <pc:spChg chg="add mod topLvl">
          <ac:chgData name="Trapitzine, Sophie" userId="e8157502-acba-4184-88fc-21661da0d929" providerId="ADAL" clId="{94F96D05-9B98-4D9B-BB03-8441FF79786B}" dt="2024-11-08T18:48:28.266" v="21" actId="164"/>
          <ac:spMkLst>
            <pc:docMk/>
            <pc:sldMk cId="906732441" sldId="2147473618"/>
            <ac:spMk id="13" creationId="{80A4C627-6024-83A5-FCF0-395451E49117}"/>
          </ac:spMkLst>
        </pc:spChg>
        <pc:spChg chg="add mod">
          <ac:chgData name="Trapitzine, Sophie" userId="e8157502-acba-4184-88fc-21661da0d929" providerId="ADAL" clId="{94F96D05-9B98-4D9B-BB03-8441FF79786B}" dt="2024-11-08T18:48:37.545" v="26" actId="164"/>
          <ac:spMkLst>
            <pc:docMk/>
            <pc:sldMk cId="906732441" sldId="2147473618"/>
            <ac:spMk id="14" creationId="{26444797-C812-02A8-AEA5-3C94FBA09E35}"/>
          </ac:spMkLst>
        </pc:spChg>
        <pc:spChg chg="add mod">
          <ac:chgData name="Trapitzine, Sophie" userId="e8157502-acba-4184-88fc-21661da0d929" providerId="ADAL" clId="{94F96D05-9B98-4D9B-BB03-8441FF79786B}" dt="2024-11-08T18:48:44.393" v="29" actId="1076"/>
          <ac:spMkLst>
            <pc:docMk/>
            <pc:sldMk cId="906732441" sldId="2147473618"/>
            <ac:spMk id="15" creationId="{11A66941-5FB7-B7FF-E1CE-CBB116978A5E}"/>
          </ac:spMkLst>
        </pc:spChg>
        <pc:spChg chg="mod">
          <ac:chgData name="Trapitzine, Sophie" userId="e8157502-acba-4184-88fc-21661da0d929" providerId="ADAL" clId="{94F96D05-9B98-4D9B-BB03-8441FF79786B}" dt="2024-11-08T18:48:49.636" v="30" actId="571"/>
          <ac:spMkLst>
            <pc:docMk/>
            <pc:sldMk cId="906732441" sldId="2147473618"/>
            <ac:spMk id="21" creationId="{A8F4D722-8CC6-B459-C357-EE996FB18984}"/>
          </ac:spMkLst>
        </pc:spChg>
        <pc:spChg chg="mod">
          <ac:chgData name="Trapitzine, Sophie" userId="e8157502-acba-4184-88fc-21661da0d929" providerId="ADAL" clId="{94F96D05-9B98-4D9B-BB03-8441FF79786B}" dt="2024-11-08T18:48:49.636" v="30" actId="571"/>
          <ac:spMkLst>
            <pc:docMk/>
            <pc:sldMk cId="906732441" sldId="2147473618"/>
            <ac:spMk id="22" creationId="{28E8603B-6242-6CCA-F154-BC546C3DDF36}"/>
          </ac:spMkLst>
        </pc:spChg>
        <pc:spChg chg="mod">
          <ac:chgData name="Trapitzine, Sophie" userId="e8157502-acba-4184-88fc-21661da0d929" providerId="ADAL" clId="{94F96D05-9B98-4D9B-BB03-8441FF79786B}" dt="2024-11-08T18:48:49.636" v="30" actId="571"/>
          <ac:spMkLst>
            <pc:docMk/>
            <pc:sldMk cId="906732441" sldId="2147473618"/>
            <ac:spMk id="23" creationId="{CC92D660-8DFE-88B9-5B4A-987AD3E4C7F0}"/>
          </ac:spMkLst>
        </pc:spChg>
        <pc:spChg chg="add mod">
          <ac:chgData name="Trapitzine, Sophie" userId="e8157502-acba-4184-88fc-21661da0d929" providerId="ADAL" clId="{94F96D05-9B98-4D9B-BB03-8441FF79786B}" dt="2024-11-08T18:48:49.636" v="30" actId="571"/>
          <ac:spMkLst>
            <pc:docMk/>
            <pc:sldMk cId="906732441" sldId="2147473618"/>
            <ac:spMk id="24" creationId="{B57627D8-7814-757F-9851-8E082367EF1C}"/>
          </ac:spMkLst>
        </pc:spChg>
        <pc:grpChg chg="add del mod">
          <ac:chgData name="Trapitzine, Sophie" userId="e8157502-acba-4184-88fc-21661da0d929" providerId="ADAL" clId="{94F96D05-9B98-4D9B-BB03-8441FF79786B}" dt="2024-11-08T18:48:26.444" v="20" actId="165"/>
          <ac:grpSpMkLst>
            <pc:docMk/>
            <pc:sldMk cId="906732441" sldId="2147473618"/>
            <ac:grpSpMk id="16" creationId="{4180C9D5-E30D-1BCC-BEDC-18722CC06FBC}"/>
          </ac:grpSpMkLst>
        </pc:grpChg>
        <pc:grpChg chg="add mod">
          <ac:chgData name="Trapitzine, Sophie" userId="e8157502-acba-4184-88fc-21661da0d929" providerId="ADAL" clId="{94F96D05-9B98-4D9B-BB03-8441FF79786B}" dt="2024-11-08T18:48:37.545" v="26" actId="164"/>
          <ac:grpSpMkLst>
            <pc:docMk/>
            <pc:sldMk cId="906732441" sldId="2147473618"/>
            <ac:grpSpMk id="17" creationId="{2FBA8510-B24B-8126-2776-39B1F2713CB2}"/>
          </ac:grpSpMkLst>
        </pc:grpChg>
        <pc:grpChg chg="add mod">
          <ac:chgData name="Trapitzine, Sophie" userId="e8157502-acba-4184-88fc-21661da0d929" providerId="ADAL" clId="{94F96D05-9B98-4D9B-BB03-8441FF79786B}" dt="2024-11-08T18:48:44.393" v="29" actId="1076"/>
          <ac:grpSpMkLst>
            <pc:docMk/>
            <pc:sldMk cId="906732441" sldId="2147473618"/>
            <ac:grpSpMk id="18" creationId="{B99F7543-2BE4-270A-F5B8-914663D62397}"/>
          </ac:grpSpMkLst>
        </pc:grpChg>
        <pc:grpChg chg="add mod">
          <ac:chgData name="Trapitzine, Sophie" userId="e8157502-acba-4184-88fc-21661da0d929" providerId="ADAL" clId="{94F96D05-9B98-4D9B-BB03-8441FF79786B}" dt="2024-11-08T18:48:49.636" v="30" actId="571"/>
          <ac:grpSpMkLst>
            <pc:docMk/>
            <pc:sldMk cId="906732441" sldId="2147473618"/>
            <ac:grpSpMk id="19" creationId="{B4DD27A5-7A38-277B-CCA1-DBD59A8484F5}"/>
          </ac:grpSpMkLst>
        </pc:grpChg>
        <pc:grpChg chg="mod">
          <ac:chgData name="Trapitzine, Sophie" userId="e8157502-acba-4184-88fc-21661da0d929" providerId="ADAL" clId="{94F96D05-9B98-4D9B-BB03-8441FF79786B}" dt="2024-11-08T18:48:49.636" v="30" actId="571"/>
          <ac:grpSpMkLst>
            <pc:docMk/>
            <pc:sldMk cId="906732441" sldId="2147473618"/>
            <ac:grpSpMk id="20" creationId="{36088335-DEF4-51A0-11F1-53AB3FD4BD6F}"/>
          </ac:grpSpMkLst>
        </pc:grpChg>
        <pc:picChg chg="del">
          <ac:chgData name="Trapitzine, Sophie" userId="e8157502-acba-4184-88fc-21661da0d929" providerId="ADAL" clId="{94F96D05-9B98-4D9B-BB03-8441FF79786B}" dt="2024-11-08T18:48:11.769" v="9" actId="478"/>
          <ac:picMkLst>
            <pc:docMk/>
            <pc:sldMk cId="906732441" sldId="2147473618"/>
            <ac:picMk id="1026" creationId="{E47EA627-92A6-73FA-A8D9-7871B33FDFBF}"/>
          </ac:picMkLst>
        </pc:picChg>
        <pc:picChg chg="del">
          <ac:chgData name="Trapitzine, Sophie" userId="e8157502-acba-4184-88fc-21661da0d929" providerId="ADAL" clId="{94F96D05-9B98-4D9B-BB03-8441FF79786B}" dt="2024-11-08T18:48:11.769" v="9" actId="478"/>
          <ac:picMkLst>
            <pc:docMk/>
            <pc:sldMk cId="906732441" sldId="2147473618"/>
            <ac:picMk id="1028" creationId="{EC65BAAA-A1DA-E372-D1EB-37079E54DE40}"/>
          </ac:picMkLst>
        </pc:picChg>
        <pc:picChg chg="del">
          <ac:chgData name="Trapitzine, Sophie" userId="e8157502-acba-4184-88fc-21661da0d929" providerId="ADAL" clId="{94F96D05-9B98-4D9B-BB03-8441FF79786B}" dt="2024-11-08T18:48:11.769" v="9" actId="478"/>
          <ac:picMkLst>
            <pc:docMk/>
            <pc:sldMk cId="906732441" sldId="2147473618"/>
            <ac:picMk id="1030" creationId="{7E3817A8-36A6-5D53-4324-68A67B34BF5F}"/>
          </ac:picMkLst>
        </pc:picChg>
        <pc:picChg chg="del">
          <ac:chgData name="Trapitzine, Sophie" userId="e8157502-acba-4184-88fc-21661da0d929" providerId="ADAL" clId="{94F96D05-9B98-4D9B-BB03-8441FF79786B}" dt="2024-11-08T18:48:11.769" v="9" actId="478"/>
          <ac:picMkLst>
            <pc:docMk/>
            <pc:sldMk cId="906732441" sldId="2147473618"/>
            <ac:picMk id="1032" creationId="{80110E5E-8352-9B54-743E-2802813EB92A}"/>
          </ac:picMkLst>
        </pc:picChg>
      </pc:sldChg>
      <pc:sldChg chg="addSp delSp modSp mod">
        <pc:chgData name="Trapitzine, Sophie" userId="e8157502-acba-4184-88fc-21661da0d929" providerId="ADAL" clId="{94F96D05-9B98-4D9B-BB03-8441FF79786B}" dt="2024-11-08T18:49:48.413" v="39" actId="1076"/>
        <pc:sldMkLst>
          <pc:docMk/>
          <pc:sldMk cId="2763039980" sldId="2147473620"/>
        </pc:sldMkLst>
        <pc:spChg chg="del">
          <ac:chgData name="Trapitzine, Sophie" userId="e8157502-acba-4184-88fc-21661da0d929" providerId="ADAL" clId="{94F96D05-9B98-4D9B-BB03-8441FF79786B}" dt="2024-11-08T18:49:41.218" v="36" actId="478"/>
          <ac:spMkLst>
            <pc:docMk/>
            <pc:sldMk cId="2763039980" sldId="2147473620"/>
            <ac:spMk id="5" creationId="{30600C52-8131-41F4-E1E0-5616379CD454}"/>
          </ac:spMkLst>
        </pc:spChg>
        <pc:spChg chg="add del ord">
          <ac:chgData name="Trapitzine, Sophie" userId="e8157502-acba-4184-88fc-21661da0d929" providerId="ADAL" clId="{94F96D05-9B98-4D9B-BB03-8441FF79786B}" dt="2024-11-08T18:49:37.938" v="35" actId="167"/>
          <ac:spMkLst>
            <pc:docMk/>
            <pc:sldMk cId="2763039980" sldId="2147473620"/>
            <ac:spMk id="9" creationId="{39C5F247-18D7-19D5-F9EA-EE67D2499E16}"/>
          </ac:spMkLst>
        </pc:spChg>
        <pc:spChg chg="mod">
          <ac:chgData name="Trapitzine, Sophie" userId="e8157502-acba-4184-88fc-21661da0d929" providerId="ADAL" clId="{94F96D05-9B98-4D9B-BB03-8441FF79786B}" dt="2024-11-08T18:49:25.166" v="32" actId="20577"/>
          <ac:spMkLst>
            <pc:docMk/>
            <pc:sldMk cId="2763039980" sldId="2147473620"/>
            <ac:spMk id="12" creationId="{B68BF93A-CC12-AAB3-BE5D-EDB1AB4B2C24}"/>
          </ac:spMkLst>
        </pc:spChg>
        <pc:spChg chg="del">
          <ac:chgData name="Trapitzine, Sophie" userId="e8157502-acba-4184-88fc-21661da0d929" providerId="ADAL" clId="{94F96D05-9B98-4D9B-BB03-8441FF79786B}" dt="2024-11-08T18:49:41.218" v="36" actId="478"/>
          <ac:spMkLst>
            <pc:docMk/>
            <pc:sldMk cId="2763039980" sldId="2147473620"/>
            <ac:spMk id="20" creationId="{100044FB-E40F-7D61-EE02-015962AE170F}"/>
          </ac:spMkLst>
        </pc:spChg>
        <pc:spChg chg="del">
          <ac:chgData name="Trapitzine, Sophie" userId="e8157502-acba-4184-88fc-21661da0d929" providerId="ADAL" clId="{94F96D05-9B98-4D9B-BB03-8441FF79786B}" dt="2024-11-08T18:49:41.218" v="36" actId="478"/>
          <ac:spMkLst>
            <pc:docMk/>
            <pc:sldMk cId="2763039980" sldId="2147473620"/>
            <ac:spMk id="22" creationId="{C9791B0F-BB14-FDF2-1FC8-AAC2C8C446F3}"/>
          </ac:spMkLst>
        </pc:spChg>
        <pc:spChg chg="del">
          <ac:chgData name="Trapitzine, Sophie" userId="e8157502-acba-4184-88fc-21661da0d929" providerId="ADAL" clId="{94F96D05-9B98-4D9B-BB03-8441FF79786B}" dt="2024-11-08T18:49:41.218" v="36" actId="478"/>
          <ac:spMkLst>
            <pc:docMk/>
            <pc:sldMk cId="2763039980" sldId="2147473620"/>
            <ac:spMk id="25" creationId="{CB5566EB-CA98-8A4C-98FA-D91A7FEEBD21}"/>
          </ac:spMkLst>
        </pc:spChg>
        <pc:spChg chg="del">
          <ac:chgData name="Trapitzine, Sophie" userId="e8157502-acba-4184-88fc-21661da0d929" providerId="ADAL" clId="{94F96D05-9B98-4D9B-BB03-8441FF79786B}" dt="2024-11-08T18:49:41.218" v="36" actId="478"/>
          <ac:spMkLst>
            <pc:docMk/>
            <pc:sldMk cId="2763039980" sldId="2147473620"/>
            <ac:spMk id="26" creationId="{6E962AB8-7A35-7452-DC5B-1F3972D65A8B}"/>
          </ac:spMkLst>
        </pc:spChg>
        <pc:spChg chg="del">
          <ac:chgData name="Trapitzine, Sophie" userId="e8157502-acba-4184-88fc-21661da0d929" providerId="ADAL" clId="{94F96D05-9B98-4D9B-BB03-8441FF79786B}" dt="2024-11-08T18:49:41.218" v="36" actId="478"/>
          <ac:spMkLst>
            <pc:docMk/>
            <pc:sldMk cId="2763039980" sldId="2147473620"/>
            <ac:spMk id="29" creationId="{B0FD1DC0-1268-7AD3-FC3B-045F914AE641}"/>
          </ac:spMkLst>
        </pc:spChg>
        <pc:picChg chg="del">
          <ac:chgData name="Trapitzine, Sophie" userId="e8157502-acba-4184-88fc-21661da0d929" providerId="ADAL" clId="{94F96D05-9B98-4D9B-BB03-8441FF79786B}" dt="2024-11-08T18:49:41.218" v="36" actId="478"/>
          <ac:picMkLst>
            <pc:docMk/>
            <pc:sldMk cId="2763039980" sldId="2147473620"/>
            <ac:picMk id="3" creationId="{64B924DB-260A-C170-7257-EAE1EC5B84B0}"/>
          </ac:picMkLst>
        </pc:picChg>
        <pc:picChg chg="add mod">
          <ac:chgData name="Trapitzine, Sophie" userId="e8157502-acba-4184-88fc-21661da0d929" providerId="ADAL" clId="{94F96D05-9B98-4D9B-BB03-8441FF79786B}" dt="2024-11-08T18:49:48.413" v="39" actId="1076"/>
          <ac:picMkLst>
            <pc:docMk/>
            <pc:sldMk cId="2763039980" sldId="2147473620"/>
            <ac:picMk id="4" creationId="{BB384033-4ED4-21AB-2B77-69B39E43E18A}"/>
          </ac:picMkLst>
        </pc:picChg>
        <pc:picChg chg="del">
          <ac:chgData name="Trapitzine, Sophie" userId="e8157502-acba-4184-88fc-21661da0d929" providerId="ADAL" clId="{94F96D05-9B98-4D9B-BB03-8441FF79786B}" dt="2024-11-08T18:49:41.218" v="36" actId="478"/>
          <ac:picMkLst>
            <pc:docMk/>
            <pc:sldMk cId="2763039980" sldId="2147473620"/>
            <ac:picMk id="21" creationId="{3D32FD37-0109-5827-AE98-D541F57D8B92}"/>
          </ac:picMkLst>
        </pc:picChg>
        <pc:picChg chg="del">
          <ac:chgData name="Trapitzine, Sophie" userId="e8157502-acba-4184-88fc-21661da0d929" providerId="ADAL" clId="{94F96D05-9B98-4D9B-BB03-8441FF79786B}" dt="2024-11-08T18:49:41.218" v="36" actId="478"/>
          <ac:picMkLst>
            <pc:docMk/>
            <pc:sldMk cId="2763039980" sldId="2147473620"/>
            <ac:picMk id="23" creationId="{45577931-D23C-E970-13F0-67C7EF72FED0}"/>
          </ac:picMkLst>
        </pc:picChg>
        <pc:picChg chg="del">
          <ac:chgData name="Trapitzine, Sophie" userId="e8157502-acba-4184-88fc-21661da0d929" providerId="ADAL" clId="{94F96D05-9B98-4D9B-BB03-8441FF79786B}" dt="2024-11-08T18:49:41.218" v="36" actId="478"/>
          <ac:picMkLst>
            <pc:docMk/>
            <pc:sldMk cId="2763039980" sldId="2147473620"/>
            <ac:picMk id="24" creationId="{DC303E5C-1A17-2A3E-EF66-84FD5ADEC055}"/>
          </ac:picMkLst>
        </pc:picChg>
        <pc:picChg chg="del">
          <ac:chgData name="Trapitzine, Sophie" userId="e8157502-acba-4184-88fc-21661da0d929" providerId="ADAL" clId="{94F96D05-9B98-4D9B-BB03-8441FF79786B}" dt="2024-11-08T18:49:41.218" v="36" actId="478"/>
          <ac:picMkLst>
            <pc:docMk/>
            <pc:sldMk cId="2763039980" sldId="2147473620"/>
            <ac:picMk id="27" creationId="{3B2ACCF3-BB59-6A77-A431-D3FBA5BBBC19}"/>
          </ac:picMkLst>
        </pc:picChg>
        <pc:picChg chg="del">
          <ac:chgData name="Trapitzine, Sophie" userId="e8157502-acba-4184-88fc-21661da0d929" providerId="ADAL" clId="{94F96D05-9B98-4D9B-BB03-8441FF79786B}" dt="2024-11-08T18:49:41.218" v="36" actId="478"/>
          <ac:picMkLst>
            <pc:docMk/>
            <pc:sldMk cId="2763039980" sldId="2147473620"/>
            <ac:picMk id="28" creationId="{0E484738-8918-6CE2-D45C-78E92FE26C56}"/>
          </ac:picMkLst>
        </pc:picChg>
        <pc:picChg chg="del">
          <ac:chgData name="Trapitzine, Sophie" userId="e8157502-acba-4184-88fc-21661da0d929" providerId="ADAL" clId="{94F96D05-9B98-4D9B-BB03-8441FF79786B}" dt="2024-11-08T18:49:41.218" v="36" actId="478"/>
          <ac:picMkLst>
            <pc:docMk/>
            <pc:sldMk cId="2763039980" sldId="2147473620"/>
            <ac:picMk id="49" creationId="{DA72211A-55A4-CAF0-70CF-B49FED78D105}"/>
          </ac:picMkLst>
        </pc:picChg>
        <pc:picChg chg="del">
          <ac:chgData name="Trapitzine, Sophie" userId="e8157502-acba-4184-88fc-21661da0d929" providerId="ADAL" clId="{94F96D05-9B98-4D9B-BB03-8441FF79786B}" dt="2024-11-08T18:49:41.218" v="36" actId="478"/>
          <ac:picMkLst>
            <pc:docMk/>
            <pc:sldMk cId="2763039980" sldId="2147473620"/>
            <ac:picMk id="53" creationId="{BA6D4C2C-BC75-203F-D92C-B05EEA72BC29}"/>
          </ac:picMkLst>
        </pc:picChg>
        <pc:picChg chg="del">
          <ac:chgData name="Trapitzine, Sophie" userId="e8157502-acba-4184-88fc-21661da0d929" providerId="ADAL" clId="{94F96D05-9B98-4D9B-BB03-8441FF79786B}" dt="2024-11-08T18:49:41.218" v="36" actId="478"/>
          <ac:picMkLst>
            <pc:docMk/>
            <pc:sldMk cId="2763039980" sldId="2147473620"/>
            <ac:picMk id="58" creationId="{6E5C4A87-2595-F6B3-F48F-8C7BAC85E560}"/>
          </ac:picMkLst>
        </pc:picChg>
        <pc:picChg chg="del">
          <ac:chgData name="Trapitzine, Sophie" userId="e8157502-acba-4184-88fc-21661da0d929" providerId="ADAL" clId="{94F96D05-9B98-4D9B-BB03-8441FF79786B}" dt="2024-11-08T18:49:41.218" v="36" actId="478"/>
          <ac:picMkLst>
            <pc:docMk/>
            <pc:sldMk cId="2763039980" sldId="2147473620"/>
            <ac:picMk id="67" creationId="{28206FA3-7C21-E602-E806-8082D4493A21}"/>
          </ac:picMkLst>
        </pc:picChg>
        <pc:picChg chg="del">
          <ac:chgData name="Trapitzine, Sophie" userId="e8157502-acba-4184-88fc-21661da0d929" providerId="ADAL" clId="{94F96D05-9B98-4D9B-BB03-8441FF79786B}" dt="2024-11-08T18:49:41.218" v="36" actId="478"/>
          <ac:picMkLst>
            <pc:docMk/>
            <pc:sldMk cId="2763039980" sldId="2147473620"/>
            <ac:picMk id="68" creationId="{28776C8E-CDC9-1A15-F6A2-4DA03210EDDD}"/>
          </ac:picMkLst>
        </pc:picChg>
      </pc:sldChg>
      <pc:sldChg chg="modSp mod">
        <pc:chgData name="Trapitzine, Sophie" userId="e8157502-acba-4184-88fc-21661da0d929" providerId="ADAL" clId="{94F96D05-9B98-4D9B-BB03-8441FF79786B}" dt="2024-11-08T18:50:38.307" v="90" actId="1035"/>
        <pc:sldMkLst>
          <pc:docMk/>
          <pc:sldMk cId="3254354462" sldId="2147473621"/>
        </pc:sldMkLst>
        <pc:spChg chg="mod">
          <ac:chgData name="Trapitzine, Sophie" userId="e8157502-acba-4184-88fc-21661da0d929" providerId="ADAL" clId="{94F96D05-9B98-4D9B-BB03-8441FF79786B}" dt="2024-11-08T18:50:38.307" v="90" actId="1035"/>
          <ac:spMkLst>
            <pc:docMk/>
            <pc:sldMk cId="3254354462" sldId="2147473621"/>
            <ac:spMk id="18" creationId="{B1FCFDB4-DC95-3F05-3206-5EC992B32B0A}"/>
          </ac:spMkLst>
        </pc:spChg>
      </pc:sldChg>
      <pc:sldChg chg="modSp mod">
        <pc:chgData name="Trapitzine, Sophie" userId="e8157502-acba-4184-88fc-21661da0d929" providerId="ADAL" clId="{94F96D05-9B98-4D9B-BB03-8441FF79786B}" dt="2024-11-08T18:50:04.968" v="54" actId="20577"/>
        <pc:sldMkLst>
          <pc:docMk/>
          <pc:sldMk cId="1571433014" sldId="2147473623"/>
        </pc:sldMkLst>
        <pc:spChg chg="mod">
          <ac:chgData name="Trapitzine, Sophie" userId="e8157502-acba-4184-88fc-21661da0d929" providerId="ADAL" clId="{94F96D05-9B98-4D9B-BB03-8441FF79786B}" dt="2024-11-08T18:50:04.968" v="54" actId="20577"/>
          <ac:spMkLst>
            <pc:docMk/>
            <pc:sldMk cId="1571433014" sldId="2147473623"/>
            <ac:spMk id="13" creationId="{070848A5-C2CD-F835-CA22-C7A9B3DA7373}"/>
          </ac:spMkLst>
        </pc:spChg>
      </pc:sldChg>
      <pc:sldChg chg="modSp mod">
        <pc:chgData name="Trapitzine, Sophie" userId="e8157502-acba-4184-88fc-21661da0d929" providerId="ADAL" clId="{94F96D05-9B98-4D9B-BB03-8441FF79786B}" dt="2024-11-08T18:51:27.797" v="148" actId="20577"/>
        <pc:sldMkLst>
          <pc:docMk/>
          <pc:sldMk cId="1129374400" sldId="2147473624"/>
        </pc:sldMkLst>
        <pc:spChg chg="mod">
          <ac:chgData name="Trapitzine, Sophie" userId="e8157502-acba-4184-88fc-21661da0d929" providerId="ADAL" clId="{94F96D05-9B98-4D9B-BB03-8441FF79786B}" dt="2024-11-08T18:51:27.797" v="148" actId="20577"/>
          <ac:spMkLst>
            <pc:docMk/>
            <pc:sldMk cId="1129374400" sldId="2147473624"/>
            <ac:spMk id="5" creationId="{2AFCD7AD-AB8E-C8FC-6249-97F4624FF654}"/>
          </ac:spMkLst>
        </pc:spChg>
        <pc:spChg chg="mod">
          <ac:chgData name="Trapitzine, Sophie" userId="e8157502-acba-4184-88fc-21661da0d929" providerId="ADAL" clId="{94F96D05-9B98-4D9B-BB03-8441FF79786B}" dt="2024-11-08T18:51:14.952" v="136" actId="20577"/>
          <ac:spMkLst>
            <pc:docMk/>
            <pc:sldMk cId="1129374400" sldId="2147473624"/>
            <ac:spMk id="16" creationId="{B4CE31C2-74DC-790E-9C58-566364859FC4}"/>
          </ac:spMkLst>
        </pc:spChg>
      </pc:sldChg>
      <pc:sldChg chg="modSp mod">
        <pc:chgData name="Trapitzine, Sophie" userId="e8157502-acba-4184-88fc-21661da0d929" providerId="ADAL" clId="{94F96D05-9B98-4D9B-BB03-8441FF79786B}" dt="2024-11-08T18:52:05.172" v="236" actId="20577"/>
        <pc:sldMkLst>
          <pc:docMk/>
          <pc:sldMk cId="4006480624" sldId="2147473632"/>
        </pc:sldMkLst>
        <pc:spChg chg="mod">
          <ac:chgData name="Trapitzine, Sophie" userId="e8157502-acba-4184-88fc-21661da0d929" providerId="ADAL" clId="{94F96D05-9B98-4D9B-BB03-8441FF79786B}" dt="2024-11-08T18:52:05.172" v="236" actId="20577"/>
          <ac:spMkLst>
            <pc:docMk/>
            <pc:sldMk cId="4006480624" sldId="2147473632"/>
            <ac:spMk id="16" creationId="{72B40EFC-7D68-BED0-12F3-ADAD2B83941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9F0EF62-5255-4A2A-A777-CFB6CD9DE7DB}" type="datetimeFigureOut">
              <a:rPr lang="fr-FR" smtClean="0"/>
              <a:t>29/06/2025</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DB9FFD1-3B73-4456-8120-347AD18A9C9F}" type="slidenum">
              <a:rPr lang="fr-FR" smtClean="0"/>
              <a:t>‹N°›</a:t>
            </a:fld>
            <a:endParaRPr lang="fr-FR"/>
          </a:p>
        </p:txBody>
      </p:sp>
    </p:spTree>
    <p:extLst>
      <p:ext uri="{BB962C8B-B14F-4D97-AF65-F5344CB8AC3E}">
        <p14:creationId xmlns:p14="http://schemas.microsoft.com/office/powerpoint/2010/main" val="4033980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fld id="{D680E798-53FF-4C51-A981-953463752515}" type="datetimeFigureOut">
              <a:rPr lang="fr-FR" smtClean="0"/>
              <a:pPr/>
              <a:t>29/06/2025</a:t>
            </a:fld>
            <a:endParaRPr lang="fr-FR"/>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fld id="{1B06CD8F-B7ED-4A05-9FB1-A01CC0EF02CC}" type="slidenum">
              <a:rPr lang="fr-FR" smtClean="0"/>
              <a:pPr/>
              <a:t>‹N°›</a:t>
            </a:fld>
            <a:endParaRPr lang="fr-FR"/>
          </a:p>
        </p:txBody>
      </p:sp>
    </p:spTree>
    <p:extLst>
      <p:ext uri="{BB962C8B-B14F-4D97-AF65-F5344CB8AC3E}">
        <p14:creationId xmlns:p14="http://schemas.microsoft.com/office/powerpoint/2010/main" val="411662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dirty="0"/>
              <a:t>En complément, une expérimentation est menée actuellement pour vous proposer dans l’outil DT de soumettre une question communiquée par l’étudiant à laquelle vous n’auriez pas la réponse.</a:t>
            </a:r>
            <a:endParaRPr lang="fr-FR" dirty="0"/>
          </a:p>
        </p:txBody>
      </p:sp>
      <p:sp>
        <p:nvSpPr>
          <p:cNvPr id="4" name="Slide Number Placeholder 3"/>
          <p:cNvSpPr>
            <a:spLocks noGrp="1"/>
          </p:cNvSpPr>
          <p:nvPr>
            <p:ph type="sldNum" sz="quarter" idx="5"/>
          </p:nvPr>
        </p:nvSpPr>
        <p:spPr/>
        <p:txBody>
          <a:bodyPr/>
          <a:lstStyle/>
          <a:p>
            <a:fld id="{1B06CD8F-B7ED-4A05-9FB1-A01CC0EF02CC}" type="slidenum">
              <a:rPr lang="fr-FR" smtClean="0"/>
              <a:pPr/>
              <a:t>10</a:t>
            </a:fld>
            <a:endParaRPr lang="fr-FR"/>
          </a:p>
        </p:txBody>
      </p:sp>
    </p:spTree>
    <p:extLst>
      <p:ext uri="{BB962C8B-B14F-4D97-AF65-F5344CB8AC3E}">
        <p14:creationId xmlns:p14="http://schemas.microsoft.com/office/powerpoint/2010/main" val="35438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50000"/>
              </a:lnSpc>
              <a:spcBef>
                <a:spcPts val="0"/>
              </a:spcBef>
              <a:spcAft>
                <a:spcPts val="0"/>
              </a:spcAft>
              <a:buNone/>
            </a:pPr>
            <a:r>
              <a:rPr lang="fr-FR" sz="1200" dirty="0">
                <a:solidFill>
                  <a:schemeClr val="accent4"/>
                </a:solidFill>
              </a:rPr>
              <a:t>Important</a:t>
            </a:r>
            <a:r>
              <a:rPr lang="fr-FR" sz="1200" b="0" dirty="0"/>
              <a:t> : </a:t>
            </a:r>
          </a:p>
          <a:p>
            <a:pPr marL="171450" indent="-171450">
              <a:lnSpc>
                <a:spcPct val="150000"/>
              </a:lnSpc>
              <a:spcBef>
                <a:spcPts val="0"/>
              </a:spcBef>
              <a:spcAft>
                <a:spcPts val="0"/>
              </a:spcAft>
              <a:buFont typeface="Arial" panose="020B0604020202020204" pitchFamily="34" charset="0"/>
              <a:buChar char="•"/>
            </a:pPr>
            <a:r>
              <a:rPr lang="fr-FR" sz="1200" b="0" dirty="0"/>
              <a:t>Le Guichet central implique pour l’agent d’être </a:t>
            </a:r>
            <a:r>
              <a:rPr lang="fr-FR" sz="1200" dirty="0"/>
              <a:t>polyvalent et formé </a:t>
            </a:r>
            <a:r>
              <a:rPr lang="fr-FR" sz="1200" b="0" dirty="0"/>
              <a:t>pour répondre à ce type de besoin</a:t>
            </a:r>
          </a:p>
          <a:p>
            <a:pPr marL="171450" indent="-171450">
              <a:lnSpc>
                <a:spcPct val="150000"/>
              </a:lnSpc>
              <a:spcBef>
                <a:spcPts val="0"/>
              </a:spcBef>
              <a:spcAft>
                <a:spcPts val="0"/>
              </a:spcAft>
              <a:buFont typeface="Arial" panose="020B0604020202020204" pitchFamily="34" charset="0"/>
              <a:buChar char="•"/>
            </a:pPr>
            <a:r>
              <a:rPr lang="fr-FR" sz="1200" b="0" dirty="0"/>
              <a:t>Il </a:t>
            </a:r>
            <a:r>
              <a:rPr lang="fr-FR" sz="1200" dirty="0"/>
              <a:t>ne remplace PAS les services</a:t>
            </a:r>
            <a:r>
              <a:rPr lang="fr-FR" sz="1200" b="0" dirty="0"/>
              <a:t>, qui continuent à répondre aux besoins d’accompagnement les plus complexes ou nécessitant un haut degré d’expertise</a:t>
            </a:r>
          </a:p>
        </p:txBody>
      </p:sp>
      <p:sp>
        <p:nvSpPr>
          <p:cNvPr id="4" name="Slide Number Placeholder 3"/>
          <p:cNvSpPr>
            <a:spLocks noGrp="1"/>
          </p:cNvSpPr>
          <p:nvPr>
            <p:ph type="sldNum" sz="quarter" idx="5"/>
          </p:nvPr>
        </p:nvSpPr>
        <p:spPr/>
        <p:txBody>
          <a:bodyPr/>
          <a:lstStyle/>
          <a:p>
            <a:fld id="{1B06CD8F-B7ED-4A05-9FB1-A01CC0EF02CC}" type="slidenum">
              <a:rPr lang="fr-FR" smtClean="0"/>
              <a:pPr/>
              <a:t>11</a:t>
            </a:fld>
            <a:endParaRPr lang="fr-FR"/>
          </a:p>
        </p:txBody>
      </p:sp>
    </p:spTree>
    <p:extLst>
      <p:ext uri="{BB962C8B-B14F-4D97-AF65-F5344CB8AC3E}">
        <p14:creationId xmlns:p14="http://schemas.microsoft.com/office/powerpoint/2010/main" val="3728117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1B06CD8F-B7ED-4A05-9FB1-A01CC0EF02CC}" type="slidenum">
              <a:rPr lang="fr-FR" smtClean="0"/>
              <a:pPr/>
              <a:t>17</a:t>
            </a:fld>
            <a:endParaRPr lang="fr-FR"/>
          </a:p>
        </p:txBody>
      </p:sp>
    </p:spTree>
    <p:extLst>
      <p:ext uri="{BB962C8B-B14F-4D97-AF65-F5344CB8AC3E}">
        <p14:creationId xmlns:p14="http://schemas.microsoft.com/office/powerpoint/2010/main" val="2904206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a:xfrm>
            <a:off x="7398713" y="4783500"/>
            <a:ext cx="1350000" cy="360000"/>
          </a:xfrm>
          <a:prstGeom prst="rect">
            <a:avLst/>
          </a:prstGeom>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fld id="{2253D7E9-D6B2-44CC-B160-44400E7ADBC0}" type="datetime1">
              <a:rPr lang="fr-FR" cap="all" smtClean="0"/>
              <a:t>29/06/2025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320687"/>
            <a:ext cx="8424614" cy="242951"/>
          </a:xfrm>
        </p:spPr>
        <p:txBody>
          <a:bodyPr/>
          <a:lstStyle>
            <a:lvl1pPr marL="9525" indent="85725">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323850" y="771550"/>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4"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72419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16CDE0B3-9082-4290-A5BC-EABF2C4295B3}" type="datetime1">
              <a:rPr lang="fr-FR" cap="all" smtClean="0"/>
              <a:t>29/06/2025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323850" y="771550"/>
            <a:ext cx="8424863" cy="539991"/>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212855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A7B18986-B4F0-403C-AA7F-BD4BA735CAE7}" type="datetime1">
              <a:rPr lang="fr-FR" cap="all" smtClean="0"/>
              <a:t>29/06/2025</a:t>
            </a:fld>
            <a:endParaRPr lang="fr-FR" cap="all"/>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323850" y="735615"/>
            <a:ext cx="8424863" cy="539991"/>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323528" y="1707654"/>
            <a:ext cx="2556471"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3275856"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890599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323528"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2945B430-4C3F-4FC4-9212-658C80AEF104}" type="datetime1">
              <a:rPr lang="fr-FR" cap="all" smtClean="0"/>
              <a:t>29/06/2025</a:t>
            </a:fld>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3131840" y="1707654"/>
            <a:ext cx="5616624" cy="2880320"/>
          </a:xfrm>
        </p:spPr>
        <p:txBody>
          <a:bodyPr/>
          <a:lstStyle/>
          <a:p>
            <a:r>
              <a:rPr lang="fr-FR"/>
              <a:t>Cliquez sur l'icône pour ajouter une image</a:t>
            </a:r>
          </a:p>
        </p:txBody>
      </p:sp>
    </p:spTree>
    <p:extLst>
      <p:ext uri="{BB962C8B-B14F-4D97-AF65-F5344CB8AC3E}">
        <p14:creationId xmlns:p14="http://schemas.microsoft.com/office/powerpoint/2010/main" val="3281077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FFE464D2-B3FA-4C9E-8379-96456CA1AFB0}" type="datetime1">
              <a:rPr lang="fr-FR" cap="all" smtClean="0"/>
              <a:t>29/06/2025</a:t>
            </a:fld>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323528" y="1707654"/>
            <a:ext cx="5761038" cy="2879725"/>
          </a:xfrm>
        </p:spPr>
        <p:txBody>
          <a:bodyPr/>
          <a:lstStyle/>
          <a:p>
            <a:r>
              <a:rPr lang="fr-FR"/>
              <a:t>Cliquez sur l'icône pour ajouter un graphique</a:t>
            </a:r>
          </a:p>
        </p:txBody>
      </p:sp>
    </p:spTree>
    <p:extLst>
      <p:ext uri="{BB962C8B-B14F-4D97-AF65-F5344CB8AC3E}">
        <p14:creationId xmlns:p14="http://schemas.microsoft.com/office/powerpoint/2010/main" val="41159244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a:t>Titre</a:t>
            </a:r>
          </a:p>
          <a:p>
            <a:pPr lvl="1"/>
            <a:r>
              <a:rPr lang="fr-FR"/>
              <a:t>Sous-titre</a:t>
            </a:r>
          </a:p>
        </p:txBody>
      </p:sp>
      <p:cxnSp>
        <p:nvCxnSpPr>
          <p:cNvPr id="12" name="Connecteur droit 11"/>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5679A605-4072-451A-8193-A09DAF57BB13}" type="datetime1">
              <a:rPr lang="fr-FR" cap="all" smtClean="0"/>
              <a:t>29/06/2025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pic>
        <p:nvPicPr>
          <p:cNvPr id="8" name="Image 7">
            <a:extLst>
              <a:ext uri="{FF2B5EF4-FFF2-40B4-BE49-F238E27FC236}">
                <a16:creationId xmlns:a16="http://schemas.microsoft.com/office/drawing/2014/main" id="{1918BAEC-A62A-C464-5E10-487F4E9725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6346" y="341828"/>
            <a:ext cx="2415877" cy="1438775"/>
          </a:xfrm>
          <a:prstGeom prst="rect">
            <a:avLst/>
          </a:prstGeom>
        </p:spPr>
      </p:pic>
    </p:spTree>
    <p:extLst>
      <p:ext uri="{BB962C8B-B14F-4D97-AF65-F5344CB8AC3E}">
        <p14:creationId xmlns:p14="http://schemas.microsoft.com/office/powerpoint/2010/main" val="358383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43958"/>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fld id="{98146A39-DA0E-42FD-A6CE-06D1EC01DDFD}" type="datetime1">
              <a:rPr lang="fr-FR" cap="all" smtClean="0"/>
              <a:t>29/06/2025</a:t>
            </a:fld>
            <a:endParaRPr lang="fr-FR" cap="all"/>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4112194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fld id="{08D8CA4E-4F90-4266-B0C5-0C84989FA3AF}" type="datetime1">
              <a:rPr lang="fr-FR" smtClean="0"/>
              <a:t>29/06/2025</a:t>
            </a:fld>
            <a:endParaRPr lang="fr-FR"/>
          </a:p>
        </p:txBody>
      </p:sp>
      <p:sp>
        <p:nvSpPr>
          <p:cNvPr id="5" name="Espace réservé du pied de page 4"/>
          <p:cNvSpPr>
            <a:spLocks noGrp="1"/>
          </p:cNvSpPr>
          <p:nvPr>
            <p:ph type="ftr" sz="quarter" idx="11"/>
          </p:nvPr>
        </p:nvSpPr>
        <p:spPr bwMode="gray">
          <a:xfrm>
            <a:off x="720000" y="4371949"/>
            <a:ext cx="2123808" cy="447947"/>
          </a:xfrm>
        </p:spPr>
        <p:txBody>
          <a:bodyPr anchor="ctr" anchorCtr="0"/>
          <a:lstStyle>
            <a:lvl1pPr algn="l">
              <a:defRPr sz="1150"/>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4963500"/>
            <a:ext cx="180000" cy="180000"/>
          </a:xfr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20000" y="555526"/>
            <a:ext cx="5561867" cy="3312368"/>
          </a:xfrm>
          <a:prstGeom prst="rect">
            <a:avLst/>
          </a:prstGeom>
        </p:spPr>
      </p:pic>
    </p:spTree>
    <p:extLst>
      <p:ext uri="{BB962C8B-B14F-4D97-AF65-F5344CB8AC3E}">
        <p14:creationId xmlns:p14="http://schemas.microsoft.com/office/powerpoint/2010/main" val="503035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a:xfrm>
            <a:off x="7398713" y="4783500"/>
            <a:ext cx="1350000" cy="360000"/>
          </a:xfrm>
          <a:prstGeom prst="rect">
            <a:avLst/>
          </a:prstGeom>
        </p:spPr>
        <p:txBody>
          <a:bodyPr vert="horz" lIns="0" tIns="0" rIns="0" bIns="0" rtlCol="0" anchor="ctr" anchorCtr="0">
            <a:noAutofit/>
          </a:bodyPr>
          <a:lstStyle>
            <a:lvl1pPr algn="r">
              <a:defRPr lang="fr-FR" sz="750" b="1" cap="all" smtClean="0"/>
            </a:lvl1p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sz="1200" b="1"/>
            </a:lvl1pPr>
            <a:lvl2pPr marL="324000" indent="-144000">
              <a:spcBef>
                <a:spcPts val="600"/>
              </a:spcBef>
              <a:spcAft>
                <a:spcPts val="800"/>
              </a:spcAft>
              <a:buFont typeface="+mj-lt"/>
              <a:buAutoNum type="alphaLcPeriod"/>
              <a:defRPr sz="1200"/>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sz="1200" b="1"/>
            </a:lvl1pPr>
            <a:lvl2pPr marL="324000" indent="-144000">
              <a:spcBef>
                <a:spcPts val="600"/>
              </a:spcBef>
              <a:spcAft>
                <a:spcPts val="800"/>
              </a:spcAft>
              <a:buFont typeface="+mj-lt"/>
              <a:buAutoNum type="alphaLcPeriod"/>
              <a:defRPr sz="1200"/>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sz="1200" b="1"/>
            </a:lvl1pPr>
            <a:lvl2pPr marL="324000" indent="-144000">
              <a:spcBef>
                <a:spcPts val="600"/>
              </a:spcBef>
              <a:spcAft>
                <a:spcPts val="800"/>
              </a:spcAft>
              <a:buFont typeface="+mj-lt"/>
              <a:buAutoNum type="alphaLcPeriod"/>
              <a:defRPr sz="1200"/>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A29D6098-C529-4E3A-8DFD-635937E2D2D5}" type="datetime1">
              <a:rPr lang="fr-FR" cap="all" smtClean="0"/>
              <a:t>29/06/2025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323850" y="771550"/>
            <a:ext cx="8424863" cy="539991"/>
          </a:xfrm>
        </p:spPr>
        <p:txBody>
          <a:bodyPr>
            <a:normAutofit/>
          </a:bodyPr>
          <a:lstStyle>
            <a:lvl1pPr>
              <a:defRPr sz="1800"/>
            </a:lvl1p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2888137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a:xfrm>
            <a:off x="7398713" y="4783500"/>
            <a:ext cx="1350000" cy="360000"/>
          </a:xfrm>
          <a:prstGeom prst="rect">
            <a:avLst/>
          </a:prstGeom>
        </p:spPr>
        <p:txBody>
          <a:bodyPr/>
          <a:lstStyle/>
          <a:p>
            <a:fld id="{733122C9-A0B9-462F-8757-0847AD287B63}" type="slidenum">
              <a:rPr lang="fr-FR" smtClean="0"/>
              <a:pPr/>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B8AD28C1-78D5-4420-A891-EBACB49115D6}" type="datetime1">
              <a:rPr lang="fr-FR" cap="all" smtClean="0"/>
              <a:t>29/06/2025</a:t>
            </a:fld>
            <a:endParaRPr lang="fr-FR" cap="all"/>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323850" y="735615"/>
            <a:ext cx="8424863" cy="539991"/>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323528" y="1707654"/>
            <a:ext cx="2556471"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3275856"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691346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a:xfrm>
            <a:off x="7398713" y="4783500"/>
            <a:ext cx="1350000" cy="360000"/>
          </a:xfrm>
          <a:prstGeom prst="rect">
            <a:avLst/>
          </a:prstGeom>
        </p:spPr>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323528"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3571EE78-CA1D-4CEF-822D-1069C7C72B24}" type="datetime1">
              <a:rPr lang="fr-FR" cap="all" smtClean="0"/>
              <a:t>29/06/2025</a:t>
            </a:fld>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3131840" y="1707654"/>
            <a:ext cx="5616624" cy="2880320"/>
          </a:xfrm>
        </p:spPr>
        <p:txBody>
          <a:bodyPr/>
          <a:lstStyle/>
          <a:p>
            <a:r>
              <a:rPr lang="fr-FR"/>
              <a:t>Cliquez sur l'icône pour ajouter une image</a:t>
            </a:r>
          </a:p>
        </p:txBody>
      </p:sp>
    </p:spTree>
    <p:extLst>
      <p:ext uri="{BB962C8B-B14F-4D97-AF65-F5344CB8AC3E}">
        <p14:creationId xmlns:p14="http://schemas.microsoft.com/office/powerpoint/2010/main" val="2077185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a:xfrm>
            <a:off x="7398713" y="4783500"/>
            <a:ext cx="1350000" cy="360000"/>
          </a:xfrm>
          <a:prstGeom prst="rect">
            <a:avLst/>
          </a:prstGeom>
        </p:spPr>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F42EBCD4-4E5B-47CC-B25B-970C8EA799EC}" type="datetime1">
              <a:rPr lang="fr-FR" cap="all" smtClean="0"/>
              <a:t>29/06/2025</a:t>
            </a:fld>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323528" y="1707654"/>
            <a:ext cx="5761038" cy="2879725"/>
          </a:xfrm>
        </p:spPr>
        <p:txBody>
          <a:bodyPr/>
          <a:lstStyle/>
          <a:p>
            <a:r>
              <a:rPr lang="fr-FR"/>
              <a:t>Cliquez sur l'icône pour ajouter un graphique</a:t>
            </a:r>
          </a:p>
        </p:txBody>
      </p:sp>
    </p:spTree>
    <p:extLst>
      <p:ext uri="{BB962C8B-B14F-4D97-AF65-F5344CB8AC3E}">
        <p14:creationId xmlns:p14="http://schemas.microsoft.com/office/powerpoint/2010/main" val="2044116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a:t>Titre</a:t>
            </a:r>
          </a:p>
          <a:p>
            <a:pPr lvl="1"/>
            <a:r>
              <a:rPr lang="fr-FR"/>
              <a:t>Sous-titre</a:t>
            </a:r>
          </a:p>
        </p:txBody>
      </p: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76AAA6A6-1AF3-4295-A854-3B60D1F65A22}" type="datetime1">
              <a:rPr lang="fr-FR" cap="all" smtClean="0"/>
              <a:t>29/06/2025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pic>
        <p:nvPicPr>
          <p:cNvPr id="3" name="Image 2">
            <a:extLst>
              <a:ext uri="{FF2B5EF4-FFF2-40B4-BE49-F238E27FC236}">
                <a16:creationId xmlns:a16="http://schemas.microsoft.com/office/drawing/2014/main" id="{805D36A2-2430-44CB-816F-7BA12680DB8A}"/>
              </a:ext>
            </a:extLst>
          </p:cNvPr>
          <p:cNvPicPr>
            <a:picLocks noChangeAspect="1"/>
          </p:cNvPicPr>
          <p:nvPr userDrawn="1"/>
        </p:nvPicPr>
        <p:blipFill>
          <a:blip r:embed="rId2"/>
          <a:stretch>
            <a:fillRect/>
          </a:stretch>
        </p:blipFill>
        <p:spPr>
          <a:xfrm>
            <a:off x="327600" y="342000"/>
            <a:ext cx="2160000" cy="1106421"/>
          </a:xfrm>
          <a:prstGeom prst="rect">
            <a:avLst/>
          </a:prstGeom>
        </p:spPr>
      </p:pic>
    </p:spTree>
    <p:extLst>
      <p:ext uri="{BB962C8B-B14F-4D97-AF65-F5344CB8AC3E}">
        <p14:creationId xmlns:p14="http://schemas.microsoft.com/office/powerpoint/2010/main" val="278581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43958"/>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fld id="{B1FE2C9C-69CA-444C-B462-10B6EE1A016C}" type="datetime1">
              <a:rPr lang="fr-FR" cap="all" smtClean="0"/>
              <a:t>29/06/2025</a:t>
            </a:fld>
            <a:endParaRPr lang="fr-FR" cap="all"/>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1076546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fld id="{591D5179-5FCD-44C4-9DEC-9E041EB9280F}" type="datetime1">
              <a:rPr lang="fr-FR" smtClean="0"/>
              <a:t>29/06/2025</a:t>
            </a:fld>
            <a:endParaRPr lang="fr-FR"/>
          </a:p>
        </p:txBody>
      </p:sp>
      <p:sp>
        <p:nvSpPr>
          <p:cNvPr id="5" name="Espace réservé du pied de page 4"/>
          <p:cNvSpPr>
            <a:spLocks noGrp="1"/>
          </p:cNvSpPr>
          <p:nvPr>
            <p:ph type="ftr" sz="quarter" idx="11"/>
          </p:nvPr>
        </p:nvSpPr>
        <p:spPr bwMode="gray">
          <a:xfrm>
            <a:off x="720000" y="4371949"/>
            <a:ext cx="2123808" cy="447947"/>
          </a:xfrm>
        </p:spPr>
        <p:txBody>
          <a:bodyPr anchor="ctr" anchorCtr="0"/>
          <a:lstStyle>
            <a:lvl1pPr algn="l">
              <a:defRPr sz="1150"/>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20000" y="555526"/>
            <a:ext cx="5561867" cy="3312368"/>
          </a:xfrm>
          <a:prstGeom prst="rect">
            <a:avLst/>
          </a:prstGeom>
        </p:spPr>
      </p:pic>
    </p:spTree>
    <p:extLst>
      <p:ext uri="{BB962C8B-B14F-4D97-AF65-F5344CB8AC3E}">
        <p14:creationId xmlns:p14="http://schemas.microsoft.com/office/powerpoint/2010/main" val="212740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fld id="{BF37296D-F5B1-4AA2-8BD5-E0A850F70DF7}" type="datetime1">
              <a:rPr lang="fr-FR" cap="all" smtClean="0"/>
              <a:t>29/06/2025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320687"/>
            <a:ext cx="8424614" cy="242951"/>
          </a:xfrm>
        </p:spPr>
        <p:txBody>
          <a:bodyPr/>
          <a:lstStyle>
            <a:lvl1pPr marL="9525" indent="85725">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323850" y="771550"/>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4"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3997346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image" Target="../media/image3.png"/><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323850" y="1707654"/>
            <a:ext cx="8424863" cy="2952325"/>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r>
              <a:rPr lang="fr-FR"/>
              <a:t>Direction interministérielle de la transformation publique</a:t>
            </a:r>
          </a:p>
        </p:txBody>
      </p: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323850" y="771550"/>
            <a:ext cx="8424863" cy="539991"/>
          </a:xfrm>
          <a:prstGeom prst="rect">
            <a:avLst/>
          </a:prstGeom>
        </p:spPr>
        <p:txBody>
          <a:bodyPr vert="horz" lIns="91440" tIns="45720" rIns="91440" bIns="45720" rtlCol="0" anchor="ctr">
            <a:normAutofit/>
          </a:bodyPr>
          <a:lstStyle/>
          <a:p>
            <a:r>
              <a:rPr lang="fr-FR"/>
              <a:t>Titre </a:t>
            </a:r>
          </a:p>
        </p:txBody>
      </p:sp>
      <p:pic>
        <p:nvPicPr>
          <p:cNvPr id="4" name="Image 3">
            <a:extLst>
              <a:ext uri="{FF2B5EF4-FFF2-40B4-BE49-F238E27FC236}">
                <a16:creationId xmlns:a16="http://schemas.microsoft.com/office/drawing/2014/main" id="{40E2A15B-FB03-49E8-8F32-EB3D31D007E0}"/>
              </a:ext>
            </a:extLst>
          </p:cNvPr>
          <p:cNvPicPr>
            <a:picLocks noChangeAspect="1"/>
          </p:cNvPicPr>
          <p:nvPr userDrawn="1"/>
        </p:nvPicPr>
        <p:blipFill>
          <a:blip r:embed="rId10"/>
          <a:stretch>
            <a:fillRect/>
          </a:stretch>
        </p:blipFill>
        <p:spPr>
          <a:xfrm>
            <a:off x="338400" y="176400"/>
            <a:ext cx="1054208" cy="540000"/>
          </a:xfrm>
          <a:prstGeom prst="rect">
            <a:avLst/>
          </a:prstGeom>
        </p:spPr>
      </p:pic>
    </p:spTree>
    <p:extLst>
      <p:ext uri="{BB962C8B-B14F-4D97-AF65-F5344CB8AC3E}">
        <p14:creationId xmlns:p14="http://schemas.microsoft.com/office/powerpoint/2010/main" val="3585928067"/>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Lst>
  <p:hf sldNum="0" hdr="0" dt="0"/>
  <p:txStyles>
    <p:title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p:titleStyle>
    <p:body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323850" y="1707654"/>
            <a:ext cx="8424863" cy="2952325"/>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fld id="{733122C9-A0B9-462F-8757-0847AD287B63}" type="slidenum">
              <a:rPr lang="fr-FR" smtClean="0"/>
              <a:pPr/>
              <a:t>‹N°›</a:t>
            </a:fld>
            <a:endParaRPr lang="fr-FR"/>
          </a:p>
        </p:txBody>
      </p:sp>
      <p:cxnSp>
        <p:nvCxnSpPr>
          <p:cNvPr id="10" name="Connecteur droit 9"/>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323850" y="771550"/>
            <a:ext cx="8424863" cy="539991"/>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315703" y="4783500"/>
            <a:ext cx="2057400" cy="274637"/>
          </a:xfrm>
          <a:prstGeom prst="rect">
            <a:avLst/>
          </a:prstGeom>
        </p:spPr>
        <p:txBody>
          <a:bodyPr vert="horz" lIns="91440" tIns="45720" rIns="91440" bIns="45720" rtlCol="0" anchor="ctr"/>
          <a:lstStyle>
            <a:lvl1pPr algn="l">
              <a:defRPr sz="750" b="1">
                <a:solidFill>
                  <a:schemeClr val="tx1"/>
                </a:solidFill>
                <a:latin typeface="Marianne" panose="02000000000000000000" pitchFamily="2" charset="0"/>
              </a:defRPr>
            </a:lvl1pPr>
          </a:lstStyle>
          <a:p>
            <a:fld id="{C4542F23-C825-4269-BE14-266177C1A888}" type="datetime1">
              <a:rPr lang="fr-FR" cap="all" smtClean="0"/>
              <a:t>29/06/2025</a:t>
            </a:fld>
            <a:endParaRPr lang="fr-FR" cap="all"/>
          </a:p>
        </p:txBody>
      </p:sp>
      <p:pic>
        <p:nvPicPr>
          <p:cNvPr id="11" name="Image 10">
            <a:extLst>
              <a:ext uri="{FF2B5EF4-FFF2-40B4-BE49-F238E27FC236}">
                <a16:creationId xmlns:a16="http://schemas.microsoft.com/office/drawing/2014/main" id="{5EE90BAD-9E71-4141-9F89-D657F55E5C6D}"/>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338289" y="175587"/>
            <a:ext cx="826748" cy="492370"/>
          </a:xfrm>
          <a:prstGeom prst="rect">
            <a:avLst/>
          </a:prstGeom>
        </p:spPr>
      </p:pic>
    </p:spTree>
    <p:extLst>
      <p:ext uri="{BB962C8B-B14F-4D97-AF65-F5344CB8AC3E}">
        <p14:creationId xmlns:p14="http://schemas.microsoft.com/office/powerpoint/2010/main" val="120734499"/>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Lst>
  <p:hf sldNum="0" hdr="0" dt="0"/>
  <p:txStyles>
    <p:title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p:titleStyle>
    <p:body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11.xml"/><Relationship Id="rId3" Type="http://schemas.openxmlformats.org/officeDocument/2006/relationships/tags" Target="../tags/tag6.xml"/><Relationship Id="rId7" Type="http://schemas.openxmlformats.org/officeDocument/2006/relationships/tags" Target="../tags/tag10.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slideLayout" Target="../slideLayouts/slideLayout2.xml"/><Relationship Id="rId5" Type="http://schemas.openxmlformats.org/officeDocument/2006/relationships/tags" Target="../tags/tag8.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3"/>
            <p:custDataLst>
              <p:tags r:id="rId1"/>
            </p:custDataLst>
          </p:nvPr>
        </p:nvSpPr>
        <p:spPr/>
        <p:txBody>
          <a:bodyPr/>
          <a:lstStyle/>
          <a:p>
            <a:r>
              <a:rPr lang="fr-FR" dirty="0"/>
              <a:t>Direction interministérielle de la transformation publique</a:t>
            </a:r>
          </a:p>
        </p:txBody>
      </p:sp>
      <p:sp>
        <p:nvSpPr>
          <p:cNvPr id="6" name="ZoneTexte 5">
            <a:extLst>
              <a:ext uri="{FF2B5EF4-FFF2-40B4-BE49-F238E27FC236}">
                <a16:creationId xmlns:a16="http://schemas.microsoft.com/office/drawing/2014/main" id="{06D6F157-6AD5-495F-80BC-73848AD3CE1E}"/>
              </a:ext>
            </a:extLst>
          </p:cNvPr>
          <p:cNvSpPr txBox="1"/>
          <p:nvPr>
            <p:custDataLst>
              <p:tags r:id="rId2"/>
            </p:custDataLst>
          </p:nvPr>
        </p:nvSpPr>
        <p:spPr>
          <a:xfrm>
            <a:off x="1408015" y="1971586"/>
            <a:ext cx="6548362" cy="2585323"/>
          </a:xfrm>
          <a:prstGeom prst="rect">
            <a:avLst/>
          </a:prstGeom>
          <a:noFill/>
        </p:spPr>
        <p:txBody>
          <a:bodyPr wrap="square" rtlCol="0">
            <a:spAutoFit/>
          </a:bodyPr>
          <a:lstStyle/>
          <a:p>
            <a:pPr defTabSz="685800">
              <a:defRPr/>
            </a:pPr>
            <a:r>
              <a:rPr lang="fr-FR" sz="2400" dirty="0">
                <a:solidFill>
                  <a:srgbClr val="000091">
                    <a:lumMod val="75000"/>
                  </a:srgbClr>
                </a:solidFill>
                <a:latin typeface="Marianne" panose="02000000000000000000" pitchFamily="2" charset="0"/>
              </a:rPr>
              <a:t>Université X</a:t>
            </a:r>
          </a:p>
          <a:p>
            <a:pPr defTabSz="685800">
              <a:defRPr/>
            </a:pPr>
            <a:r>
              <a:rPr lang="fr-FR" sz="2400" b="1" dirty="0">
                <a:solidFill>
                  <a:srgbClr val="000091">
                    <a:lumMod val="75000"/>
                  </a:srgbClr>
                </a:solidFill>
                <a:latin typeface="Marianne" panose="02000000000000000000" pitchFamily="2" charset="0"/>
              </a:rPr>
              <a:t>Accompagnement à l’amélioration du service rendu à l’étudiant</a:t>
            </a:r>
          </a:p>
          <a:p>
            <a:pPr defTabSz="685800">
              <a:spcBef>
                <a:spcPts val="2400"/>
              </a:spcBef>
              <a:defRPr/>
            </a:pPr>
            <a:r>
              <a:rPr lang="fr-FR" dirty="0">
                <a:solidFill>
                  <a:schemeClr val="tx2">
                    <a:lumMod val="40000"/>
                    <a:lumOff val="60000"/>
                  </a:schemeClr>
                </a:solidFill>
                <a:latin typeface="Marianne" panose="02000000000000000000" pitchFamily="2" charset="0"/>
              </a:rPr>
              <a:t>Sensibilisation des agents du réseau des guichets d’accueil étudiants</a:t>
            </a:r>
          </a:p>
          <a:p>
            <a:pPr defTabSz="685800">
              <a:spcBef>
                <a:spcPts val="600"/>
              </a:spcBef>
              <a:defRPr/>
            </a:pPr>
            <a:endParaRPr lang="fr-FR" sz="1200" dirty="0">
              <a:latin typeface="Marianne" panose="02000000000000000000" pitchFamily="2" charset="0"/>
            </a:endParaRPr>
          </a:p>
          <a:p>
            <a:pPr defTabSz="685800">
              <a:spcBef>
                <a:spcPts val="600"/>
              </a:spcBef>
              <a:defRPr/>
            </a:pPr>
            <a:r>
              <a:rPr lang="fr-FR" sz="1200" dirty="0">
                <a:latin typeface="Marianne" panose="02000000000000000000" pitchFamily="2" charset="0"/>
              </a:rPr>
              <a:t>date</a:t>
            </a:r>
          </a:p>
        </p:txBody>
      </p:sp>
      <p:pic>
        <p:nvPicPr>
          <p:cNvPr id="7" name="Image 6">
            <a:extLst>
              <a:ext uri="{FF2B5EF4-FFF2-40B4-BE49-F238E27FC236}">
                <a16:creationId xmlns:a16="http://schemas.microsoft.com/office/drawing/2014/main" id="{A20FF4EC-A50B-43ED-B8DE-C2D6D3EE7400}"/>
              </a:ext>
            </a:extLst>
          </p:cNvPr>
          <p:cNvPicPr>
            <a:picLocks noChangeAspect="1"/>
          </p:cNvPicPr>
          <p:nvPr>
            <p:custDataLst>
              <p:tags r:id="rId3"/>
            </p:custDataLst>
          </p:nvPr>
        </p:nvPicPr>
        <p:blipFill rotWithShape="1">
          <a:blip r:embed="rId5" cstate="email">
            <a:extLst>
              <a:ext uri="{28A0092B-C50C-407E-A947-70E740481C1C}">
                <a14:useLocalDpi xmlns:a14="http://schemas.microsoft.com/office/drawing/2010/main"/>
              </a:ext>
            </a:extLst>
          </a:blip>
          <a:srcRect l="32084" t="40833" r="33385" b="40926"/>
          <a:stretch/>
        </p:blipFill>
        <p:spPr>
          <a:xfrm>
            <a:off x="7020272" y="780576"/>
            <a:ext cx="1462782" cy="434643"/>
          </a:xfrm>
          <a:prstGeom prst="rect">
            <a:avLst/>
          </a:prstGeom>
        </p:spPr>
      </p:pic>
      <p:pic>
        <p:nvPicPr>
          <p:cNvPr id="2" name="Image 1" descr="Une image contenant Dessin d’enfant, art, cercle&#10;&#10;Description générée automatiquement">
            <a:extLst>
              <a:ext uri="{FF2B5EF4-FFF2-40B4-BE49-F238E27FC236}">
                <a16:creationId xmlns:a16="http://schemas.microsoft.com/office/drawing/2014/main" id="{B5D86410-4164-9DEC-C81D-114E9FBF8D5D}"/>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288069" y="3264247"/>
            <a:ext cx="876549" cy="841973"/>
          </a:xfrm>
          <a:prstGeom prst="ellipse">
            <a:avLst/>
          </a:prstGeom>
        </p:spPr>
      </p:pic>
    </p:spTree>
    <p:extLst>
      <p:ext uri="{BB962C8B-B14F-4D97-AF65-F5344CB8AC3E}">
        <p14:creationId xmlns:p14="http://schemas.microsoft.com/office/powerpoint/2010/main" val="417663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341D8868-F12C-6F1B-82D4-59E8D9525C63}"/>
              </a:ext>
            </a:extLst>
          </p:cNvPr>
          <p:cNvPicPr>
            <a:picLocks noChangeAspect="1"/>
          </p:cNvPicPr>
          <p:nvPr/>
        </p:nvPicPr>
        <p:blipFill>
          <a:blip r:embed="rId3"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0" y="1221201"/>
            <a:ext cx="1233132" cy="1233132"/>
          </a:xfrm>
          <a:prstGeom prst="rect">
            <a:avLst/>
          </a:prstGeom>
        </p:spPr>
      </p:pic>
      <p:sp>
        <p:nvSpPr>
          <p:cNvPr id="7" name="Title 6">
            <a:extLst>
              <a:ext uri="{FF2B5EF4-FFF2-40B4-BE49-F238E27FC236}">
                <a16:creationId xmlns:a16="http://schemas.microsoft.com/office/drawing/2014/main" id="{3551F755-1DCC-92BF-487A-4A97542E92F8}"/>
              </a:ext>
            </a:extLst>
          </p:cNvPr>
          <p:cNvSpPr>
            <a:spLocks noGrp="1"/>
          </p:cNvSpPr>
          <p:nvPr>
            <p:ph type="title"/>
          </p:nvPr>
        </p:nvSpPr>
        <p:spPr/>
        <p:txBody>
          <a:bodyPr>
            <a:normAutofit/>
          </a:bodyPr>
          <a:lstStyle/>
          <a:p>
            <a:r>
              <a:rPr lang="fr-FR" dirty="0"/>
              <a:t>Comment ça marche ?</a:t>
            </a:r>
          </a:p>
        </p:txBody>
      </p:sp>
      <p:sp>
        <p:nvSpPr>
          <p:cNvPr id="8" name="Footer Placeholder 7">
            <a:extLst>
              <a:ext uri="{FF2B5EF4-FFF2-40B4-BE49-F238E27FC236}">
                <a16:creationId xmlns:a16="http://schemas.microsoft.com/office/drawing/2014/main" id="{E2985F3A-7EE3-4395-08C9-A30B205BD0C0}"/>
              </a:ext>
            </a:extLst>
          </p:cNvPr>
          <p:cNvSpPr>
            <a:spLocks noGrp="1"/>
          </p:cNvSpPr>
          <p:nvPr>
            <p:ph type="ftr" sz="quarter" idx="3"/>
          </p:nvPr>
        </p:nvSpPr>
        <p:spPr/>
        <p:txBody>
          <a:bodyPr/>
          <a:lstStyle/>
          <a:p>
            <a:r>
              <a:rPr lang="fr-FR"/>
              <a:t>Direction interministérielle de la transformation publique</a:t>
            </a:r>
          </a:p>
        </p:txBody>
      </p:sp>
      <p:sp>
        <p:nvSpPr>
          <p:cNvPr id="17" name="Text Placeholder 2">
            <a:extLst>
              <a:ext uri="{FF2B5EF4-FFF2-40B4-BE49-F238E27FC236}">
                <a16:creationId xmlns:a16="http://schemas.microsoft.com/office/drawing/2014/main" id="{B91FB667-3FD4-3D02-4D5C-92BC115B240D}"/>
              </a:ext>
            </a:extLst>
          </p:cNvPr>
          <p:cNvSpPr txBox="1">
            <a:spLocks/>
          </p:cNvSpPr>
          <p:nvPr/>
        </p:nvSpPr>
        <p:spPr bwMode="gray">
          <a:xfrm>
            <a:off x="542128" y="1527605"/>
            <a:ext cx="3940131" cy="2304355"/>
          </a:xfrm>
          <a:prstGeom prst="roundRect">
            <a:avLst>
              <a:gd name="adj" fmla="val 15467"/>
            </a:avLst>
          </a:prstGeom>
          <a:solidFill>
            <a:srgbClr val="FFF7CC">
              <a:alpha val="70980"/>
            </a:srgbClr>
          </a:solidFill>
        </p:spPr>
        <p:txBody>
          <a:bodyPr vert="horz" lIns="0" tIns="0" rIns="0" bIns="0" rtlCol="0" anchor="ctr"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Pour que le réseau puisse vive, il faut que les acteurs :</a:t>
            </a:r>
          </a:p>
          <a:p>
            <a:pPr marL="171450" indent="-171450">
              <a:lnSpc>
                <a:spcPct val="150000"/>
              </a:lnSpc>
              <a:spcBef>
                <a:spcPts val="0"/>
              </a:spcBef>
              <a:spcAft>
                <a:spcPts val="0"/>
              </a:spcAft>
              <a:buFont typeface="Arial" panose="020B0604020202020204" pitchFamily="34" charset="0"/>
              <a:buChar char="•"/>
            </a:pPr>
            <a:r>
              <a:rPr lang="fr-FR" sz="1100" b="0" dirty="0"/>
              <a:t>Disposent du </a:t>
            </a:r>
            <a:r>
              <a:rPr lang="fr-FR" sz="1100" dirty="0"/>
              <a:t>même niveau d’information</a:t>
            </a:r>
            <a:r>
              <a:rPr lang="fr-FR" sz="1100" b="0" dirty="0"/>
              <a:t> pour accompagner les étudiants sur les questions </a:t>
            </a:r>
          </a:p>
          <a:p>
            <a:pPr marL="171450" indent="-171450">
              <a:lnSpc>
                <a:spcPct val="150000"/>
              </a:lnSpc>
              <a:spcBef>
                <a:spcPts val="0"/>
              </a:spcBef>
              <a:spcAft>
                <a:spcPts val="0"/>
              </a:spcAft>
              <a:buFont typeface="Arial" panose="020B0604020202020204" pitchFamily="34" charset="0"/>
              <a:buChar char="•"/>
            </a:pPr>
            <a:r>
              <a:rPr lang="fr-FR" sz="1100" b="0" dirty="0"/>
              <a:t>Sachent </a:t>
            </a:r>
            <a:r>
              <a:rPr lang="fr-FR" sz="1100" dirty="0"/>
              <a:t>vers </a:t>
            </a:r>
            <a:r>
              <a:rPr lang="fr-FR" sz="1100" i="1" dirty="0"/>
              <a:t>qui</a:t>
            </a:r>
            <a:r>
              <a:rPr lang="fr-FR" sz="1100" dirty="0"/>
              <a:t> et </a:t>
            </a:r>
            <a:r>
              <a:rPr lang="fr-FR" sz="1100" i="1" dirty="0"/>
              <a:t>comment</a:t>
            </a:r>
            <a:r>
              <a:rPr lang="fr-FR" sz="1100" dirty="0"/>
              <a:t> orienter </a:t>
            </a:r>
            <a:r>
              <a:rPr lang="fr-FR" sz="1100" b="0" dirty="0"/>
              <a:t>un étudiant</a:t>
            </a:r>
          </a:p>
          <a:p>
            <a:pPr marL="171450" indent="-171450">
              <a:lnSpc>
                <a:spcPct val="150000"/>
              </a:lnSpc>
              <a:spcBef>
                <a:spcPts val="0"/>
              </a:spcBef>
              <a:spcAft>
                <a:spcPts val="0"/>
              </a:spcAft>
              <a:buFont typeface="Arial" panose="020B0604020202020204" pitchFamily="34" charset="0"/>
              <a:buChar char="•"/>
            </a:pPr>
            <a:r>
              <a:rPr lang="fr-FR" sz="1100" b="0" dirty="0"/>
              <a:t>Bénéficie d’une </a:t>
            </a:r>
            <a:r>
              <a:rPr lang="fr-FR" sz="1100" dirty="0"/>
              <a:t>animation</a:t>
            </a:r>
            <a:r>
              <a:rPr lang="fr-FR" sz="1100" b="0" dirty="0"/>
              <a:t> </a:t>
            </a:r>
            <a:r>
              <a:rPr lang="fr-FR" sz="1100" dirty="0"/>
              <a:t>régulière</a:t>
            </a:r>
            <a:r>
              <a:rPr lang="fr-FR" sz="1100" b="0" dirty="0"/>
              <a:t> qui facilite le partage d’expérience et la montée en charge du réseau</a:t>
            </a:r>
            <a:endParaRPr lang="fr-FR" sz="1100" dirty="0"/>
          </a:p>
        </p:txBody>
      </p:sp>
      <p:sp>
        <p:nvSpPr>
          <p:cNvPr id="18" name="Text Placeholder 2">
            <a:extLst>
              <a:ext uri="{FF2B5EF4-FFF2-40B4-BE49-F238E27FC236}">
                <a16:creationId xmlns:a16="http://schemas.microsoft.com/office/drawing/2014/main" id="{B1FCFDB4-DC95-3F05-3206-5EC992B32B0A}"/>
              </a:ext>
            </a:extLst>
          </p:cNvPr>
          <p:cNvSpPr txBox="1">
            <a:spLocks/>
          </p:cNvSpPr>
          <p:nvPr/>
        </p:nvSpPr>
        <p:spPr bwMode="gray">
          <a:xfrm>
            <a:off x="4870383" y="1481931"/>
            <a:ext cx="4206239" cy="2130793"/>
          </a:xfrm>
          <a:prstGeom prst="rect">
            <a:avLst/>
          </a:prstGeom>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Pour cela, le réseau sera :</a:t>
            </a:r>
          </a:p>
          <a:p>
            <a:pPr marL="171450" indent="-171450">
              <a:lnSpc>
                <a:spcPct val="150000"/>
              </a:lnSpc>
              <a:spcBef>
                <a:spcPts val="0"/>
              </a:spcBef>
              <a:spcAft>
                <a:spcPts val="0"/>
              </a:spcAft>
              <a:buFont typeface="Arial" panose="020B0604020202020204" pitchFamily="34" charset="0"/>
              <a:buChar char="•"/>
            </a:pPr>
            <a:r>
              <a:rPr lang="fr-FR" sz="1100" dirty="0">
                <a:solidFill>
                  <a:schemeClr val="accent3"/>
                </a:solidFill>
              </a:rPr>
              <a:t>Outillé</a:t>
            </a:r>
            <a:r>
              <a:rPr lang="fr-FR" sz="1100" dirty="0">
                <a:solidFill>
                  <a:schemeClr val="accent1">
                    <a:lumMod val="75000"/>
                    <a:lumOff val="25000"/>
                  </a:schemeClr>
                </a:solidFill>
              </a:rPr>
              <a:t> : </a:t>
            </a:r>
            <a:r>
              <a:rPr lang="fr-FR" sz="1100" b="0" dirty="0"/>
              <a:t>avec une </a:t>
            </a:r>
            <a:r>
              <a:rPr lang="fr-FR" sz="1100" dirty="0"/>
              <a:t>FAQ &amp; Annuaires des services de contacts</a:t>
            </a:r>
            <a:r>
              <a:rPr lang="fr-FR" sz="1100" b="0" dirty="0"/>
              <a:t> qui répertorie un large éventail de questions / réponses et les contacts vers lesquels vous pourrez renvoyer l’étudiant en cas de besoin</a:t>
            </a:r>
          </a:p>
          <a:p>
            <a:pPr marL="171450" indent="-171450">
              <a:lnSpc>
                <a:spcPct val="150000"/>
              </a:lnSpc>
              <a:spcBef>
                <a:spcPts val="0"/>
              </a:spcBef>
              <a:spcAft>
                <a:spcPts val="0"/>
              </a:spcAft>
              <a:buFont typeface="Arial" panose="020B0604020202020204" pitchFamily="34" charset="0"/>
              <a:buChar char="•"/>
            </a:pPr>
            <a:r>
              <a:rPr lang="fr-FR" sz="1100" dirty="0">
                <a:solidFill>
                  <a:schemeClr val="accent3"/>
                </a:solidFill>
              </a:rPr>
              <a:t>Animé</a:t>
            </a:r>
            <a:r>
              <a:rPr lang="fr-FR" sz="1100" dirty="0">
                <a:solidFill>
                  <a:schemeClr val="accent1">
                    <a:lumMod val="75000"/>
                    <a:lumOff val="25000"/>
                  </a:schemeClr>
                </a:solidFill>
              </a:rPr>
              <a:t> :</a:t>
            </a:r>
            <a:r>
              <a:rPr lang="fr-FR" sz="1100" b="0" dirty="0"/>
              <a:t> par le </a:t>
            </a:r>
            <a:r>
              <a:rPr lang="fr-FR" sz="1100" dirty="0"/>
              <a:t>Responsable du réseau d’accueil et d’accompagnement des étudiants</a:t>
            </a:r>
            <a:r>
              <a:rPr lang="fr-FR" sz="1100" i="1" dirty="0"/>
              <a:t> </a:t>
            </a:r>
            <a:r>
              <a:rPr lang="fr-FR" sz="1100" b="0" dirty="0"/>
              <a:t>qui mettra en place une communauté de partage d’expérience et de bonnes pratiques au sein du réseau, et saura répondre aux questions des agents le cas échéant</a:t>
            </a:r>
          </a:p>
        </p:txBody>
      </p:sp>
      <p:sp>
        <p:nvSpPr>
          <p:cNvPr id="19" name="Arrow: Chevron 18">
            <a:extLst>
              <a:ext uri="{FF2B5EF4-FFF2-40B4-BE49-F238E27FC236}">
                <a16:creationId xmlns:a16="http://schemas.microsoft.com/office/drawing/2014/main" id="{F3680D04-2053-26BF-EEFD-F13DA0542959}"/>
              </a:ext>
            </a:extLst>
          </p:cNvPr>
          <p:cNvSpPr/>
          <p:nvPr/>
        </p:nvSpPr>
        <p:spPr>
          <a:xfrm>
            <a:off x="4595445" y="2409786"/>
            <a:ext cx="236437" cy="539991"/>
          </a:xfrm>
          <a:prstGeom prst="chevron">
            <a:avLst/>
          </a:prstGeom>
          <a:solidFill>
            <a:schemeClr val="accent3">
              <a:lumMod val="20000"/>
              <a:lumOff val="8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30" name="Picture 29">
            <a:extLst>
              <a:ext uri="{FF2B5EF4-FFF2-40B4-BE49-F238E27FC236}">
                <a16:creationId xmlns:a16="http://schemas.microsoft.com/office/drawing/2014/main" id="{88D800BB-3757-ED3A-862C-708E926FDD5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84446" y="4305774"/>
            <a:ext cx="657726" cy="657726"/>
          </a:xfrm>
          <a:prstGeom prst="rect">
            <a:avLst/>
          </a:prstGeom>
        </p:spPr>
      </p:pic>
      <p:sp>
        <p:nvSpPr>
          <p:cNvPr id="31" name="Text Placeholder 2">
            <a:extLst>
              <a:ext uri="{FF2B5EF4-FFF2-40B4-BE49-F238E27FC236}">
                <a16:creationId xmlns:a16="http://schemas.microsoft.com/office/drawing/2014/main" id="{DDC5F39E-13B8-456F-83A3-DCB696E584CA}"/>
              </a:ext>
            </a:extLst>
          </p:cNvPr>
          <p:cNvSpPr txBox="1">
            <a:spLocks/>
          </p:cNvSpPr>
          <p:nvPr/>
        </p:nvSpPr>
        <p:spPr bwMode="gray">
          <a:xfrm>
            <a:off x="2167384" y="4178729"/>
            <a:ext cx="1365088" cy="637055"/>
          </a:xfrm>
          <a:prstGeom prst="rect">
            <a:avLst/>
          </a:prstGeom>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0"/>
              </a:spcAft>
              <a:buNone/>
            </a:pPr>
            <a:r>
              <a:rPr lang="fr-FR" sz="1100" dirty="0"/>
              <a:t>Et concrètement, qu’est-ce qui change pour moi ?</a:t>
            </a:r>
          </a:p>
        </p:txBody>
      </p:sp>
      <p:sp>
        <p:nvSpPr>
          <p:cNvPr id="32" name="Speech Bubble: Rectangle 31">
            <a:extLst>
              <a:ext uri="{FF2B5EF4-FFF2-40B4-BE49-F238E27FC236}">
                <a16:creationId xmlns:a16="http://schemas.microsoft.com/office/drawing/2014/main" id="{005E130A-253B-2930-790E-7D73D7BD078A}"/>
              </a:ext>
            </a:extLst>
          </p:cNvPr>
          <p:cNvSpPr/>
          <p:nvPr/>
        </p:nvSpPr>
        <p:spPr>
          <a:xfrm>
            <a:off x="2054992" y="4120978"/>
            <a:ext cx="1477480" cy="657727"/>
          </a:xfrm>
          <a:prstGeom prst="wedgeRectCallout">
            <a:avLst>
              <a:gd name="adj1" fmla="val -68390"/>
              <a:gd name="adj2" fmla="val -4776"/>
            </a:avLst>
          </a:prstGeom>
          <a:no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Text Placeholder 2">
            <a:extLst>
              <a:ext uri="{FF2B5EF4-FFF2-40B4-BE49-F238E27FC236}">
                <a16:creationId xmlns:a16="http://schemas.microsoft.com/office/drawing/2014/main" id="{05CE5D92-7340-9049-AD44-E05583111B0C}"/>
              </a:ext>
            </a:extLst>
          </p:cNvPr>
          <p:cNvSpPr txBox="1">
            <a:spLocks/>
          </p:cNvSpPr>
          <p:nvPr/>
        </p:nvSpPr>
        <p:spPr bwMode="gray">
          <a:xfrm>
            <a:off x="3644864" y="4091190"/>
            <a:ext cx="5370995" cy="687515"/>
          </a:xfrm>
          <a:prstGeom prst="rect">
            <a:avLst/>
          </a:prstGeom>
          <a:solidFill>
            <a:schemeClr val="bg1">
              <a:lumMod val="95000"/>
            </a:schemeClr>
          </a:solidFill>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0"/>
              </a:spcAft>
              <a:buNone/>
            </a:pPr>
            <a:r>
              <a:rPr lang="fr-FR" sz="1100" b="0" dirty="0"/>
              <a:t>Pour vous finalement, </a:t>
            </a:r>
            <a:r>
              <a:rPr lang="fr-FR" sz="1100" dirty="0"/>
              <a:t>rien ne change </a:t>
            </a:r>
            <a:r>
              <a:rPr lang="fr-FR" sz="1100" b="0" dirty="0"/>
              <a:t>dans votre organisation (sauf si vous êtes membre du Guichet central, nous y revenons juste après). En revanche, vous disposez d’outils vous permettant d’accompagner plus efficacement vos étudiants !</a:t>
            </a:r>
          </a:p>
        </p:txBody>
      </p:sp>
    </p:spTree>
    <p:extLst>
      <p:ext uri="{BB962C8B-B14F-4D97-AF65-F5344CB8AC3E}">
        <p14:creationId xmlns:p14="http://schemas.microsoft.com/office/powerpoint/2010/main" val="3254354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551F755-1DCC-92BF-487A-4A97542E92F8}"/>
              </a:ext>
            </a:extLst>
          </p:cNvPr>
          <p:cNvSpPr>
            <a:spLocks noGrp="1"/>
          </p:cNvSpPr>
          <p:nvPr>
            <p:ph type="title"/>
          </p:nvPr>
        </p:nvSpPr>
        <p:spPr/>
        <p:txBody>
          <a:bodyPr>
            <a:normAutofit/>
          </a:bodyPr>
          <a:lstStyle/>
          <a:p>
            <a:r>
              <a:rPr lang="fr-FR" dirty="0"/>
              <a:t>Quelle différence avec le Guichet central alors ?</a:t>
            </a:r>
          </a:p>
        </p:txBody>
      </p:sp>
      <p:sp>
        <p:nvSpPr>
          <p:cNvPr id="8" name="Footer Placeholder 7">
            <a:extLst>
              <a:ext uri="{FF2B5EF4-FFF2-40B4-BE49-F238E27FC236}">
                <a16:creationId xmlns:a16="http://schemas.microsoft.com/office/drawing/2014/main" id="{E2985F3A-7EE3-4395-08C9-A30B205BD0C0}"/>
              </a:ext>
            </a:extLst>
          </p:cNvPr>
          <p:cNvSpPr>
            <a:spLocks noGrp="1"/>
          </p:cNvSpPr>
          <p:nvPr>
            <p:ph type="ftr" sz="quarter" idx="3"/>
          </p:nvPr>
        </p:nvSpPr>
        <p:spPr/>
        <p:txBody>
          <a:bodyPr/>
          <a:lstStyle/>
          <a:p>
            <a:r>
              <a:rPr lang="fr-FR"/>
              <a:t>Direction interministérielle de la transformation publique</a:t>
            </a:r>
          </a:p>
        </p:txBody>
      </p:sp>
      <p:sp>
        <p:nvSpPr>
          <p:cNvPr id="16" name="Text Placeholder 2">
            <a:extLst>
              <a:ext uri="{FF2B5EF4-FFF2-40B4-BE49-F238E27FC236}">
                <a16:creationId xmlns:a16="http://schemas.microsoft.com/office/drawing/2014/main" id="{B4CE31C2-74DC-790E-9C58-566364859FC4}"/>
              </a:ext>
            </a:extLst>
          </p:cNvPr>
          <p:cNvSpPr txBox="1">
            <a:spLocks/>
          </p:cNvSpPr>
          <p:nvPr/>
        </p:nvSpPr>
        <p:spPr bwMode="gray">
          <a:xfrm>
            <a:off x="601610" y="1328672"/>
            <a:ext cx="3460251" cy="3468959"/>
          </a:xfrm>
          <a:prstGeom prst="roundRect">
            <a:avLst/>
          </a:prstGeom>
          <a:solidFill>
            <a:schemeClr val="accent4">
              <a:lumMod val="20000"/>
              <a:lumOff val="80000"/>
            </a:schemeClr>
          </a:solidFill>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Le </a:t>
            </a:r>
            <a:r>
              <a:rPr lang="fr-FR" dirty="0">
                <a:solidFill>
                  <a:schemeClr val="accent4"/>
                </a:solidFill>
              </a:rPr>
              <a:t>Guichet central </a:t>
            </a:r>
            <a:r>
              <a:rPr lang="fr-FR" sz="1100" b="0" dirty="0"/>
              <a:t>fait partie du réseau des Guichets d’accueil.</a:t>
            </a:r>
          </a:p>
          <a:p>
            <a:pPr marL="0" indent="0">
              <a:lnSpc>
                <a:spcPct val="150000"/>
              </a:lnSpc>
              <a:spcBef>
                <a:spcPts val="0"/>
              </a:spcBef>
              <a:spcAft>
                <a:spcPts val="0"/>
              </a:spcAft>
              <a:buNone/>
            </a:pPr>
            <a:r>
              <a:rPr lang="fr-FR" sz="1100" b="0" dirty="0"/>
              <a:t>Il sera implanté au rez-de-chaussée du </a:t>
            </a:r>
            <a:r>
              <a:rPr lang="fr-FR" sz="1100" dirty="0">
                <a:solidFill>
                  <a:schemeClr val="accent4"/>
                </a:solidFill>
              </a:rPr>
              <a:t>*nom du site*</a:t>
            </a:r>
            <a:r>
              <a:rPr lang="fr-FR" sz="1100" b="0" dirty="0"/>
              <a:t> à partir du *date*, et ouvert de manière hebdomadaire sur plusieurs plages horaires où seront systématiquement présents </a:t>
            </a:r>
            <a:r>
              <a:rPr lang="fr-FR" sz="1100" dirty="0">
                <a:solidFill>
                  <a:schemeClr val="accent4"/>
                </a:solidFill>
              </a:rPr>
              <a:t>1 à 2 agents.</a:t>
            </a:r>
          </a:p>
          <a:p>
            <a:pPr marL="0" indent="0">
              <a:lnSpc>
                <a:spcPct val="150000"/>
              </a:lnSpc>
              <a:spcBef>
                <a:spcPts val="0"/>
              </a:spcBef>
              <a:spcAft>
                <a:spcPts val="0"/>
              </a:spcAft>
              <a:buNone/>
            </a:pPr>
            <a:r>
              <a:rPr lang="fr-FR" sz="1100" b="0" dirty="0"/>
              <a:t>Il est composé d’</a:t>
            </a:r>
            <a:r>
              <a:rPr lang="fr-FR" sz="1100" dirty="0">
                <a:solidFill>
                  <a:schemeClr val="accent4"/>
                </a:solidFill>
              </a:rPr>
              <a:t>agents identifiés par les services en lien direct avec les étudiants </a:t>
            </a:r>
            <a:r>
              <a:rPr lang="fr-FR" sz="1100" b="0" dirty="0"/>
              <a:t>(*noms des services*…), qui interviendront par </a:t>
            </a:r>
            <a:r>
              <a:rPr lang="fr-FR" sz="1100" dirty="0">
                <a:solidFill>
                  <a:schemeClr val="accent4"/>
                </a:solidFill>
              </a:rPr>
              <a:t>rotation</a:t>
            </a:r>
            <a:r>
              <a:rPr lang="fr-FR" sz="1100" b="0" dirty="0"/>
              <a:t> sur les créneaux d’ouverture.</a:t>
            </a:r>
            <a:endParaRPr lang="fr-FR" sz="1100" dirty="0"/>
          </a:p>
        </p:txBody>
      </p:sp>
      <p:sp>
        <p:nvSpPr>
          <p:cNvPr id="3" name="Text Placeholder 2">
            <a:extLst>
              <a:ext uri="{FF2B5EF4-FFF2-40B4-BE49-F238E27FC236}">
                <a16:creationId xmlns:a16="http://schemas.microsoft.com/office/drawing/2014/main" id="{3D3C73C4-5504-6A63-91A9-0FCA75829A1E}"/>
              </a:ext>
            </a:extLst>
          </p:cNvPr>
          <p:cNvSpPr txBox="1">
            <a:spLocks/>
          </p:cNvSpPr>
          <p:nvPr/>
        </p:nvSpPr>
        <p:spPr bwMode="gray">
          <a:xfrm>
            <a:off x="4536281" y="1328672"/>
            <a:ext cx="4299711" cy="2328928"/>
          </a:xfrm>
          <a:prstGeom prst="rect">
            <a:avLst/>
          </a:prstGeom>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Le Guichet central a deux fonctions : </a:t>
            </a:r>
          </a:p>
          <a:p>
            <a:pPr marL="171450" indent="-171450">
              <a:lnSpc>
                <a:spcPct val="150000"/>
              </a:lnSpc>
              <a:spcBef>
                <a:spcPts val="0"/>
              </a:spcBef>
              <a:spcAft>
                <a:spcPts val="0"/>
              </a:spcAft>
              <a:buFont typeface="Arial" panose="020B0604020202020204" pitchFamily="34" charset="0"/>
              <a:buChar char="•"/>
            </a:pPr>
            <a:r>
              <a:rPr lang="fr-FR" dirty="0">
                <a:solidFill>
                  <a:schemeClr val="accent4"/>
                </a:solidFill>
              </a:rPr>
              <a:t>Répondre aux questions « standards »</a:t>
            </a:r>
            <a:r>
              <a:rPr lang="fr-FR" b="0" dirty="0">
                <a:solidFill>
                  <a:schemeClr val="accent4"/>
                </a:solidFill>
              </a:rPr>
              <a:t> </a:t>
            </a:r>
            <a:r>
              <a:rPr lang="fr-FR" sz="1100" b="0" dirty="0"/>
              <a:t>des étudiants au même titre que les autres guichets d’accueil du réseau </a:t>
            </a:r>
          </a:p>
          <a:p>
            <a:pPr marL="171450" indent="-171450">
              <a:lnSpc>
                <a:spcPct val="150000"/>
              </a:lnSpc>
              <a:spcBef>
                <a:spcPts val="0"/>
              </a:spcBef>
              <a:spcAft>
                <a:spcPts val="0"/>
              </a:spcAft>
              <a:buFont typeface="Arial" panose="020B0604020202020204" pitchFamily="34" charset="0"/>
              <a:buChar char="•"/>
            </a:pPr>
            <a:r>
              <a:rPr lang="fr-FR" dirty="0">
                <a:solidFill>
                  <a:schemeClr val="accent4"/>
                </a:solidFill>
              </a:rPr>
              <a:t>Accompagner les étudiants sur des sujets plus délicats</a:t>
            </a:r>
            <a:r>
              <a:rPr lang="fr-FR" sz="1100" b="0" dirty="0">
                <a:solidFill>
                  <a:schemeClr val="accent4"/>
                </a:solidFill>
              </a:rPr>
              <a:t>,</a:t>
            </a:r>
            <a:r>
              <a:rPr lang="fr-FR" sz="1100" dirty="0">
                <a:solidFill>
                  <a:schemeClr val="accent4"/>
                </a:solidFill>
              </a:rPr>
              <a:t> </a:t>
            </a:r>
            <a:r>
              <a:rPr lang="fr-FR" sz="1100" b="0" dirty="0"/>
              <a:t>qui nécessitent de passer un temps plus important avec lui (mode « pas à pas ») - objectif : permettre à l’étudiant de bénéficier d’un </a:t>
            </a:r>
            <a:r>
              <a:rPr lang="fr-FR" sz="1100" dirty="0">
                <a:solidFill>
                  <a:schemeClr val="accent4"/>
                </a:solidFill>
              </a:rPr>
              <a:t>appui personnalisé </a:t>
            </a:r>
            <a:r>
              <a:rPr lang="fr-FR" sz="1100" b="0" dirty="0">
                <a:solidFill>
                  <a:schemeClr val="accent4"/>
                </a:solidFill>
              </a:rPr>
              <a:t>+ </a:t>
            </a:r>
            <a:r>
              <a:rPr lang="fr-FR" sz="1100" dirty="0">
                <a:solidFill>
                  <a:schemeClr val="accent4"/>
                </a:solidFill>
              </a:rPr>
              <a:t>libérer du temps aux services</a:t>
            </a:r>
            <a:r>
              <a:rPr lang="fr-FR" sz="1100" dirty="0"/>
              <a:t> </a:t>
            </a:r>
            <a:r>
              <a:rPr lang="fr-FR" sz="1100" b="0" dirty="0"/>
              <a:t>dont certains fonctionnent parfois en </a:t>
            </a:r>
            <a:r>
              <a:rPr lang="fr-FR" sz="1100" b="0" i="1" dirty="0"/>
              <a:t>flux tendus</a:t>
            </a:r>
            <a:r>
              <a:rPr lang="fr-FR" sz="1100" b="0" dirty="0"/>
              <a:t> selon la période de l’année</a:t>
            </a:r>
          </a:p>
        </p:txBody>
      </p:sp>
      <p:sp>
        <p:nvSpPr>
          <p:cNvPr id="4" name="Arrow: Chevron 3">
            <a:extLst>
              <a:ext uri="{FF2B5EF4-FFF2-40B4-BE49-F238E27FC236}">
                <a16:creationId xmlns:a16="http://schemas.microsoft.com/office/drawing/2014/main" id="{9D51C90B-2670-2936-7C57-4928C9C5EE12}"/>
              </a:ext>
            </a:extLst>
          </p:cNvPr>
          <p:cNvSpPr/>
          <p:nvPr/>
        </p:nvSpPr>
        <p:spPr>
          <a:xfrm>
            <a:off x="4162309" y="2188791"/>
            <a:ext cx="236437" cy="539991"/>
          </a:xfrm>
          <a:prstGeom prst="chevron">
            <a:avLst/>
          </a:prstGeom>
          <a:solidFill>
            <a:schemeClr val="accent4">
              <a:lumMod val="20000"/>
              <a:lumOff val="8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5" name="Text Placeholder 2">
            <a:extLst>
              <a:ext uri="{FF2B5EF4-FFF2-40B4-BE49-F238E27FC236}">
                <a16:creationId xmlns:a16="http://schemas.microsoft.com/office/drawing/2014/main" id="{2AFCD7AD-AB8E-C8FC-6249-97F4624FF654}"/>
              </a:ext>
            </a:extLst>
          </p:cNvPr>
          <p:cNvSpPr txBox="1">
            <a:spLocks/>
          </p:cNvSpPr>
          <p:nvPr/>
        </p:nvSpPr>
        <p:spPr bwMode="gray">
          <a:xfrm>
            <a:off x="4458747" y="3770068"/>
            <a:ext cx="4531249" cy="1013432"/>
          </a:xfrm>
          <a:prstGeom prst="roundRect">
            <a:avLst>
              <a:gd name="adj" fmla="val 2732"/>
            </a:avLst>
          </a:prstGeom>
          <a:solidFill>
            <a:schemeClr val="bg1">
              <a:lumMod val="95000"/>
            </a:schemeClr>
          </a:solidFill>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spcBef>
                <a:spcPts val="0"/>
              </a:spcBef>
              <a:spcAft>
                <a:spcPts val="0"/>
              </a:spcAft>
              <a:buNone/>
            </a:pPr>
            <a:r>
              <a:rPr lang="fr-FR" dirty="0">
                <a:solidFill>
                  <a:schemeClr val="accent4"/>
                </a:solidFill>
                <a:latin typeface="Segoe Print" panose="02000600000000000000" pitchFamily="2" charset="0"/>
              </a:rPr>
              <a:t>A savoir !</a:t>
            </a:r>
          </a:p>
          <a:p>
            <a:pPr marL="0" indent="0" algn="r">
              <a:lnSpc>
                <a:spcPct val="150000"/>
              </a:lnSpc>
              <a:spcBef>
                <a:spcPts val="0"/>
              </a:spcBef>
              <a:spcAft>
                <a:spcPts val="0"/>
              </a:spcAft>
              <a:buNone/>
            </a:pPr>
            <a:r>
              <a:rPr lang="fr-FR" sz="1100" b="0" dirty="0"/>
              <a:t>Des </a:t>
            </a:r>
            <a:r>
              <a:rPr lang="fr-FR" sz="1100" dirty="0"/>
              <a:t>sessions de formation </a:t>
            </a:r>
            <a:r>
              <a:rPr lang="fr-FR" sz="1100" b="0" dirty="0"/>
              <a:t>de 1H30 entièrement dédiées aux </a:t>
            </a:r>
            <a:r>
              <a:rPr lang="fr-FR" sz="1100" dirty="0"/>
              <a:t>agents du Guichet central </a:t>
            </a:r>
            <a:r>
              <a:rPr lang="fr-FR" sz="1100" b="0" dirty="0"/>
              <a:t>seront délivrées au mois de ***. </a:t>
            </a:r>
          </a:p>
          <a:p>
            <a:pPr marL="0" indent="0" algn="r">
              <a:lnSpc>
                <a:spcPct val="150000"/>
              </a:lnSpc>
              <a:spcBef>
                <a:spcPts val="0"/>
              </a:spcBef>
              <a:spcAft>
                <a:spcPts val="0"/>
              </a:spcAft>
              <a:buNone/>
            </a:pPr>
            <a:r>
              <a:rPr lang="fr-FR" sz="1100" b="0" dirty="0">
                <a:solidFill>
                  <a:schemeClr val="accent4"/>
                </a:solidFill>
              </a:rPr>
              <a:t>Vous êtes concernés ? Contactez-nous pour vous inscrire !</a:t>
            </a:r>
            <a:endParaRPr lang="fr-FR" sz="1100" dirty="0">
              <a:solidFill>
                <a:schemeClr val="accent4"/>
              </a:solidFill>
            </a:endParaRPr>
          </a:p>
        </p:txBody>
      </p:sp>
      <p:pic>
        <p:nvPicPr>
          <p:cNvPr id="15" name="Picture 14">
            <a:extLst>
              <a:ext uri="{FF2B5EF4-FFF2-40B4-BE49-F238E27FC236}">
                <a16:creationId xmlns:a16="http://schemas.microsoft.com/office/drawing/2014/main" id="{C12C84B9-17C1-743F-6BBA-067E6E7D7C9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80527" y="3674731"/>
            <a:ext cx="539991" cy="539991"/>
          </a:xfrm>
          <a:prstGeom prst="rect">
            <a:avLst/>
          </a:prstGeom>
        </p:spPr>
      </p:pic>
    </p:spTree>
    <p:extLst>
      <p:ext uri="{BB962C8B-B14F-4D97-AF65-F5344CB8AC3E}">
        <p14:creationId xmlns:p14="http://schemas.microsoft.com/office/powerpoint/2010/main" val="1129374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C1AEE04-A3E2-A9B8-1CC5-12A5F3D1BD1A}"/>
              </a:ext>
            </a:extLst>
          </p:cNvPr>
          <p:cNvSpPr>
            <a:spLocks noGrp="1"/>
          </p:cNvSpPr>
          <p:nvPr>
            <p:ph type="title"/>
          </p:nvPr>
        </p:nvSpPr>
        <p:spPr/>
        <p:txBody>
          <a:bodyPr/>
          <a:lstStyle/>
          <a:p>
            <a:r>
              <a:rPr lang="fr-FR" dirty="0"/>
              <a:t>Et les enseignants dans tout ça ?</a:t>
            </a:r>
          </a:p>
        </p:txBody>
      </p:sp>
      <p:sp>
        <p:nvSpPr>
          <p:cNvPr id="8" name="Footer Placeholder 7">
            <a:extLst>
              <a:ext uri="{FF2B5EF4-FFF2-40B4-BE49-F238E27FC236}">
                <a16:creationId xmlns:a16="http://schemas.microsoft.com/office/drawing/2014/main" id="{4761CBF3-8D90-B2D3-F8C9-FAFF5E2C9172}"/>
              </a:ext>
            </a:extLst>
          </p:cNvPr>
          <p:cNvSpPr>
            <a:spLocks noGrp="1"/>
          </p:cNvSpPr>
          <p:nvPr>
            <p:ph type="ftr" sz="quarter" idx="3"/>
          </p:nvPr>
        </p:nvSpPr>
        <p:spPr/>
        <p:txBody>
          <a:bodyPr/>
          <a:lstStyle/>
          <a:p>
            <a:r>
              <a:rPr lang="fr-FR"/>
              <a:t>Direction interministérielle de la transformation publique</a:t>
            </a:r>
          </a:p>
        </p:txBody>
      </p:sp>
      <p:pic>
        <p:nvPicPr>
          <p:cNvPr id="10" name="Picture 9">
            <a:extLst>
              <a:ext uri="{FF2B5EF4-FFF2-40B4-BE49-F238E27FC236}">
                <a16:creationId xmlns:a16="http://schemas.microsoft.com/office/drawing/2014/main" id="{A78E258E-DB16-1861-054D-FB2133531E4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3850" y="2924678"/>
            <a:ext cx="1814563" cy="1814563"/>
          </a:xfrm>
          <a:prstGeom prst="rect">
            <a:avLst/>
          </a:prstGeom>
        </p:spPr>
      </p:pic>
      <p:sp>
        <p:nvSpPr>
          <p:cNvPr id="11" name="Text Placeholder 2">
            <a:extLst>
              <a:ext uri="{FF2B5EF4-FFF2-40B4-BE49-F238E27FC236}">
                <a16:creationId xmlns:a16="http://schemas.microsoft.com/office/drawing/2014/main" id="{B04A6D76-C644-8F37-462B-D8E5C13FA42C}"/>
              </a:ext>
            </a:extLst>
          </p:cNvPr>
          <p:cNvSpPr txBox="1">
            <a:spLocks/>
          </p:cNvSpPr>
          <p:nvPr/>
        </p:nvSpPr>
        <p:spPr bwMode="gray">
          <a:xfrm>
            <a:off x="532172" y="1527605"/>
            <a:ext cx="3394935" cy="1517392"/>
          </a:xfrm>
          <a:prstGeom prst="rect">
            <a:avLst/>
          </a:prstGeom>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Si le Réseau des guichets d’accueil est pour le moment centré sur les acteurs disposant de guichets physiques, </a:t>
            </a:r>
            <a:r>
              <a:rPr lang="fr-FR" sz="1100" dirty="0"/>
              <a:t>d’autres acteurs jouent un rôle essentiel dans le contact avec les étudiants</a:t>
            </a:r>
            <a:r>
              <a:rPr lang="fr-FR" sz="1100" b="0" dirty="0"/>
              <a:t>, à commencer par </a:t>
            </a:r>
            <a:r>
              <a:rPr lang="fr-FR" sz="1400" dirty="0">
                <a:solidFill>
                  <a:schemeClr val="tx2"/>
                </a:solidFill>
              </a:rPr>
              <a:t>les enseignants </a:t>
            </a:r>
            <a:r>
              <a:rPr lang="fr-FR" sz="1100" b="0" dirty="0"/>
              <a:t>!</a:t>
            </a:r>
          </a:p>
        </p:txBody>
      </p:sp>
      <p:sp>
        <p:nvSpPr>
          <p:cNvPr id="12" name="Text Placeholder 2">
            <a:extLst>
              <a:ext uri="{FF2B5EF4-FFF2-40B4-BE49-F238E27FC236}">
                <a16:creationId xmlns:a16="http://schemas.microsoft.com/office/drawing/2014/main" id="{9802F481-5617-6850-7597-7AB17530529E}"/>
              </a:ext>
            </a:extLst>
          </p:cNvPr>
          <p:cNvSpPr txBox="1">
            <a:spLocks/>
          </p:cNvSpPr>
          <p:nvPr/>
        </p:nvSpPr>
        <p:spPr bwMode="gray">
          <a:xfrm>
            <a:off x="4671697" y="1311541"/>
            <a:ext cx="3940131" cy="3060409"/>
          </a:xfrm>
          <a:prstGeom prst="roundRect">
            <a:avLst>
              <a:gd name="adj" fmla="val 15467"/>
            </a:avLst>
          </a:prstGeom>
          <a:solidFill>
            <a:schemeClr val="tx2">
              <a:lumMod val="20000"/>
              <a:lumOff val="80000"/>
              <a:alpha val="70980"/>
            </a:schemeClr>
          </a:solidFill>
        </p:spPr>
        <p:txBody>
          <a:bodyPr vert="horz" lIns="0" tIns="0" rIns="0" bIns="0" rtlCol="0" anchor="ctr"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dirty="0"/>
              <a:t>Il est souhaité à terme d’intégrer les enseignants dans cette démarche d’amélioration de l’accompagnement des étudiants. </a:t>
            </a:r>
          </a:p>
          <a:p>
            <a:pPr marL="0" indent="0">
              <a:lnSpc>
                <a:spcPct val="150000"/>
              </a:lnSpc>
              <a:spcBef>
                <a:spcPts val="0"/>
              </a:spcBef>
              <a:spcAft>
                <a:spcPts val="0"/>
              </a:spcAft>
              <a:buNone/>
            </a:pPr>
            <a:endParaRPr lang="fr-FR" sz="1100" b="0" dirty="0"/>
          </a:p>
          <a:p>
            <a:pPr marL="0" indent="0">
              <a:lnSpc>
                <a:spcPct val="150000"/>
              </a:lnSpc>
              <a:spcBef>
                <a:spcPts val="0"/>
              </a:spcBef>
              <a:spcAft>
                <a:spcPts val="0"/>
              </a:spcAft>
              <a:buNone/>
            </a:pPr>
            <a:r>
              <a:rPr lang="fr-FR" sz="1100" b="0" dirty="0"/>
              <a:t>Si dans un premier temps, le réseau est déployé avec les acteurs des BIATSS au titre de première vague, il est bien prévu d’embarquer la communauté enseignante, pour tous ceux qui le désireront, dans le réseau et les outiller au même titre que les agents d’accueil !</a:t>
            </a:r>
            <a:endParaRPr lang="fr-FR" sz="1100" dirty="0"/>
          </a:p>
        </p:txBody>
      </p:sp>
    </p:spTree>
    <p:extLst>
      <p:ext uri="{BB962C8B-B14F-4D97-AF65-F5344CB8AC3E}">
        <p14:creationId xmlns:p14="http://schemas.microsoft.com/office/powerpoint/2010/main" val="3328729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F9D9BAC-9643-1692-3E8A-345B915C9980}"/>
              </a:ext>
            </a:extLst>
          </p:cNvPr>
          <p:cNvSpPr>
            <a:spLocks noGrp="1"/>
          </p:cNvSpPr>
          <p:nvPr>
            <p:ph type="title"/>
          </p:nvPr>
        </p:nvSpPr>
        <p:spPr>
          <a:xfrm>
            <a:off x="323850" y="2224965"/>
            <a:ext cx="8424863" cy="932121"/>
          </a:xfrm>
          <a:solidFill>
            <a:schemeClr val="tx2">
              <a:lumMod val="40000"/>
              <a:lumOff val="60000"/>
            </a:schemeClr>
          </a:solidFill>
        </p:spPr>
        <p:txBody>
          <a:bodyPr>
            <a:normAutofit/>
          </a:bodyPr>
          <a:lstStyle/>
          <a:p>
            <a:r>
              <a:rPr lang="fr-FR" dirty="0">
                <a:solidFill>
                  <a:schemeClr val="bg1"/>
                </a:solidFill>
              </a:rPr>
              <a:t>Focus sur le parcours de l’étudiant au sein du réseau</a:t>
            </a:r>
          </a:p>
        </p:txBody>
      </p:sp>
      <p:sp>
        <p:nvSpPr>
          <p:cNvPr id="8" name="Footer Placeholder 7">
            <a:extLst>
              <a:ext uri="{FF2B5EF4-FFF2-40B4-BE49-F238E27FC236}">
                <a16:creationId xmlns:a16="http://schemas.microsoft.com/office/drawing/2014/main" id="{557F60D9-A7B2-A42E-0004-7D69456F23EF}"/>
              </a:ext>
            </a:extLst>
          </p:cNvPr>
          <p:cNvSpPr>
            <a:spLocks noGrp="1"/>
          </p:cNvSpPr>
          <p:nvPr>
            <p:ph type="ftr" sz="quarter" idx="3"/>
          </p:nvPr>
        </p:nvSpPr>
        <p:spPr/>
        <p:txBody>
          <a:bodyPr/>
          <a:lstStyle/>
          <a:p>
            <a:r>
              <a:rPr lang="fr-FR"/>
              <a:t>Direction interministérielle de la transformation publique</a:t>
            </a:r>
          </a:p>
        </p:txBody>
      </p:sp>
    </p:spTree>
    <p:extLst>
      <p:ext uri="{BB962C8B-B14F-4D97-AF65-F5344CB8AC3E}">
        <p14:creationId xmlns:p14="http://schemas.microsoft.com/office/powerpoint/2010/main" val="917602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11C0C2-3F11-339A-DC06-152667DF985C}"/>
              </a:ext>
            </a:extLst>
          </p:cNvPr>
          <p:cNvSpPr>
            <a:spLocks noGrp="1"/>
          </p:cNvSpPr>
          <p:nvPr>
            <p:ph type="title"/>
          </p:nvPr>
        </p:nvSpPr>
        <p:spPr/>
        <p:txBody>
          <a:bodyPr/>
          <a:lstStyle/>
          <a:p>
            <a:r>
              <a:rPr lang="fr-FR" dirty="0"/>
              <a:t>Le parcours d’</a:t>
            </a:r>
            <a:r>
              <a:rPr lang="fr-FR" dirty="0">
                <a:solidFill>
                  <a:schemeClr val="tx2">
                    <a:lumMod val="60000"/>
                    <a:lumOff val="40000"/>
                  </a:schemeClr>
                </a:solidFill>
                <a:latin typeface="Segoe Print" panose="02000600000000000000" pitchFamily="2" charset="0"/>
              </a:rPr>
              <a:t>Ulysse</a:t>
            </a:r>
            <a:r>
              <a:rPr lang="fr-FR" dirty="0"/>
              <a:t>, étudiant en Licence Sciences de la vie</a:t>
            </a:r>
          </a:p>
        </p:txBody>
      </p:sp>
      <p:sp>
        <p:nvSpPr>
          <p:cNvPr id="8" name="Footer Placeholder 7">
            <a:extLst>
              <a:ext uri="{FF2B5EF4-FFF2-40B4-BE49-F238E27FC236}">
                <a16:creationId xmlns:a16="http://schemas.microsoft.com/office/drawing/2014/main" id="{BB2D23F8-E989-F86D-D4BC-34CE35362B27}"/>
              </a:ext>
            </a:extLst>
          </p:cNvPr>
          <p:cNvSpPr>
            <a:spLocks noGrp="1"/>
          </p:cNvSpPr>
          <p:nvPr>
            <p:ph type="ftr" sz="quarter" idx="3"/>
          </p:nvPr>
        </p:nvSpPr>
        <p:spPr/>
        <p:txBody>
          <a:bodyPr/>
          <a:lstStyle/>
          <a:p>
            <a:r>
              <a:rPr lang="fr-FR"/>
              <a:t>Direction interministérielle de la transformation publique</a:t>
            </a:r>
          </a:p>
        </p:txBody>
      </p:sp>
      <p:pic>
        <p:nvPicPr>
          <p:cNvPr id="12" name="Picture 11">
            <a:extLst>
              <a:ext uri="{FF2B5EF4-FFF2-40B4-BE49-F238E27FC236}">
                <a16:creationId xmlns:a16="http://schemas.microsoft.com/office/drawing/2014/main" id="{7AB720BB-7315-7A32-4228-70BCA0DDF2F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8922" y="2571750"/>
            <a:ext cx="2045569" cy="2045569"/>
          </a:xfrm>
          <a:prstGeom prst="rect">
            <a:avLst/>
          </a:prstGeom>
        </p:spPr>
      </p:pic>
      <p:sp>
        <p:nvSpPr>
          <p:cNvPr id="13" name="Text Placeholder 2">
            <a:extLst>
              <a:ext uri="{FF2B5EF4-FFF2-40B4-BE49-F238E27FC236}">
                <a16:creationId xmlns:a16="http://schemas.microsoft.com/office/drawing/2014/main" id="{F46BBD97-EBAB-B508-74EA-B0C378D19CD5}"/>
              </a:ext>
            </a:extLst>
          </p:cNvPr>
          <p:cNvSpPr txBox="1">
            <a:spLocks/>
          </p:cNvSpPr>
          <p:nvPr/>
        </p:nvSpPr>
        <p:spPr bwMode="gray">
          <a:xfrm>
            <a:off x="1863679" y="1527604"/>
            <a:ext cx="2708321" cy="1687233"/>
          </a:xfrm>
          <a:prstGeom prst="wedgeRoundRectCallout">
            <a:avLst>
              <a:gd name="adj1" fmla="val -41750"/>
              <a:gd name="adj2" fmla="val 68737"/>
              <a:gd name="adj3" fmla="val 16667"/>
            </a:avLst>
          </a:prstGeom>
          <a:ln w="19050">
            <a:solidFill>
              <a:schemeClr val="tx2">
                <a:lumMod val="60000"/>
                <a:lumOff val="40000"/>
              </a:schemeClr>
            </a:solidFill>
          </a:ln>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Bonjour ! Je suis Ulysse, actuellement en première année de licence des Sciences de la vie à l’université de La Rochelle. </a:t>
            </a:r>
          </a:p>
          <a:p>
            <a:pPr marL="0" indent="0">
              <a:lnSpc>
                <a:spcPct val="150000"/>
              </a:lnSpc>
              <a:spcBef>
                <a:spcPts val="0"/>
              </a:spcBef>
              <a:spcAft>
                <a:spcPts val="0"/>
              </a:spcAft>
              <a:buNone/>
            </a:pPr>
            <a:r>
              <a:rPr lang="fr-FR" sz="1100" b="0" dirty="0"/>
              <a:t>J’ai besoin de votre aide, pouvez-vous m’aider ?</a:t>
            </a:r>
          </a:p>
        </p:txBody>
      </p:sp>
      <p:pic>
        <p:nvPicPr>
          <p:cNvPr id="15" name="Picture 14">
            <a:extLst>
              <a:ext uri="{FF2B5EF4-FFF2-40B4-BE49-F238E27FC236}">
                <a16:creationId xmlns:a16="http://schemas.microsoft.com/office/drawing/2014/main" id="{054D14A7-FF79-ECC2-5744-DE547618E9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35364" y="2571750"/>
            <a:ext cx="2045569" cy="2045569"/>
          </a:xfrm>
          <a:prstGeom prst="rect">
            <a:avLst/>
          </a:prstGeom>
        </p:spPr>
      </p:pic>
      <p:sp>
        <p:nvSpPr>
          <p:cNvPr id="16" name="Text Placeholder 2">
            <a:extLst>
              <a:ext uri="{FF2B5EF4-FFF2-40B4-BE49-F238E27FC236}">
                <a16:creationId xmlns:a16="http://schemas.microsoft.com/office/drawing/2014/main" id="{72B40EFC-7D68-BED0-12F3-ADAD2B83941C}"/>
              </a:ext>
            </a:extLst>
          </p:cNvPr>
          <p:cNvSpPr txBox="1">
            <a:spLocks/>
          </p:cNvSpPr>
          <p:nvPr/>
        </p:nvSpPr>
        <p:spPr bwMode="gray">
          <a:xfrm>
            <a:off x="4189794" y="3411416"/>
            <a:ext cx="2045570" cy="859329"/>
          </a:xfrm>
          <a:prstGeom prst="wedgeRoundRectCallout">
            <a:avLst>
              <a:gd name="adj1" fmla="val 68343"/>
              <a:gd name="adj2" fmla="val -24413"/>
              <a:gd name="adj3" fmla="val 16667"/>
            </a:avLst>
          </a:prstGeom>
          <a:ln w="19050">
            <a:solidFill>
              <a:schemeClr val="accent4"/>
            </a:solidFill>
          </a:ln>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Bonjour Ulysse, oui bien sûr, voyons en quoi je peux t’être utile.</a:t>
            </a:r>
          </a:p>
        </p:txBody>
      </p:sp>
      <p:sp>
        <p:nvSpPr>
          <p:cNvPr id="18" name="TextBox 17">
            <a:extLst>
              <a:ext uri="{FF2B5EF4-FFF2-40B4-BE49-F238E27FC236}">
                <a16:creationId xmlns:a16="http://schemas.microsoft.com/office/drawing/2014/main" id="{59A1A42A-7952-7924-C54B-694D2EA6137E}"/>
              </a:ext>
            </a:extLst>
          </p:cNvPr>
          <p:cNvSpPr txBox="1"/>
          <p:nvPr/>
        </p:nvSpPr>
        <p:spPr>
          <a:xfrm>
            <a:off x="6462713" y="2207590"/>
            <a:ext cx="2286000" cy="307777"/>
          </a:xfrm>
          <a:prstGeom prst="rect">
            <a:avLst/>
          </a:prstGeom>
          <a:noFill/>
        </p:spPr>
        <p:txBody>
          <a:bodyPr wrap="square">
            <a:spAutoFit/>
          </a:bodyPr>
          <a:lstStyle/>
          <a:p>
            <a:pPr algn="r"/>
            <a:r>
              <a:rPr lang="fr-FR" sz="1400" b="1" dirty="0">
                <a:solidFill>
                  <a:schemeClr val="accent4"/>
                </a:solidFill>
                <a:latin typeface="Segoe Print" panose="02000600000000000000" pitchFamily="2" charset="0"/>
              </a:rPr>
              <a:t>Anna</a:t>
            </a:r>
            <a:r>
              <a:rPr lang="fr-FR" sz="1400" dirty="0">
                <a:latin typeface="Segoe Print" panose="02000600000000000000" pitchFamily="2" charset="0"/>
              </a:rPr>
              <a:t>, agent d’accueil</a:t>
            </a:r>
          </a:p>
        </p:txBody>
      </p:sp>
    </p:spTree>
    <p:extLst>
      <p:ext uri="{BB962C8B-B14F-4D97-AF65-F5344CB8AC3E}">
        <p14:creationId xmlns:p14="http://schemas.microsoft.com/office/powerpoint/2010/main" val="28717494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11C0C2-3F11-339A-DC06-152667DF985C}"/>
              </a:ext>
            </a:extLst>
          </p:cNvPr>
          <p:cNvSpPr>
            <a:spLocks noGrp="1"/>
          </p:cNvSpPr>
          <p:nvPr>
            <p:ph type="title"/>
          </p:nvPr>
        </p:nvSpPr>
        <p:spPr>
          <a:xfrm>
            <a:off x="323850" y="771550"/>
            <a:ext cx="8424863" cy="589873"/>
          </a:xfrm>
        </p:spPr>
        <p:txBody>
          <a:bodyPr>
            <a:normAutofit/>
          </a:bodyPr>
          <a:lstStyle/>
          <a:p>
            <a:r>
              <a:rPr lang="fr-FR" dirty="0"/>
              <a:t>Face aux </a:t>
            </a:r>
            <a:r>
              <a:rPr lang="fr-FR" dirty="0">
                <a:solidFill>
                  <a:schemeClr val="tx2">
                    <a:lumMod val="60000"/>
                    <a:lumOff val="40000"/>
                  </a:schemeClr>
                </a:solidFill>
              </a:rPr>
              <a:t>questions courantes </a:t>
            </a:r>
            <a:r>
              <a:rPr lang="fr-FR" dirty="0"/>
              <a:t>de l’étudiant… n’hésitez pas à vous aider de la FAQ !</a:t>
            </a:r>
          </a:p>
        </p:txBody>
      </p:sp>
      <p:sp>
        <p:nvSpPr>
          <p:cNvPr id="8" name="Footer Placeholder 7">
            <a:extLst>
              <a:ext uri="{FF2B5EF4-FFF2-40B4-BE49-F238E27FC236}">
                <a16:creationId xmlns:a16="http://schemas.microsoft.com/office/drawing/2014/main" id="{BB2D23F8-E989-F86D-D4BC-34CE35362B27}"/>
              </a:ext>
            </a:extLst>
          </p:cNvPr>
          <p:cNvSpPr>
            <a:spLocks noGrp="1"/>
          </p:cNvSpPr>
          <p:nvPr>
            <p:ph type="ftr" sz="quarter" idx="3"/>
          </p:nvPr>
        </p:nvSpPr>
        <p:spPr/>
        <p:txBody>
          <a:bodyPr/>
          <a:lstStyle/>
          <a:p>
            <a:r>
              <a:rPr lang="fr-FR"/>
              <a:t>Direction interministérielle de la transformation publique</a:t>
            </a:r>
          </a:p>
        </p:txBody>
      </p:sp>
      <p:pic>
        <p:nvPicPr>
          <p:cNvPr id="12" name="Picture 11">
            <a:extLst>
              <a:ext uri="{FF2B5EF4-FFF2-40B4-BE49-F238E27FC236}">
                <a16:creationId xmlns:a16="http://schemas.microsoft.com/office/drawing/2014/main" id="{7AB720BB-7315-7A32-4228-70BCA0DDF2F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8922" y="2571750"/>
            <a:ext cx="2045569" cy="2045569"/>
          </a:xfrm>
          <a:prstGeom prst="rect">
            <a:avLst/>
          </a:prstGeom>
        </p:spPr>
      </p:pic>
      <p:sp>
        <p:nvSpPr>
          <p:cNvPr id="13" name="Text Placeholder 2">
            <a:extLst>
              <a:ext uri="{FF2B5EF4-FFF2-40B4-BE49-F238E27FC236}">
                <a16:creationId xmlns:a16="http://schemas.microsoft.com/office/drawing/2014/main" id="{F46BBD97-EBAB-B508-74EA-B0C378D19CD5}"/>
              </a:ext>
            </a:extLst>
          </p:cNvPr>
          <p:cNvSpPr txBox="1">
            <a:spLocks/>
          </p:cNvSpPr>
          <p:nvPr/>
        </p:nvSpPr>
        <p:spPr bwMode="gray">
          <a:xfrm>
            <a:off x="1760065" y="1375908"/>
            <a:ext cx="2217433" cy="1337911"/>
          </a:xfrm>
          <a:prstGeom prst="wedgeRoundRectCallout">
            <a:avLst>
              <a:gd name="adj1" fmla="val -41750"/>
              <a:gd name="adj2" fmla="val 68737"/>
              <a:gd name="adj3" fmla="val 16667"/>
            </a:avLst>
          </a:prstGeom>
          <a:solidFill>
            <a:schemeClr val="bg1"/>
          </a:solidFill>
          <a:ln w="19050">
            <a:solidFill>
              <a:schemeClr val="tx2">
                <a:lumMod val="60000"/>
                <a:lumOff val="40000"/>
              </a:schemeClr>
            </a:solidFill>
          </a:ln>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J’ai un souci avec la création de mon compte informatique, savez-vous comment je peux l’activer ?</a:t>
            </a:r>
          </a:p>
        </p:txBody>
      </p:sp>
      <p:pic>
        <p:nvPicPr>
          <p:cNvPr id="15" name="Picture 14">
            <a:extLst>
              <a:ext uri="{FF2B5EF4-FFF2-40B4-BE49-F238E27FC236}">
                <a16:creationId xmlns:a16="http://schemas.microsoft.com/office/drawing/2014/main" id="{054D14A7-FF79-ECC2-5744-DE547618E9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35364" y="2571750"/>
            <a:ext cx="2045569" cy="2045569"/>
          </a:xfrm>
          <a:prstGeom prst="rect">
            <a:avLst/>
          </a:prstGeom>
        </p:spPr>
      </p:pic>
      <p:sp>
        <p:nvSpPr>
          <p:cNvPr id="16" name="Text Placeholder 2">
            <a:extLst>
              <a:ext uri="{FF2B5EF4-FFF2-40B4-BE49-F238E27FC236}">
                <a16:creationId xmlns:a16="http://schemas.microsoft.com/office/drawing/2014/main" id="{72B40EFC-7D68-BED0-12F3-ADAD2B83941C}"/>
              </a:ext>
            </a:extLst>
          </p:cNvPr>
          <p:cNvSpPr txBox="1">
            <a:spLocks/>
          </p:cNvSpPr>
          <p:nvPr/>
        </p:nvSpPr>
        <p:spPr bwMode="gray">
          <a:xfrm>
            <a:off x="2681289" y="2225176"/>
            <a:ext cx="3554076" cy="2045569"/>
          </a:xfrm>
          <a:prstGeom prst="wedgeRoundRectCallout">
            <a:avLst>
              <a:gd name="adj1" fmla="val 58864"/>
              <a:gd name="adj2" fmla="val -11708"/>
              <a:gd name="adj3" fmla="val 16667"/>
            </a:avLst>
          </a:prstGeom>
          <a:solidFill>
            <a:schemeClr val="bg1"/>
          </a:solidFill>
          <a:ln w="19050">
            <a:solidFill>
              <a:schemeClr val="accent4"/>
            </a:solidFill>
          </a:ln>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Hum… attendez une minute. Ah je vois ! D’après notre FAQ, l'activation se fait au moment de l'inscription administrative via un mail sur votre boite personnelle. L’avez-vous reçu ou vérifié dans vos spams ? En cas de besoin, vous pouvez contacter le SEVE qui saura vous aider. Je vous donne de suite leurs coordonnées.</a:t>
            </a:r>
          </a:p>
        </p:txBody>
      </p:sp>
      <p:sp>
        <p:nvSpPr>
          <p:cNvPr id="18" name="TextBox 17">
            <a:extLst>
              <a:ext uri="{FF2B5EF4-FFF2-40B4-BE49-F238E27FC236}">
                <a16:creationId xmlns:a16="http://schemas.microsoft.com/office/drawing/2014/main" id="{59A1A42A-7952-7924-C54B-694D2EA6137E}"/>
              </a:ext>
            </a:extLst>
          </p:cNvPr>
          <p:cNvSpPr txBox="1"/>
          <p:nvPr/>
        </p:nvSpPr>
        <p:spPr>
          <a:xfrm>
            <a:off x="6462713" y="2112636"/>
            <a:ext cx="2286000" cy="307777"/>
          </a:xfrm>
          <a:prstGeom prst="rect">
            <a:avLst/>
          </a:prstGeom>
          <a:noFill/>
        </p:spPr>
        <p:txBody>
          <a:bodyPr wrap="square">
            <a:spAutoFit/>
          </a:bodyPr>
          <a:lstStyle/>
          <a:p>
            <a:pPr algn="r"/>
            <a:r>
              <a:rPr lang="fr-FR" sz="1400" b="1" dirty="0">
                <a:solidFill>
                  <a:schemeClr val="accent4"/>
                </a:solidFill>
                <a:latin typeface="Segoe Print" panose="02000600000000000000" pitchFamily="2" charset="0"/>
              </a:rPr>
              <a:t>Anna</a:t>
            </a:r>
            <a:r>
              <a:rPr lang="fr-FR" sz="1400" dirty="0">
                <a:latin typeface="Segoe Print" panose="02000600000000000000" pitchFamily="2" charset="0"/>
              </a:rPr>
              <a:t>, agent d’accueil</a:t>
            </a:r>
          </a:p>
        </p:txBody>
      </p:sp>
      <p:sp>
        <p:nvSpPr>
          <p:cNvPr id="3" name="Text Placeholder 2">
            <a:extLst>
              <a:ext uri="{FF2B5EF4-FFF2-40B4-BE49-F238E27FC236}">
                <a16:creationId xmlns:a16="http://schemas.microsoft.com/office/drawing/2014/main" id="{7D75F9CB-C4DD-B1AE-F732-C6D701D1F2A2}"/>
              </a:ext>
            </a:extLst>
          </p:cNvPr>
          <p:cNvSpPr txBox="1">
            <a:spLocks/>
          </p:cNvSpPr>
          <p:nvPr/>
        </p:nvSpPr>
        <p:spPr bwMode="gray">
          <a:xfrm>
            <a:off x="2868783" y="4446872"/>
            <a:ext cx="1350000" cy="360001"/>
          </a:xfrm>
          <a:prstGeom prst="wedgeRoundRectCallout">
            <a:avLst>
              <a:gd name="adj1" fmla="val -78825"/>
              <a:gd name="adj2" fmla="val -44582"/>
              <a:gd name="adj3" fmla="val 16667"/>
            </a:avLst>
          </a:prstGeom>
          <a:solidFill>
            <a:schemeClr val="bg1"/>
          </a:solidFill>
          <a:ln w="19050">
            <a:solidFill>
              <a:schemeClr val="tx2">
                <a:lumMod val="60000"/>
                <a:lumOff val="40000"/>
              </a:schemeClr>
            </a:solidFill>
          </a:ln>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Génial ! Merci !</a:t>
            </a:r>
          </a:p>
        </p:txBody>
      </p:sp>
    </p:spTree>
    <p:extLst>
      <p:ext uri="{BB962C8B-B14F-4D97-AF65-F5344CB8AC3E}">
        <p14:creationId xmlns:p14="http://schemas.microsoft.com/office/powerpoint/2010/main" val="950395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11C0C2-3F11-339A-DC06-152667DF985C}"/>
              </a:ext>
            </a:extLst>
          </p:cNvPr>
          <p:cNvSpPr>
            <a:spLocks noGrp="1"/>
          </p:cNvSpPr>
          <p:nvPr>
            <p:ph type="title"/>
          </p:nvPr>
        </p:nvSpPr>
        <p:spPr>
          <a:xfrm>
            <a:off x="323850" y="526181"/>
            <a:ext cx="8424863" cy="1042737"/>
          </a:xfrm>
        </p:spPr>
        <p:txBody>
          <a:bodyPr>
            <a:normAutofit/>
          </a:bodyPr>
          <a:lstStyle/>
          <a:p>
            <a:r>
              <a:rPr lang="fr-FR" sz="1600" dirty="0"/>
              <a:t>Face aux </a:t>
            </a:r>
            <a:r>
              <a:rPr lang="fr-FR" sz="1600" dirty="0">
                <a:solidFill>
                  <a:schemeClr val="tx2">
                    <a:lumMod val="60000"/>
                    <a:lumOff val="40000"/>
                  </a:schemeClr>
                </a:solidFill>
              </a:rPr>
              <a:t>questions plus complexes ou à un besoin d’accompagnement </a:t>
            </a:r>
            <a:r>
              <a:rPr lang="fr-FR" sz="1600" dirty="0"/>
              <a:t>de l’étudiant… Rendez-vous soit au Guichet central, soit au service compétent !</a:t>
            </a:r>
          </a:p>
        </p:txBody>
      </p:sp>
      <p:sp>
        <p:nvSpPr>
          <p:cNvPr id="8" name="Footer Placeholder 7">
            <a:extLst>
              <a:ext uri="{FF2B5EF4-FFF2-40B4-BE49-F238E27FC236}">
                <a16:creationId xmlns:a16="http://schemas.microsoft.com/office/drawing/2014/main" id="{BB2D23F8-E989-F86D-D4BC-34CE35362B27}"/>
              </a:ext>
            </a:extLst>
          </p:cNvPr>
          <p:cNvSpPr>
            <a:spLocks noGrp="1"/>
          </p:cNvSpPr>
          <p:nvPr>
            <p:ph type="ftr" sz="quarter" idx="3"/>
          </p:nvPr>
        </p:nvSpPr>
        <p:spPr/>
        <p:txBody>
          <a:bodyPr/>
          <a:lstStyle/>
          <a:p>
            <a:r>
              <a:rPr lang="fr-FR"/>
              <a:t>Direction interministérielle de la transformation publique</a:t>
            </a:r>
          </a:p>
        </p:txBody>
      </p:sp>
      <p:pic>
        <p:nvPicPr>
          <p:cNvPr id="12" name="Picture 11">
            <a:extLst>
              <a:ext uri="{FF2B5EF4-FFF2-40B4-BE49-F238E27FC236}">
                <a16:creationId xmlns:a16="http://schemas.microsoft.com/office/drawing/2014/main" id="{7AB720BB-7315-7A32-4228-70BCA0DDF2F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8922" y="2571750"/>
            <a:ext cx="2045569" cy="2045569"/>
          </a:xfrm>
          <a:prstGeom prst="rect">
            <a:avLst/>
          </a:prstGeom>
        </p:spPr>
      </p:pic>
      <p:sp>
        <p:nvSpPr>
          <p:cNvPr id="13" name="Text Placeholder 2">
            <a:extLst>
              <a:ext uri="{FF2B5EF4-FFF2-40B4-BE49-F238E27FC236}">
                <a16:creationId xmlns:a16="http://schemas.microsoft.com/office/drawing/2014/main" id="{F46BBD97-EBAB-B508-74EA-B0C378D19CD5}"/>
              </a:ext>
            </a:extLst>
          </p:cNvPr>
          <p:cNvSpPr txBox="1">
            <a:spLocks/>
          </p:cNvSpPr>
          <p:nvPr/>
        </p:nvSpPr>
        <p:spPr bwMode="gray">
          <a:xfrm>
            <a:off x="1760065" y="1450706"/>
            <a:ext cx="2217433" cy="1239257"/>
          </a:xfrm>
          <a:prstGeom prst="wedgeRoundRectCallout">
            <a:avLst>
              <a:gd name="adj1" fmla="val -41750"/>
              <a:gd name="adj2" fmla="val 68737"/>
              <a:gd name="adj3" fmla="val 16667"/>
            </a:avLst>
          </a:prstGeom>
          <a:solidFill>
            <a:schemeClr val="bg1"/>
          </a:solidFill>
          <a:ln w="19050">
            <a:solidFill>
              <a:schemeClr val="tx2">
                <a:lumMod val="60000"/>
                <a:lumOff val="40000"/>
              </a:schemeClr>
            </a:solidFill>
          </a:ln>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Bonjour, je souhaiterais être aidé dans le cadre de mon orientation. Pouvez-vous me conseiller ?</a:t>
            </a:r>
          </a:p>
        </p:txBody>
      </p:sp>
      <p:pic>
        <p:nvPicPr>
          <p:cNvPr id="15" name="Picture 14">
            <a:extLst>
              <a:ext uri="{FF2B5EF4-FFF2-40B4-BE49-F238E27FC236}">
                <a16:creationId xmlns:a16="http://schemas.microsoft.com/office/drawing/2014/main" id="{054D14A7-FF79-ECC2-5744-DE547618E9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35364" y="2571750"/>
            <a:ext cx="2045569" cy="2045569"/>
          </a:xfrm>
          <a:prstGeom prst="rect">
            <a:avLst/>
          </a:prstGeom>
        </p:spPr>
      </p:pic>
      <p:sp>
        <p:nvSpPr>
          <p:cNvPr id="16" name="Text Placeholder 2">
            <a:extLst>
              <a:ext uri="{FF2B5EF4-FFF2-40B4-BE49-F238E27FC236}">
                <a16:creationId xmlns:a16="http://schemas.microsoft.com/office/drawing/2014/main" id="{72B40EFC-7D68-BED0-12F3-ADAD2B83941C}"/>
              </a:ext>
            </a:extLst>
          </p:cNvPr>
          <p:cNvSpPr txBox="1">
            <a:spLocks/>
          </p:cNvSpPr>
          <p:nvPr/>
        </p:nvSpPr>
        <p:spPr bwMode="gray">
          <a:xfrm>
            <a:off x="2627697" y="2849078"/>
            <a:ext cx="3607668" cy="1421667"/>
          </a:xfrm>
          <a:prstGeom prst="wedgeRoundRectCallout">
            <a:avLst>
              <a:gd name="adj1" fmla="val 58864"/>
              <a:gd name="adj2" fmla="val -11708"/>
              <a:gd name="adj3" fmla="val 16667"/>
            </a:avLst>
          </a:prstGeom>
          <a:solidFill>
            <a:schemeClr val="bg1"/>
          </a:solidFill>
          <a:ln w="19050">
            <a:solidFill>
              <a:schemeClr val="accent4"/>
            </a:solidFill>
          </a:ln>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Le mieux dans votre situation Ulysse est de vous rendre à la direction de l’orientation et de l’insertion ou au Guichet central, je vais vous communiquer ses horaires d’ouverture. </a:t>
            </a:r>
          </a:p>
          <a:p>
            <a:pPr marL="0" indent="0">
              <a:lnSpc>
                <a:spcPct val="150000"/>
              </a:lnSpc>
              <a:spcBef>
                <a:spcPts val="0"/>
              </a:spcBef>
              <a:spcAft>
                <a:spcPts val="0"/>
              </a:spcAft>
              <a:buNone/>
            </a:pPr>
            <a:r>
              <a:rPr lang="fr-FR" sz="1100" b="0" dirty="0"/>
              <a:t>Un agent sur place pourra vous aider pas à pas !</a:t>
            </a:r>
          </a:p>
        </p:txBody>
      </p:sp>
      <p:sp>
        <p:nvSpPr>
          <p:cNvPr id="18" name="TextBox 17">
            <a:extLst>
              <a:ext uri="{FF2B5EF4-FFF2-40B4-BE49-F238E27FC236}">
                <a16:creationId xmlns:a16="http://schemas.microsoft.com/office/drawing/2014/main" id="{59A1A42A-7952-7924-C54B-694D2EA6137E}"/>
              </a:ext>
            </a:extLst>
          </p:cNvPr>
          <p:cNvSpPr txBox="1"/>
          <p:nvPr/>
        </p:nvSpPr>
        <p:spPr>
          <a:xfrm>
            <a:off x="6462713" y="2180882"/>
            <a:ext cx="2286000" cy="307777"/>
          </a:xfrm>
          <a:prstGeom prst="rect">
            <a:avLst/>
          </a:prstGeom>
          <a:noFill/>
        </p:spPr>
        <p:txBody>
          <a:bodyPr wrap="square">
            <a:spAutoFit/>
          </a:bodyPr>
          <a:lstStyle/>
          <a:p>
            <a:pPr algn="r"/>
            <a:r>
              <a:rPr lang="fr-FR" sz="1400" b="1" dirty="0">
                <a:solidFill>
                  <a:schemeClr val="accent4"/>
                </a:solidFill>
                <a:latin typeface="Segoe Print" panose="02000600000000000000" pitchFamily="2" charset="0"/>
              </a:rPr>
              <a:t>Anna</a:t>
            </a:r>
            <a:r>
              <a:rPr lang="fr-FR" sz="1400" dirty="0">
                <a:latin typeface="Segoe Print" panose="02000600000000000000" pitchFamily="2" charset="0"/>
              </a:rPr>
              <a:t>, agent d’accueil</a:t>
            </a:r>
          </a:p>
        </p:txBody>
      </p:sp>
      <p:sp>
        <p:nvSpPr>
          <p:cNvPr id="3" name="Text Placeholder 2">
            <a:extLst>
              <a:ext uri="{FF2B5EF4-FFF2-40B4-BE49-F238E27FC236}">
                <a16:creationId xmlns:a16="http://schemas.microsoft.com/office/drawing/2014/main" id="{7D75F9CB-C4DD-B1AE-F732-C6D701D1F2A2}"/>
              </a:ext>
            </a:extLst>
          </p:cNvPr>
          <p:cNvSpPr txBox="1">
            <a:spLocks/>
          </p:cNvSpPr>
          <p:nvPr/>
        </p:nvSpPr>
        <p:spPr bwMode="gray">
          <a:xfrm>
            <a:off x="2868783" y="4446873"/>
            <a:ext cx="1350000" cy="360000"/>
          </a:xfrm>
          <a:prstGeom prst="wedgeRoundRectCallout">
            <a:avLst>
              <a:gd name="adj1" fmla="val -78825"/>
              <a:gd name="adj2" fmla="val -44582"/>
              <a:gd name="adj3" fmla="val 16667"/>
            </a:avLst>
          </a:prstGeom>
          <a:solidFill>
            <a:schemeClr val="bg1"/>
          </a:solidFill>
          <a:ln w="19050">
            <a:solidFill>
              <a:schemeClr val="tx2">
                <a:lumMod val="60000"/>
                <a:lumOff val="40000"/>
              </a:schemeClr>
            </a:solidFill>
          </a:ln>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C’est noté ! Merci !</a:t>
            </a:r>
          </a:p>
        </p:txBody>
      </p:sp>
    </p:spTree>
    <p:extLst>
      <p:ext uri="{BB962C8B-B14F-4D97-AF65-F5344CB8AC3E}">
        <p14:creationId xmlns:p14="http://schemas.microsoft.com/office/powerpoint/2010/main" val="4006480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7089D89-3FCE-7BB6-B393-27DE0F587291}"/>
              </a:ext>
            </a:extLst>
          </p:cNvPr>
          <p:cNvSpPr>
            <a:spLocks noGrp="1"/>
          </p:cNvSpPr>
          <p:nvPr>
            <p:ph type="title"/>
          </p:nvPr>
        </p:nvSpPr>
        <p:spPr>
          <a:xfrm>
            <a:off x="653017" y="598531"/>
            <a:ext cx="8424863" cy="360000"/>
          </a:xfrm>
        </p:spPr>
        <p:txBody>
          <a:bodyPr>
            <a:normAutofit/>
          </a:bodyPr>
          <a:lstStyle/>
          <a:p>
            <a:r>
              <a:rPr lang="fr-FR" sz="1800" dirty="0">
                <a:latin typeface="Marianne" panose="02000000000000000000" pitchFamily="50" charset="0"/>
              </a:rPr>
              <a:t>En résumé, deux niveaux d’accompagnement sont possibles pour Ulysse</a:t>
            </a:r>
          </a:p>
        </p:txBody>
      </p:sp>
      <p:sp>
        <p:nvSpPr>
          <p:cNvPr id="8" name="Footer Placeholder 7">
            <a:extLst>
              <a:ext uri="{FF2B5EF4-FFF2-40B4-BE49-F238E27FC236}">
                <a16:creationId xmlns:a16="http://schemas.microsoft.com/office/drawing/2014/main" id="{6E5E15A9-D0D3-A4A7-9291-1319FE6F8EF3}"/>
              </a:ext>
            </a:extLst>
          </p:cNvPr>
          <p:cNvSpPr>
            <a:spLocks noGrp="1"/>
          </p:cNvSpPr>
          <p:nvPr>
            <p:ph type="ftr" sz="quarter" idx="3"/>
          </p:nvPr>
        </p:nvSpPr>
        <p:spPr/>
        <p:txBody>
          <a:bodyPr/>
          <a:lstStyle/>
          <a:p>
            <a:r>
              <a:rPr lang="fr-FR"/>
              <a:t>Direction interministérielle de la transformation publique</a:t>
            </a:r>
          </a:p>
        </p:txBody>
      </p:sp>
      <p:sp>
        <p:nvSpPr>
          <p:cNvPr id="9" name="Rectangle 8">
            <a:extLst>
              <a:ext uri="{FF2B5EF4-FFF2-40B4-BE49-F238E27FC236}">
                <a16:creationId xmlns:a16="http://schemas.microsoft.com/office/drawing/2014/main" id="{692C5CA7-685F-7C75-94AA-723A7D722C08}"/>
              </a:ext>
            </a:extLst>
          </p:cNvPr>
          <p:cNvSpPr/>
          <p:nvPr/>
        </p:nvSpPr>
        <p:spPr>
          <a:xfrm>
            <a:off x="803817" y="2146921"/>
            <a:ext cx="4498181" cy="224995"/>
          </a:xfrm>
          <a:prstGeom prst="rect">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latin typeface="Marianne" panose="02000000000000000000" pitchFamily="50" charset="0"/>
              </a:rPr>
              <a:t>Questions courantes</a:t>
            </a:r>
          </a:p>
        </p:txBody>
      </p:sp>
      <p:sp>
        <p:nvSpPr>
          <p:cNvPr id="10" name="Rectangle 9">
            <a:extLst>
              <a:ext uri="{FF2B5EF4-FFF2-40B4-BE49-F238E27FC236}">
                <a16:creationId xmlns:a16="http://schemas.microsoft.com/office/drawing/2014/main" id="{798BA43F-D518-9613-60F5-E35E2578E3D3}"/>
              </a:ext>
            </a:extLst>
          </p:cNvPr>
          <p:cNvSpPr/>
          <p:nvPr/>
        </p:nvSpPr>
        <p:spPr>
          <a:xfrm>
            <a:off x="5835606" y="2146921"/>
            <a:ext cx="3170828" cy="224995"/>
          </a:xfrm>
          <a:prstGeom prst="rect">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latin typeface="Marianne" panose="02000000000000000000" pitchFamily="50" charset="0"/>
              </a:rPr>
              <a:t>Questions plus complexes</a:t>
            </a:r>
          </a:p>
        </p:txBody>
      </p:sp>
      <p:sp>
        <p:nvSpPr>
          <p:cNvPr id="19" name="TextBox 18">
            <a:extLst>
              <a:ext uri="{FF2B5EF4-FFF2-40B4-BE49-F238E27FC236}">
                <a16:creationId xmlns:a16="http://schemas.microsoft.com/office/drawing/2014/main" id="{215BA4C4-555E-7AA4-6F50-B7220E0794A0}"/>
              </a:ext>
            </a:extLst>
          </p:cNvPr>
          <p:cNvSpPr txBox="1"/>
          <p:nvPr/>
        </p:nvSpPr>
        <p:spPr>
          <a:xfrm>
            <a:off x="784288" y="3218920"/>
            <a:ext cx="970706" cy="21544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srgbClr val="000091"/>
                </a:solidFill>
                <a:effectLst/>
                <a:uLnTx/>
                <a:uFillTx/>
                <a:latin typeface="Marianne" panose="02000000000000000000" pitchFamily="50" charset="0"/>
                <a:cs typeface="Calibri" panose="020F0502020204030204" pitchFamily="34" charset="0"/>
              </a:rPr>
              <a:t>Accueil site</a:t>
            </a:r>
          </a:p>
        </p:txBody>
      </p:sp>
      <p:pic>
        <p:nvPicPr>
          <p:cNvPr id="28" name="Picture 27">
            <a:extLst>
              <a:ext uri="{FF2B5EF4-FFF2-40B4-BE49-F238E27FC236}">
                <a16:creationId xmlns:a16="http://schemas.microsoft.com/office/drawing/2014/main" id="{E6AE656D-F04C-9043-4283-98E2EA6BF30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66899" y="2952206"/>
            <a:ext cx="458302" cy="458302"/>
          </a:xfrm>
          <a:prstGeom prst="rect">
            <a:avLst/>
          </a:prstGeom>
        </p:spPr>
      </p:pic>
      <p:sp>
        <p:nvSpPr>
          <p:cNvPr id="29" name="TextBox 28">
            <a:extLst>
              <a:ext uri="{FF2B5EF4-FFF2-40B4-BE49-F238E27FC236}">
                <a16:creationId xmlns:a16="http://schemas.microsoft.com/office/drawing/2014/main" id="{C968035E-2922-EC32-53B0-BB71642740D6}"/>
              </a:ext>
            </a:extLst>
          </p:cNvPr>
          <p:cNvSpPr txBox="1"/>
          <p:nvPr/>
        </p:nvSpPr>
        <p:spPr>
          <a:xfrm>
            <a:off x="6347228" y="3431883"/>
            <a:ext cx="924199" cy="297517"/>
          </a:xfrm>
          <a:prstGeom prst="rect">
            <a:avLst/>
          </a:prstGeom>
          <a:noFill/>
        </p:spPr>
        <p:txBody>
          <a:bodyPr wrap="square">
            <a:spAutoFit/>
          </a:bodyPr>
          <a:lstStyle/>
          <a:p>
            <a:pPr marL="0" marR="0" lvl="0" indent="0" algn="ctr" defTabSz="914400" rtl="0" eaLnBrk="1" fontAlgn="auto" latinLnBrk="0" hangingPunct="1">
              <a:lnSpc>
                <a:spcPts val="800"/>
              </a:lnSpc>
              <a:spcBef>
                <a:spcPts val="0"/>
              </a:spcBef>
              <a:spcAft>
                <a:spcPts val="0"/>
              </a:spcAft>
              <a:buClrTx/>
              <a:buSzTx/>
              <a:buFontTx/>
              <a:buNone/>
              <a:tabLst/>
              <a:defRPr/>
            </a:pPr>
            <a:r>
              <a:rPr kumimoji="0" lang="fr-FR" sz="800" b="0" i="0" u="none" strike="noStrike" kern="1200" cap="none" spc="0" normalizeH="0" baseline="0" noProof="0" dirty="0">
                <a:ln>
                  <a:noFill/>
                </a:ln>
                <a:solidFill>
                  <a:srgbClr val="000091"/>
                </a:solidFill>
                <a:effectLst/>
                <a:uLnTx/>
                <a:uFillTx/>
                <a:latin typeface="Marianne" panose="02000000000000000000" pitchFamily="50" charset="0"/>
                <a:cs typeface="Calibri" panose="020F0502020204030204" pitchFamily="34" charset="0"/>
              </a:rPr>
              <a:t>Guichet central</a:t>
            </a:r>
          </a:p>
        </p:txBody>
      </p:sp>
      <p:pic>
        <p:nvPicPr>
          <p:cNvPr id="30" name="Picture 29">
            <a:extLst>
              <a:ext uri="{FF2B5EF4-FFF2-40B4-BE49-F238E27FC236}">
                <a16:creationId xmlns:a16="http://schemas.microsoft.com/office/drawing/2014/main" id="{DF4A5A51-F852-B5D3-2F9B-31F05BCED0C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58265" y="2952206"/>
            <a:ext cx="471290" cy="471290"/>
          </a:xfrm>
          <a:prstGeom prst="rect">
            <a:avLst/>
          </a:prstGeom>
        </p:spPr>
      </p:pic>
      <p:sp>
        <p:nvSpPr>
          <p:cNvPr id="31" name="TextBox 30">
            <a:extLst>
              <a:ext uri="{FF2B5EF4-FFF2-40B4-BE49-F238E27FC236}">
                <a16:creationId xmlns:a16="http://schemas.microsoft.com/office/drawing/2014/main" id="{B1D7FCFB-6FAA-D6CD-37FC-5E39D75C4689}"/>
              </a:ext>
            </a:extLst>
          </p:cNvPr>
          <p:cNvSpPr txBox="1"/>
          <p:nvPr/>
        </p:nvSpPr>
        <p:spPr>
          <a:xfrm>
            <a:off x="7681303" y="3444871"/>
            <a:ext cx="604974" cy="297517"/>
          </a:xfrm>
          <a:prstGeom prst="rect">
            <a:avLst/>
          </a:prstGeom>
          <a:noFill/>
        </p:spPr>
        <p:txBody>
          <a:bodyPr wrap="square">
            <a:spAutoFit/>
          </a:bodyPr>
          <a:lstStyle>
            <a:defPPr>
              <a:defRPr lang="fr-FR"/>
            </a:defPPr>
            <a:lvl1pPr algn="ctr">
              <a:lnSpc>
                <a:spcPts val="800"/>
              </a:lnSpc>
              <a:defRPr sz="900">
                <a:solidFill>
                  <a:schemeClr val="tx2"/>
                </a:solidFill>
                <a:latin typeface="Calibri" panose="020F0502020204030204" pitchFamily="34" charset="0"/>
                <a:cs typeface="Calibri" panose="020F0502020204030204" pitchFamily="34" charset="0"/>
              </a:defRPr>
            </a:lvl1pPr>
          </a:lstStyle>
          <a:p>
            <a:pPr marL="0" marR="0" lvl="0" indent="0" algn="ctr" defTabSz="914400" rtl="0" eaLnBrk="1" fontAlgn="auto" latinLnBrk="0" hangingPunct="1">
              <a:lnSpc>
                <a:spcPts val="800"/>
              </a:lnSpc>
              <a:spcBef>
                <a:spcPts val="0"/>
              </a:spcBef>
              <a:spcAft>
                <a:spcPts val="0"/>
              </a:spcAft>
              <a:buClrTx/>
              <a:buSzTx/>
              <a:buFontTx/>
              <a:buNone/>
              <a:tabLst/>
              <a:defRPr/>
            </a:pPr>
            <a:r>
              <a:rPr kumimoji="0" lang="fr-FR" sz="800" b="0" i="0" u="none" strike="noStrike" kern="1200" cap="none" spc="0" normalizeH="0" baseline="0" noProof="0" dirty="0">
                <a:ln>
                  <a:noFill/>
                </a:ln>
                <a:solidFill>
                  <a:srgbClr val="000091"/>
                </a:solidFill>
                <a:effectLst/>
                <a:uLnTx/>
                <a:uFillTx/>
                <a:latin typeface="Marianne" panose="02000000000000000000" pitchFamily="50" charset="0"/>
              </a:rPr>
              <a:t>Services </a:t>
            </a:r>
            <a:r>
              <a:rPr kumimoji="0" lang="fr-FR" sz="800" b="0" i="1" u="none" strike="noStrike" kern="1200" cap="none" spc="0" normalizeH="0" baseline="0" noProof="0" dirty="0">
                <a:ln>
                  <a:noFill/>
                </a:ln>
                <a:solidFill>
                  <a:srgbClr val="000091"/>
                </a:solidFill>
                <a:effectLst/>
                <a:uLnTx/>
                <a:uFillTx/>
                <a:latin typeface="Marianne" panose="02000000000000000000" pitchFamily="50" charset="0"/>
              </a:rPr>
              <a:t>ad hoc</a:t>
            </a:r>
          </a:p>
        </p:txBody>
      </p:sp>
      <p:pic>
        <p:nvPicPr>
          <p:cNvPr id="50" name="Picture 49">
            <a:extLst>
              <a:ext uri="{FF2B5EF4-FFF2-40B4-BE49-F238E27FC236}">
                <a16:creationId xmlns:a16="http://schemas.microsoft.com/office/drawing/2014/main" id="{F3A63BB5-CD60-A37E-CB1E-236C1B93329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6033" y="2750462"/>
            <a:ext cx="548252" cy="548252"/>
          </a:xfrm>
          <a:prstGeom prst="rect">
            <a:avLst/>
          </a:prstGeom>
        </p:spPr>
      </p:pic>
      <p:sp>
        <p:nvSpPr>
          <p:cNvPr id="54" name="TextBox 53">
            <a:extLst>
              <a:ext uri="{FF2B5EF4-FFF2-40B4-BE49-F238E27FC236}">
                <a16:creationId xmlns:a16="http://schemas.microsoft.com/office/drawing/2014/main" id="{A147D0AA-66EC-A5D3-1840-E4E0953ACCFF}"/>
              </a:ext>
            </a:extLst>
          </p:cNvPr>
          <p:cNvSpPr txBox="1"/>
          <p:nvPr/>
        </p:nvSpPr>
        <p:spPr>
          <a:xfrm>
            <a:off x="1554401" y="3224682"/>
            <a:ext cx="970706"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srgbClr val="000091"/>
                </a:solidFill>
                <a:effectLst/>
                <a:uLnTx/>
                <a:uFillTx/>
                <a:latin typeface="Marianne" panose="02000000000000000000" pitchFamily="50" charset="0"/>
                <a:cs typeface="Calibri" panose="020F0502020204030204" pitchFamily="34" charset="0"/>
              </a:rPr>
              <a:t>Accueil de </a:t>
            </a:r>
            <a:r>
              <a:rPr lang="fr-FR" sz="800" dirty="0">
                <a:solidFill>
                  <a:srgbClr val="000091"/>
                </a:solidFill>
                <a:latin typeface="Marianne" panose="02000000000000000000" pitchFamily="50" charset="0"/>
                <a:cs typeface="Calibri" panose="020F0502020204030204" pitchFamily="34" charset="0"/>
              </a:rPr>
              <a:t>service</a:t>
            </a:r>
            <a:endParaRPr kumimoji="0" lang="fr-FR" sz="800" b="0" i="0" u="none" strike="noStrike" kern="1200" cap="none" spc="0" normalizeH="0" baseline="0" noProof="0" dirty="0">
              <a:ln>
                <a:noFill/>
              </a:ln>
              <a:solidFill>
                <a:srgbClr val="000091"/>
              </a:solidFill>
              <a:effectLst/>
              <a:uLnTx/>
              <a:uFillTx/>
              <a:latin typeface="Marianne" panose="02000000000000000000" pitchFamily="50" charset="0"/>
              <a:cs typeface="Calibri" panose="020F0502020204030204" pitchFamily="34" charset="0"/>
            </a:endParaRPr>
          </a:p>
        </p:txBody>
      </p:sp>
      <p:sp>
        <p:nvSpPr>
          <p:cNvPr id="55" name="Rectangle 54">
            <a:extLst>
              <a:ext uri="{FF2B5EF4-FFF2-40B4-BE49-F238E27FC236}">
                <a16:creationId xmlns:a16="http://schemas.microsoft.com/office/drawing/2014/main" id="{03BB8C7F-57AA-7F3E-8196-0769E34DE5F3}"/>
              </a:ext>
            </a:extLst>
          </p:cNvPr>
          <p:cNvSpPr/>
          <p:nvPr/>
        </p:nvSpPr>
        <p:spPr>
          <a:xfrm>
            <a:off x="803817" y="2407316"/>
            <a:ext cx="4498181" cy="1406219"/>
          </a:xfrm>
          <a:prstGeom prst="rect">
            <a:avLst/>
          </a:prstGeom>
          <a:noFill/>
          <a:ln w="952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fr-FR" sz="1050" dirty="0">
                <a:solidFill>
                  <a:schemeClr val="tx2"/>
                </a:solidFill>
                <a:latin typeface="Marianne" panose="02000000000000000000" pitchFamily="50" charset="0"/>
              </a:rPr>
              <a:t>« niveau 1 »</a:t>
            </a:r>
          </a:p>
        </p:txBody>
      </p:sp>
      <p:sp>
        <p:nvSpPr>
          <p:cNvPr id="56" name="Rectangle 55">
            <a:extLst>
              <a:ext uri="{FF2B5EF4-FFF2-40B4-BE49-F238E27FC236}">
                <a16:creationId xmlns:a16="http://schemas.microsoft.com/office/drawing/2014/main" id="{826A425A-4678-D7DB-9494-F03C08DC7A91}"/>
              </a:ext>
            </a:extLst>
          </p:cNvPr>
          <p:cNvSpPr/>
          <p:nvPr/>
        </p:nvSpPr>
        <p:spPr>
          <a:xfrm>
            <a:off x="5835605" y="2407316"/>
            <a:ext cx="3170829" cy="1414126"/>
          </a:xfrm>
          <a:prstGeom prst="rect">
            <a:avLst/>
          </a:prstGeom>
          <a:noFill/>
          <a:ln w="952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fr-FR" sz="1050" dirty="0">
                <a:solidFill>
                  <a:schemeClr val="tx2"/>
                </a:solidFill>
                <a:latin typeface="Marianne" panose="02000000000000000000" pitchFamily="50" charset="0"/>
              </a:rPr>
              <a:t>… nécessitant une expertise particulière ou un besoin d’accompagnement (« pas à pas »)</a:t>
            </a:r>
          </a:p>
        </p:txBody>
      </p:sp>
      <p:sp>
        <p:nvSpPr>
          <p:cNvPr id="57" name="Rectangle 56">
            <a:extLst>
              <a:ext uri="{FF2B5EF4-FFF2-40B4-BE49-F238E27FC236}">
                <a16:creationId xmlns:a16="http://schemas.microsoft.com/office/drawing/2014/main" id="{02929C94-8D23-D3BA-9774-28D3968E02AC}"/>
              </a:ext>
            </a:extLst>
          </p:cNvPr>
          <p:cNvSpPr/>
          <p:nvPr/>
        </p:nvSpPr>
        <p:spPr>
          <a:xfrm>
            <a:off x="115436" y="3934263"/>
            <a:ext cx="583300" cy="866559"/>
          </a:xfrm>
          <a:prstGeom prst="rect">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fr-FR" sz="1400" dirty="0">
                <a:latin typeface="Marianne" panose="02000000000000000000" pitchFamily="50" charset="0"/>
              </a:rPr>
              <a:t>Boîte à outils</a:t>
            </a:r>
          </a:p>
        </p:txBody>
      </p:sp>
      <p:pic>
        <p:nvPicPr>
          <p:cNvPr id="85" name="Picture 2" descr="toolbox">
            <a:extLst>
              <a:ext uri="{FF2B5EF4-FFF2-40B4-BE49-F238E27FC236}">
                <a16:creationId xmlns:a16="http://schemas.microsoft.com/office/drawing/2014/main" id="{48A326CD-0A7F-AA36-EBF9-3AE76AA35383}"/>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86258" y="3544870"/>
            <a:ext cx="512478" cy="512478"/>
          </a:xfrm>
          <a:prstGeom prst="ellipse">
            <a:avLst/>
          </a:prstGeom>
          <a:noFill/>
          <a:extLst>
            <a:ext uri="{909E8E84-426E-40DD-AFC4-6F175D3DCCD1}">
              <a14:hiddenFill xmlns:a14="http://schemas.microsoft.com/office/drawing/2010/main">
                <a:solidFill>
                  <a:srgbClr val="FFFFFF"/>
                </a:solidFill>
              </a14:hiddenFill>
            </a:ext>
          </a:extLst>
        </p:spPr>
      </p:pic>
      <p:sp>
        <p:nvSpPr>
          <p:cNvPr id="86" name="Rectangle 85">
            <a:extLst>
              <a:ext uri="{FF2B5EF4-FFF2-40B4-BE49-F238E27FC236}">
                <a16:creationId xmlns:a16="http://schemas.microsoft.com/office/drawing/2014/main" id="{934EE22A-DC56-2008-0423-78012402D0CA}"/>
              </a:ext>
            </a:extLst>
          </p:cNvPr>
          <p:cNvSpPr/>
          <p:nvPr/>
        </p:nvSpPr>
        <p:spPr>
          <a:xfrm>
            <a:off x="803816" y="4127973"/>
            <a:ext cx="4498181" cy="367274"/>
          </a:xfrm>
          <a:prstGeom prst="rect">
            <a:avLst/>
          </a:prstGeom>
          <a:noFill/>
          <a:ln w="952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dirty="0">
                <a:solidFill>
                  <a:schemeClr val="accent2"/>
                </a:solidFill>
                <a:latin typeface="Marianne" panose="02000000000000000000" pitchFamily="50" charset="0"/>
              </a:rPr>
              <a:t>FAQ</a:t>
            </a:r>
          </a:p>
        </p:txBody>
      </p:sp>
      <p:sp>
        <p:nvSpPr>
          <p:cNvPr id="87" name="Rectangle 86">
            <a:extLst>
              <a:ext uri="{FF2B5EF4-FFF2-40B4-BE49-F238E27FC236}">
                <a16:creationId xmlns:a16="http://schemas.microsoft.com/office/drawing/2014/main" id="{D22B4E4C-4F88-D402-8D05-1FD5ED5BF2A3}"/>
              </a:ext>
            </a:extLst>
          </p:cNvPr>
          <p:cNvSpPr/>
          <p:nvPr/>
        </p:nvSpPr>
        <p:spPr>
          <a:xfrm>
            <a:off x="5835605" y="4127973"/>
            <a:ext cx="1529506" cy="367274"/>
          </a:xfrm>
          <a:prstGeom prst="rect">
            <a:avLst/>
          </a:prstGeom>
          <a:noFill/>
          <a:ln w="952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dirty="0">
                <a:solidFill>
                  <a:schemeClr val="accent2"/>
                </a:solidFill>
                <a:latin typeface="Marianne" panose="02000000000000000000" pitchFamily="50" charset="0"/>
              </a:rPr>
              <a:t>Fiches thématiques Guichet central</a:t>
            </a:r>
          </a:p>
        </p:txBody>
      </p:sp>
      <p:sp>
        <p:nvSpPr>
          <p:cNvPr id="89" name="TextBox 88">
            <a:extLst>
              <a:ext uri="{FF2B5EF4-FFF2-40B4-BE49-F238E27FC236}">
                <a16:creationId xmlns:a16="http://schemas.microsoft.com/office/drawing/2014/main" id="{0F4B7974-6B9C-16C1-EAE0-FE515878DDB7}"/>
              </a:ext>
            </a:extLst>
          </p:cNvPr>
          <p:cNvSpPr txBox="1"/>
          <p:nvPr/>
        </p:nvSpPr>
        <p:spPr>
          <a:xfrm flipH="1">
            <a:off x="5223112" y="2952206"/>
            <a:ext cx="695797" cy="338554"/>
          </a:xfrm>
          <a:prstGeom prst="rect">
            <a:avLst/>
          </a:prstGeom>
          <a:noFill/>
        </p:spPr>
        <p:txBody>
          <a:bodyPr wrap="square">
            <a:spAutoFit/>
          </a:bodyPr>
          <a:lstStyle/>
          <a:p>
            <a:pPr algn="ctr"/>
            <a:r>
              <a:rPr lang="fr-FR" sz="1600" dirty="0">
                <a:solidFill>
                  <a:schemeClr val="tx2"/>
                </a:solidFill>
                <a:latin typeface="Marianne" panose="02000000000000000000" pitchFamily="50" charset="0"/>
              </a:rPr>
              <a:t>ou</a:t>
            </a:r>
            <a:endParaRPr lang="fr-FR" sz="1600" dirty="0">
              <a:solidFill>
                <a:schemeClr val="tx2"/>
              </a:solidFill>
            </a:endParaRPr>
          </a:p>
        </p:txBody>
      </p:sp>
      <p:sp>
        <p:nvSpPr>
          <p:cNvPr id="90" name="Isosceles Triangle 89">
            <a:extLst>
              <a:ext uri="{FF2B5EF4-FFF2-40B4-BE49-F238E27FC236}">
                <a16:creationId xmlns:a16="http://schemas.microsoft.com/office/drawing/2014/main" id="{32EE8852-1959-7AF1-5CBC-31AFC9AE16D2}"/>
              </a:ext>
            </a:extLst>
          </p:cNvPr>
          <p:cNvSpPr/>
          <p:nvPr/>
        </p:nvSpPr>
        <p:spPr>
          <a:xfrm>
            <a:off x="2878491" y="3932968"/>
            <a:ext cx="435735" cy="124380"/>
          </a:xfrm>
          <a:prstGeom prst="triangle">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3" name="Rectangle 92">
            <a:extLst>
              <a:ext uri="{FF2B5EF4-FFF2-40B4-BE49-F238E27FC236}">
                <a16:creationId xmlns:a16="http://schemas.microsoft.com/office/drawing/2014/main" id="{AD914B4D-CC87-6D26-BCE1-80FC4C7EB8B0}"/>
              </a:ext>
            </a:extLst>
          </p:cNvPr>
          <p:cNvSpPr/>
          <p:nvPr/>
        </p:nvSpPr>
        <p:spPr>
          <a:xfrm>
            <a:off x="803816" y="4552284"/>
            <a:ext cx="8202617" cy="248538"/>
          </a:xfrm>
          <a:prstGeom prst="rect">
            <a:avLst/>
          </a:prstGeom>
          <a:noFill/>
          <a:ln w="952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dirty="0">
                <a:solidFill>
                  <a:schemeClr val="accent2"/>
                </a:solidFill>
                <a:latin typeface="Marianne" panose="02000000000000000000" pitchFamily="50" charset="0"/>
              </a:rPr>
              <a:t>Outil de gestion des demandes étudiantes « bout en bout » (expérimentation en cours)</a:t>
            </a:r>
          </a:p>
        </p:txBody>
      </p:sp>
      <p:grpSp>
        <p:nvGrpSpPr>
          <p:cNvPr id="11" name="Groupe 10">
            <a:extLst>
              <a:ext uri="{FF2B5EF4-FFF2-40B4-BE49-F238E27FC236}">
                <a16:creationId xmlns:a16="http://schemas.microsoft.com/office/drawing/2014/main" id="{2FE044D1-6C06-486A-814B-677473CF66DD}"/>
              </a:ext>
            </a:extLst>
          </p:cNvPr>
          <p:cNvGrpSpPr/>
          <p:nvPr/>
        </p:nvGrpSpPr>
        <p:grpSpPr>
          <a:xfrm>
            <a:off x="2346023" y="2798771"/>
            <a:ext cx="970706" cy="660005"/>
            <a:chOff x="3117389" y="2823973"/>
            <a:chExt cx="970706" cy="660005"/>
          </a:xfrm>
        </p:grpSpPr>
        <p:sp>
          <p:nvSpPr>
            <p:cNvPr id="94" name="TextBox 93">
              <a:extLst>
                <a:ext uri="{FF2B5EF4-FFF2-40B4-BE49-F238E27FC236}">
                  <a16:creationId xmlns:a16="http://schemas.microsoft.com/office/drawing/2014/main" id="{E5D4DBDE-1FB1-AA45-BE1A-DB3199C8A507}"/>
                </a:ext>
              </a:extLst>
            </p:cNvPr>
            <p:cNvSpPr txBox="1"/>
            <p:nvPr/>
          </p:nvSpPr>
          <p:spPr>
            <a:xfrm>
              <a:off x="3117389" y="3268534"/>
              <a:ext cx="970706" cy="21544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srgbClr val="000091"/>
                  </a:solidFill>
                  <a:effectLst/>
                  <a:uLnTx/>
                  <a:uFillTx/>
                  <a:latin typeface="Marianne" panose="02000000000000000000" pitchFamily="50" charset="0"/>
                  <a:cs typeface="Calibri" panose="020F0502020204030204" pitchFamily="34" charset="0"/>
                </a:rPr>
                <a:t>Accueil </a:t>
              </a:r>
              <a:r>
                <a:rPr kumimoji="0" lang="fr-FR" sz="800" b="0" i="0" u="none" strike="noStrike" kern="1200" cap="none" spc="0" normalizeH="0" baseline="0" noProof="0" dirty="0" err="1">
                  <a:ln>
                    <a:noFill/>
                  </a:ln>
                  <a:solidFill>
                    <a:srgbClr val="000091"/>
                  </a:solidFill>
                  <a:effectLst/>
                  <a:uLnTx/>
                  <a:uFillTx/>
                  <a:latin typeface="Marianne" panose="02000000000000000000" pitchFamily="50" charset="0"/>
                  <a:cs typeface="Calibri" panose="020F0502020204030204" pitchFamily="34" charset="0"/>
                </a:rPr>
                <a:t>Scol</a:t>
              </a:r>
              <a:r>
                <a:rPr kumimoji="0" lang="fr-FR" sz="800" b="0" i="0" u="none" strike="noStrike" kern="1200" cap="none" spc="0" normalizeH="0" baseline="0" noProof="0" dirty="0">
                  <a:ln>
                    <a:noFill/>
                  </a:ln>
                  <a:solidFill>
                    <a:srgbClr val="000091"/>
                  </a:solidFill>
                  <a:effectLst/>
                  <a:uLnTx/>
                  <a:uFillTx/>
                  <a:latin typeface="Marianne" panose="02000000000000000000" pitchFamily="50" charset="0"/>
                  <a:cs typeface="Calibri" panose="020F0502020204030204" pitchFamily="34" charset="0"/>
                </a:rPr>
                <a:t>.</a:t>
              </a:r>
            </a:p>
          </p:txBody>
        </p:sp>
        <p:pic>
          <p:nvPicPr>
            <p:cNvPr id="95" name="Picture 94">
              <a:extLst>
                <a:ext uri="{FF2B5EF4-FFF2-40B4-BE49-F238E27FC236}">
                  <a16:creationId xmlns:a16="http://schemas.microsoft.com/office/drawing/2014/main" id="{039E56FA-5937-D998-30AE-4373BC77A27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364108" y="2823973"/>
              <a:ext cx="458302" cy="458302"/>
            </a:xfrm>
            <a:prstGeom prst="rect">
              <a:avLst/>
            </a:prstGeom>
          </p:spPr>
        </p:pic>
      </p:grpSp>
      <p:grpSp>
        <p:nvGrpSpPr>
          <p:cNvPr id="12" name="Groupe 11">
            <a:extLst>
              <a:ext uri="{FF2B5EF4-FFF2-40B4-BE49-F238E27FC236}">
                <a16:creationId xmlns:a16="http://schemas.microsoft.com/office/drawing/2014/main" id="{0EB51613-F34E-448E-A60D-66B3FB25840E}"/>
              </a:ext>
            </a:extLst>
          </p:cNvPr>
          <p:cNvGrpSpPr/>
          <p:nvPr/>
        </p:nvGrpSpPr>
        <p:grpSpPr>
          <a:xfrm>
            <a:off x="4229603" y="2761682"/>
            <a:ext cx="924199" cy="806048"/>
            <a:chOff x="4136347" y="2870897"/>
            <a:chExt cx="924199" cy="806048"/>
          </a:xfrm>
        </p:grpSpPr>
        <p:pic>
          <p:nvPicPr>
            <p:cNvPr id="96" name="Picture 95">
              <a:extLst>
                <a:ext uri="{FF2B5EF4-FFF2-40B4-BE49-F238E27FC236}">
                  <a16:creationId xmlns:a16="http://schemas.microsoft.com/office/drawing/2014/main" id="{265F68BC-4648-4CD9-5CD8-255E851E6B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56018" y="2870897"/>
              <a:ext cx="458302" cy="458302"/>
            </a:xfrm>
            <a:prstGeom prst="rect">
              <a:avLst/>
            </a:prstGeom>
          </p:spPr>
        </p:pic>
        <p:sp>
          <p:nvSpPr>
            <p:cNvPr id="97" name="TextBox 96">
              <a:extLst>
                <a:ext uri="{FF2B5EF4-FFF2-40B4-BE49-F238E27FC236}">
                  <a16:creationId xmlns:a16="http://schemas.microsoft.com/office/drawing/2014/main" id="{AD896D4A-B819-9712-88B0-B53AFEB5BBFA}"/>
                </a:ext>
              </a:extLst>
            </p:cNvPr>
            <p:cNvSpPr txBox="1"/>
            <p:nvPr/>
          </p:nvSpPr>
          <p:spPr>
            <a:xfrm>
              <a:off x="4136347" y="3379428"/>
              <a:ext cx="924199" cy="297517"/>
            </a:xfrm>
            <a:prstGeom prst="rect">
              <a:avLst/>
            </a:prstGeom>
            <a:noFill/>
          </p:spPr>
          <p:txBody>
            <a:bodyPr wrap="square">
              <a:spAutoFit/>
            </a:bodyPr>
            <a:lstStyle/>
            <a:p>
              <a:pPr marL="0" marR="0" lvl="0" indent="0" algn="ctr" defTabSz="914400" rtl="0" eaLnBrk="1" fontAlgn="auto" latinLnBrk="0" hangingPunct="1">
                <a:lnSpc>
                  <a:spcPts val="800"/>
                </a:lnSpc>
                <a:spcBef>
                  <a:spcPts val="0"/>
                </a:spcBef>
                <a:spcAft>
                  <a:spcPts val="0"/>
                </a:spcAft>
                <a:buClrTx/>
                <a:buSzTx/>
                <a:buFontTx/>
                <a:buNone/>
                <a:tabLst/>
                <a:defRPr/>
              </a:pPr>
              <a:r>
                <a:rPr kumimoji="0" lang="fr-FR" sz="800" b="0" i="0" u="none" strike="noStrike" kern="1200" cap="none" spc="0" normalizeH="0" baseline="0" noProof="0" dirty="0">
                  <a:ln>
                    <a:noFill/>
                  </a:ln>
                  <a:solidFill>
                    <a:srgbClr val="000091"/>
                  </a:solidFill>
                  <a:effectLst/>
                  <a:uLnTx/>
                  <a:uFillTx/>
                  <a:latin typeface="Marianne" panose="02000000000000000000" pitchFamily="50" charset="0"/>
                  <a:cs typeface="Calibri" panose="020F0502020204030204" pitchFamily="34" charset="0"/>
                </a:rPr>
                <a:t>Guichet central</a:t>
              </a:r>
            </a:p>
          </p:txBody>
        </p:sp>
      </p:grpSp>
      <p:sp>
        <p:nvSpPr>
          <p:cNvPr id="99" name="Arrow: Curved Right 98">
            <a:extLst>
              <a:ext uri="{FF2B5EF4-FFF2-40B4-BE49-F238E27FC236}">
                <a16:creationId xmlns:a16="http://schemas.microsoft.com/office/drawing/2014/main" id="{68636EAA-3431-DED8-4277-6CA2B505FBA3}"/>
              </a:ext>
            </a:extLst>
          </p:cNvPr>
          <p:cNvSpPr/>
          <p:nvPr/>
        </p:nvSpPr>
        <p:spPr>
          <a:xfrm rot="2837110">
            <a:off x="4795066" y="1484773"/>
            <a:ext cx="167843" cy="586283"/>
          </a:xfrm>
          <a:prstGeom prst="curved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00" name="Arrow: Curved Right 99">
            <a:extLst>
              <a:ext uri="{FF2B5EF4-FFF2-40B4-BE49-F238E27FC236}">
                <a16:creationId xmlns:a16="http://schemas.microsoft.com/office/drawing/2014/main" id="{58968867-D76B-9129-11F1-5752765E2FED}"/>
              </a:ext>
            </a:extLst>
          </p:cNvPr>
          <p:cNvSpPr/>
          <p:nvPr/>
        </p:nvSpPr>
        <p:spPr>
          <a:xfrm rot="18886012" flipH="1">
            <a:off x="6174523" y="1516025"/>
            <a:ext cx="163989" cy="586283"/>
          </a:xfrm>
          <a:prstGeom prst="curved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2" name="Picture 1">
            <a:extLst>
              <a:ext uri="{FF2B5EF4-FFF2-40B4-BE49-F238E27FC236}">
                <a16:creationId xmlns:a16="http://schemas.microsoft.com/office/drawing/2014/main" id="{A8807DC1-4EFD-97F0-F37A-A478FAF56AB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060546" y="1078914"/>
            <a:ext cx="985724" cy="985724"/>
          </a:xfrm>
          <a:prstGeom prst="rect">
            <a:avLst/>
          </a:prstGeom>
        </p:spPr>
      </p:pic>
      <p:pic>
        <p:nvPicPr>
          <p:cNvPr id="3" name="Picture 2">
            <a:extLst>
              <a:ext uri="{FF2B5EF4-FFF2-40B4-BE49-F238E27FC236}">
                <a16:creationId xmlns:a16="http://schemas.microsoft.com/office/drawing/2014/main" id="{9BE2CED6-9584-5C5C-BAC8-71CF6B31C80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38237" y="2782949"/>
            <a:ext cx="231404" cy="231404"/>
          </a:xfrm>
          <a:prstGeom prst="rect">
            <a:avLst/>
          </a:prstGeom>
        </p:spPr>
      </p:pic>
      <p:grpSp>
        <p:nvGrpSpPr>
          <p:cNvPr id="5" name="Groupe 4">
            <a:extLst>
              <a:ext uri="{FF2B5EF4-FFF2-40B4-BE49-F238E27FC236}">
                <a16:creationId xmlns:a16="http://schemas.microsoft.com/office/drawing/2014/main" id="{788AB860-EA47-4C95-961F-84CB6CA71CB6}"/>
              </a:ext>
            </a:extLst>
          </p:cNvPr>
          <p:cNvGrpSpPr/>
          <p:nvPr/>
        </p:nvGrpSpPr>
        <p:grpSpPr>
          <a:xfrm>
            <a:off x="1714714" y="2740227"/>
            <a:ext cx="548252" cy="548252"/>
            <a:chOff x="2142545" y="2750462"/>
            <a:chExt cx="548252" cy="548252"/>
          </a:xfrm>
        </p:grpSpPr>
        <p:pic>
          <p:nvPicPr>
            <p:cNvPr id="53" name="Picture 52">
              <a:extLst>
                <a:ext uri="{FF2B5EF4-FFF2-40B4-BE49-F238E27FC236}">
                  <a16:creationId xmlns:a16="http://schemas.microsoft.com/office/drawing/2014/main" id="{986920B1-E437-B1AB-DEB3-5B1923820FA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42545" y="2750462"/>
              <a:ext cx="548252" cy="548252"/>
            </a:xfrm>
            <a:prstGeom prst="rect">
              <a:avLst/>
            </a:prstGeom>
          </p:spPr>
        </p:pic>
        <p:pic>
          <p:nvPicPr>
            <p:cNvPr id="4" name="Picture 3">
              <a:extLst>
                <a:ext uri="{FF2B5EF4-FFF2-40B4-BE49-F238E27FC236}">
                  <a16:creationId xmlns:a16="http://schemas.microsoft.com/office/drawing/2014/main" id="{E0EF95D7-EA5A-0294-0882-62D49BF2775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203363" y="2782949"/>
              <a:ext cx="231404" cy="231404"/>
            </a:xfrm>
            <a:prstGeom prst="rect">
              <a:avLst/>
            </a:prstGeom>
          </p:spPr>
        </p:pic>
      </p:grpSp>
      <p:pic>
        <p:nvPicPr>
          <p:cNvPr id="14" name="Picture 13">
            <a:extLst>
              <a:ext uri="{FF2B5EF4-FFF2-40B4-BE49-F238E27FC236}">
                <a16:creationId xmlns:a16="http://schemas.microsoft.com/office/drawing/2014/main" id="{F0C02BF5-1EA1-83E9-29D8-DDD251F4457F}"/>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517725" y="2805000"/>
            <a:ext cx="458302" cy="458302"/>
          </a:xfrm>
          <a:prstGeom prst="rect">
            <a:avLst/>
          </a:prstGeom>
        </p:spPr>
      </p:pic>
      <p:sp>
        <p:nvSpPr>
          <p:cNvPr id="15" name="TextBox 14">
            <a:extLst>
              <a:ext uri="{FF2B5EF4-FFF2-40B4-BE49-F238E27FC236}">
                <a16:creationId xmlns:a16="http://schemas.microsoft.com/office/drawing/2014/main" id="{FB221414-98EE-717B-CB2D-94028ABECD32}"/>
              </a:ext>
            </a:extLst>
          </p:cNvPr>
          <p:cNvSpPr txBox="1"/>
          <p:nvPr/>
        </p:nvSpPr>
        <p:spPr>
          <a:xfrm>
            <a:off x="3296985" y="3244450"/>
            <a:ext cx="970706" cy="21544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srgbClr val="000091"/>
                </a:solidFill>
                <a:effectLst/>
                <a:uLnTx/>
                <a:uFillTx/>
                <a:latin typeface="Marianne" panose="02000000000000000000" pitchFamily="50" charset="0"/>
                <a:cs typeface="Calibri" panose="020F0502020204030204" pitchFamily="34" charset="0"/>
              </a:rPr>
              <a:t>Enseignant</a:t>
            </a:r>
          </a:p>
        </p:txBody>
      </p:sp>
    </p:spTree>
    <p:extLst>
      <p:ext uri="{BB962C8B-B14F-4D97-AF65-F5344CB8AC3E}">
        <p14:creationId xmlns:p14="http://schemas.microsoft.com/office/powerpoint/2010/main" val="17408549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F9D9BAC-9643-1692-3E8A-345B915C9980}"/>
              </a:ext>
            </a:extLst>
          </p:cNvPr>
          <p:cNvSpPr>
            <a:spLocks noGrp="1"/>
          </p:cNvSpPr>
          <p:nvPr>
            <p:ph type="title"/>
          </p:nvPr>
        </p:nvSpPr>
        <p:spPr>
          <a:xfrm>
            <a:off x="323850" y="2224965"/>
            <a:ext cx="8424863" cy="932121"/>
          </a:xfrm>
          <a:solidFill>
            <a:schemeClr val="tx2">
              <a:lumMod val="40000"/>
              <a:lumOff val="60000"/>
            </a:schemeClr>
          </a:solidFill>
        </p:spPr>
        <p:txBody>
          <a:bodyPr>
            <a:normAutofit/>
          </a:bodyPr>
          <a:lstStyle/>
          <a:p>
            <a:r>
              <a:rPr lang="fr-FR" dirty="0">
                <a:solidFill>
                  <a:schemeClr val="bg1"/>
                </a:solidFill>
              </a:rPr>
              <a:t>Présentation de la FAQ et modalités d’accès</a:t>
            </a:r>
          </a:p>
        </p:txBody>
      </p:sp>
      <p:sp>
        <p:nvSpPr>
          <p:cNvPr id="8" name="Footer Placeholder 7">
            <a:extLst>
              <a:ext uri="{FF2B5EF4-FFF2-40B4-BE49-F238E27FC236}">
                <a16:creationId xmlns:a16="http://schemas.microsoft.com/office/drawing/2014/main" id="{557F60D9-A7B2-A42E-0004-7D69456F23EF}"/>
              </a:ext>
            </a:extLst>
          </p:cNvPr>
          <p:cNvSpPr>
            <a:spLocks noGrp="1"/>
          </p:cNvSpPr>
          <p:nvPr>
            <p:ph type="ftr" sz="quarter" idx="3"/>
          </p:nvPr>
        </p:nvSpPr>
        <p:spPr/>
        <p:txBody>
          <a:bodyPr/>
          <a:lstStyle/>
          <a:p>
            <a:r>
              <a:rPr lang="fr-FR"/>
              <a:t>Direction interministérielle de la transformation publique</a:t>
            </a:r>
          </a:p>
        </p:txBody>
      </p:sp>
    </p:spTree>
    <p:extLst>
      <p:ext uri="{BB962C8B-B14F-4D97-AF65-F5344CB8AC3E}">
        <p14:creationId xmlns:p14="http://schemas.microsoft.com/office/powerpoint/2010/main" val="11220084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F6123E5-4109-15E5-CA2E-57A25E5D6A3C}"/>
              </a:ext>
            </a:extLst>
          </p:cNvPr>
          <p:cNvSpPr txBox="1">
            <a:spLocks/>
          </p:cNvSpPr>
          <p:nvPr/>
        </p:nvSpPr>
        <p:spPr bwMode="gray">
          <a:xfrm>
            <a:off x="323528" y="2245109"/>
            <a:ext cx="2520000" cy="539991"/>
          </a:xfrm>
          <a:prstGeom prst="roundRect">
            <a:avLst>
              <a:gd name="adj" fmla="val 15955"/>
            </a:avLst>
          </a:prstGeom>
          <a:solidFill>
            <a:schemeClr val="tx2">
              <a:lumMod val="40000"/>
              <a:lumOff val="60000"/>
            </a:schemeClr>
          </a:solidFill>
          <a:ln w="19050">
            <a:solidFill>
              <a:schemeClr val="tx2">
                <a:lumMod val="20000"/>
                <a:lumOff val="80000"/>
              </a:schemeClr>
            </a:solidFill>
          </a:ln>
        </p:spPr>
        <p:txBody>
          <a:bodyPr vert="horz" lIns="0" tIns="0" rIns="0" bIns="0" rtlCol="0" anchor="ctr"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fr-FR" dirty="0">
                <a:solidFill>
                  <a:schemeClr val="bg1"/>
                </a:solidFill>
              </a:rPr>
              <a:t>Accéder à la FAQ sur le </a:t>
            </a:r>
            <a:r>
              <a:rPr lang="fr-FR" dirty="0" err="1">
                <a:solidFill>
                  <a:schemeClr val="bg1"/>
                </a:solidFill>
              </a:rPr>
              <a:t>Sharepoint</a:t>
            </a:r>
            <a:endParaRPr lang="fr-FR" dirty="0">
              <a:solidFill>
                <a:schemeClr val="bg1"/>
              </a:solidFill>
            </a:endParaRPr>
          </a:p>
        </p:txBody>
      </p:sp>
      <p:sp>
        <p:nvSpPr>
          <p:cNvPr id="7" name="Title 6">
            <a:extLst>
              <a:ext uri="{FF2B5EF4-FFF2-40B4-BE49-F238E27FC236}">
                <a16:creationId xmlns:a16="http://schemas.microsoft.com/office/drawing/2014/main" id="{5C1763DE-8E16-3E55-A92B-CBE3B2E24B96}"/>
              </a:ext>
            </a:extLst>
          </p:cNvPr>
          <p:cNvSpPr>
            <a:spLocks noGrp="1"/>
          </p:cNvSpPr>
          <p:nvPr>
            <p:ph type="title"/>
          </p:nvPr>
        </p:nvSpPr>
        <p:spPr/>
        <p:txBody>
          <a:bodyPr>
            <a:normAutofit/>
          </a:bodyPr>
          <a:lstStyle/>
          <a:p>
            <a:pPr algn="l"/>
            <a:r>
              <a:rPr lang="fr-FR" sz="1800" dirty="0">
                <a:latin typeface="Marianne" panose="02000000000000000000" pitchFamily="2" charset="0"/>
              </a:rPr>
              <a:t>Présentation de la FAQ et modalités d’accès</a:t>
            </a:r>
          </a:p>
        </p:txBody>
      </p:sp>
      <p:sp>
        <p:nvSpPr>
          <p:cNvPr id="8" name="Footer Placeholder 7">
            <a:extLst>
              <a:ext uri="{FF2B5EF4-FFF2-40B4-BE49-F238E27FC236}">
                <a16:creationId xmlns:a16="http://schemas.microsoft.com/office/drawing/2014/main" id="{108749FA-C71A-4EBF-E722-0046536ABF7C}"/>
              </a:ext>
            </a:extLst>
          </p:cNvPr>
          <p:cNvSpPr>
            <a:spLocks noGrp="1"/>
          </p:cNvSpPr>
          <p:nvPr>
            <p:ph type="ftr" sz="quarter" idx="3"/>
          </p:nvPr>
        </p:nvSpPr>
        <p:spPr/>
        <p:txBody>
          <a:bodyPr/>
          <a:lstStyle/>
          <a:p>
            <a:r>
              <a:rPr lang="fr-FR"/>
              <a:t>Direction interministérielle de la transformation publique</a:t>
            </a:r>
          </a:p>
        </p:txBody>
      </p:sp>
      <p:pic>
        <p:nvPicPr>
          <p:cNvPr id="14" name="Picture 13">
            <a:extLst>
              <a:ext uri="{FF2B5EF4-FFF2-40B4-BE49-F238E27FC236}">
                <a16:creationId xmlns:a16="http://schemas.microsoft.com/office/drawing/2014/main" id="{96395624-0B12-5272-8528-1699345059C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6610" y="2968712"/>
            <a:ext cx="895350" cy="895350"/>
          </a:xfrm>
          <a:prstGeom prst="rect">
            <a:avLst/>
          </a:prstGeom>
        </p:spPr>
      </p:pic>
      <p:sp>
        <p:nvSpPr>
          <p:cNvPr id="16" name="TextBox 15">
            <a:extLst>
              <a:ext uri="{FF2B5EF4-FFF2-40B4-BE49-F238E27FC236}">
                <a16:creationId xmlns:a16="http://schemas.microsoft.com/office/drawing/2014/main" id="{D3DE248E-0DC1-BD8D-C7A6-15B2BA74BA65}"/>
              </a:ext>
            </a:extLst>
          </p:cNvPr>
          <p:cNvSpPr txBox="1"/>
          <p:nvPr/>
        </p:nvSpPr>
        <p:spPr>
          <a:xfrm>
            <a:off x="383574" y="1393932"/>
            <a:ext cx="8299085" cy="523220"/>
          </a:xfrm>
          <a:prstGeom prst="rect">
            <a:avLst/>
          </a:prstGeom>
          <a:noFill/>
        </p:spPr>
        <p:txBody>
          <a:bodyPr wrap="square">
            <a:spAutoFit/>
          </a:bodyPr>
          <a:lstStyle/>
          <a:p>
            <a:pPr marL="0" indent="0">
              <a:buNone/>
            </a:pPr>
            <a:r>
              <a:rPr lang="fr-FR" sz="1400" b="0" dirty="0">
                <a:latin typeface="Marianne" panose="02000000000000000000" pitchFamily="50" charset="0"/>
              </a:rPr>
              <a:t>Plusieurs modes opératoires « pas à pas » sont disponibles dans l’espace </a:t>
            </a:r>
            <a:r>
              <a:rPr lang="fr-FR" sz="1400" b="0" dirty="0" err="1">
                <a:latin typeface="Marianne" panose="02000000000000000000" pitchFamily="50" charset="0"/>
              </a:rPr>
              <a:t>Sharepoint</a:t>
            </a:r>
            <a:r>
              <a:rPr lang="fr-FR" sz="1400" b="0" dirty="0">
                <a:latin typeface="Marianne" panose="02000000000000000000" pitchFamily="50" charset="0"/>
              </a:rPr>
              <a:t> dédié au réseau des guiches d’accueil :</a:t>
            </a:r>
          </a:p>
        </p:txBody>
      </p:sp>
      <p:pic>
        <p:nvPicPr>
          <p:cNvPr id="17" name="Picture 16">
            <a:extLst>
              <a:ext uri="{FF2B5EF4-FFF2-40B4-BE49-F238E27FC236}">
                <a16:creationId xmlns:a16="http://schemas.microsoft.com/office/drawing/2014/main" id="{D4D135DD-C50A-B37A-9F92-CD9A3C21F1F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88606" y="2968712"/>
            <a:ext cx="895350" cy="895350"/>
          </a:xfrm>
          <a:prstGeom prst="rect">
            <a:avLst/>
          </a:prstGeom>
        </p:spPr>
      </p:pic>
      <p:pic>
        <p:nvPicPr>
          <p:cNvPr id="18" name="Picture 17">
            <a:extLst>
              <a:ext uri="{FF2B5EF4-FFF2-40B4-BE49-F238E27FC236}">
                <a16:creationId xmlns:a16="http://schemas.microsoft.com/office/drawing/2014/main" id="{4D5E3379-6367-9039-6E13-F88324A025C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74985" y="2968712"/>
            <a:ext cx="895350" cy="895350"/>
          </a:xfrm>
          <a:prstGeom prst="rect">
            <a:avLst/>
          </a:prstGeom>
        </p:spPr>
      </p:pic>
      <p:sp>
        <p:nvSpPr>
          <p:cNvPr id="19" name="Text Placeholder 2">
            <a:extLst>
              <a:ext uri="{FF2B5EF4-FFF2-40B4-BE49-F238E27FC236}">
                <a16:creationId xmlns:a16="http://schemas.microsoft.com/office/drawing/2014/main" id="{E652BAEF-2D81-83FC-673A-53177638051A}"/>
              </a:ext>
            </a:extLst>
          </p:cNvPr>
          <p:cNvSpPr txBox="1">
            <a:spLocks/>
          </p:cNvSpPr>
          <p:nvPr/>
        </p:nvSpPr>
        <p:spPr bwMode="gray">
          <a:xfrm>
            <a:off x="3312000" y="2245109"/>
            <a:ext cx="2520000" cy="539991"/>
          </a:xfrm>
          <a:prstGeom prst="roundRect">
            <a:avLst>
              <a:gd name="adj" fmla="val 15955"/>
            </a:avLst>
          </a:prstGeom>
          <a:solidFill>
            <a:schemeClr val="tx2">
              <a:lumMod val="40000"/>
              <a:lumOff val="60000"/>
            </a:schemeClr>
          </a:solidFill>
          <a:ln w="19050">
            <a:solidFill>
              <a:schemeClr val="tx2">
                <a:lumMod val="20000"/>
                <a:lumOff val="80000"/>
              </a:schemeClr>
            </a:solidFill>
          </a:ln>
        </p:spPr>
        <p:txBody>
          <a:bodyPr vert="horz" lIns="0" tIns="0" rIns="0" bIns="0" rtlCol="0" anchor="ctr"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r-FR" dirty="0">
                <a:solidFill>
                  <a:schemeClr val="bg1"/>
                </a:solidFill>
              </a:rPr>
              <a:t>2. Naviguer sur  la FAQ</a:t>
            </a:r>
          </a:p>
        </p:txBody>
      </p:sp>
      <p:sp>
        <p:nvSpPr>
          <p:cNvPr id="20" name="Text Placeholder 2">
            <a:extLst>
              <a:ext uri="{FF2B5EF4-FFF2-40B4-BE49-F238E27FC236}">
                <a16:creationId xmlns:a16="http://schemas.microsoft.com/office/drawing/2014/main" id="{8B56274C-2E38-3600-ED51-6B55B4FFF651}"/>
              </a:ext>
            </a:extLst>
          </p:cNvPr>
          <p:cNvSpPr txBox="1">
            <a:spLocks/>
          </p:cNvSpPr>
          <p:nvPr/>
        </p:nvSpPr>
        <p:spPr bwMode="gray">
          <a:xfrm>
            <a:off x="6162660" y="2245109"/>
            <a:ext cx="2520000" cy="539991"/>
          </a:xfrm>
          <a:prstGeom prst="roundRect">
            <a:avLst>
              <a:gd name="adj" fmla="val 15955"/>
            </a:avLst>
          </a:prstGeom>
          <a:solidFill>
            <a:schemeClr val="tx2">
              <a:lumMod val="40000"/>
              <a:lumOff val="60000"/>
            </a:schemeClr>
          </a:solidFill>
          <a:ln w="19050">
            <a:solidFill>
              <a:schemeClr val="tx2">
                <a:lumMod val="20000"/>
                <a:lumOff val="80000"/>
              </a:schemeClr>
            </a:solidFill>
          </a:ln>
        </p:spPr>
        <p:txBody>
          <a:bodyPr vert="horz" lIns="0" tIns="0" rIns="0" bIns="0" rtlCol="0" anchor="ctr"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Aft>
                <a:spcPts val="100"/>
              </a:spcAft>
              <a:buNone/>
            </a:pPr>
            <a:r>
              <a:rPr lang="fr-FR" dirty="0">
                <a:solidFill>
                  <a:schemeClr val="bg1"/>
                </a:solidFill>
              </a:rPr>
              <a:t>3. Naviguer sur l’onglet </a:t>
            </a:r>
          </a:p>
          <a:p>
            <a:pPr marL="0" indent="0" algn="ctr">
              <a:spcAft>
                <a:spcPts val="100"/>
              </a:spcAft>
              <a:buNone/>
            </a:pPr>
            <a:r>
              <a:rPr lang="fr-FR" dirty="0">
                <a:solidFill>
                  <a:schemeClr val="bg1"/>
                </a:solidFill>
              </a:rPr>
              <a:t>Services à contacter</a:t>
            </a:r>
          </a:p>
        </p:txBody>
      </p:sp>
    </p:spTree>
    <p:extLst>
      <p:ext uri="{BB962C8B-B14F-4D97-AF65-F5344CB8AC3E}">
        <p14:creationId xmlns:p14="http://schemas.microsoft.com/office/powerpoint/2010/main" val="2182158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pied de page 7"/>
          <p:cNvSpPr>
            <a:spLocks noGrp="1"/>
          </p:cNvSpPr>
          <p:nvPr>
            <p:ph type="ftr" sz="quarter" idx="3"/>
            <p:custDataLst>
              <p:tags r:id="rId1"/>
            </p:custDataLst>
          </p:nvPr>
        </p:nvSpPr>
        <p:spPr/>
        <p:txBody>
          <a:bodyPr/>
          <a:lstStyle/>
          <a:p>
            <a:r>
              <a:rPr lang="fr-FR"/>
              <a:t>Direction interministérielle de la transformation publique</a:t>
            </a:r>
          </a:p>
        </p:txBody>
      </p:sp>
      <p:cxnSp>
        <p:nvCxnSpPr>
          <p:cNvPr id="12" name="Connecteur droit 11">
            <a:extLst>
              <a:ext uri="{FF2B5EF4-FFF2-40B4-BE49-F238E27FC236}">
                <a16:creationId xmlns:a16="http://schemas.microsoft.com/office/drawing/2014/main" id="{FFF7C448-9B3B-4EEB-9818-CEDE829CF5D6}"/>
              </a:ext>
            </a:extLst>
          </p:cNvPr>
          <p:cNvCxnSpPr>
            <a:cxnSpLocks/>
          </p:cNvCxnSpPr>
          <p:nvPr>
            <p:custDataLst>
              <p:tags r:id="rId2"/>
            </p:custDataLst>
          </p:nvPr>
        </p:nvCxnSpPr>
        <p:spPr>
          <a:xfrm>
            <a:off x="678230" y="1529395"/>
            <a:ext cx="0" cy="309067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Titre 1">
            <a:extLst>
              <a:ext uri="{FF2B5EF4-FFF2-40B4-BE49-F238E27FC236}">
                <a16:creationId xmlns:a16="http://schemas.microsoft.com/office/drawing/2014/main" id="{19A6909B-283F-4253-B7AA-EBE88C1151E5}"/>
              </a:ext>
            </a:extLst>
          </p:cNvPr>
          <p:cNvSpPr>
            <a:spLocks noGrp="1"/>
          </p:cNvSpPr>
          <p:nvPr>
            <p:ph type="title"/>
            <p:custDataLst>
              <p:tags r:id="rId3"/>
            </p:custDataLst>
          </p:nvPr>
        </p:nvSpPr>
        <p:spPr>
          <a:xfrm>
            <a:off x="359999" y="622800"/>
            <a:ext cx="8424000" cy="720000"/>
          </a:xfrm>
        </p:spPr>
        <p:txBody>
          <a:bodyPr/>
          <a:lstStyle/>
          <a:p>
            <a:r>
              <a:rPr lang="fr-FR">
                <a:solidFill>
                  <a:srgbClr val="002060"/>
                </a:solidFill>
                <a:latin typeface="Marianne" panose="02000000000000000000" pitchFamily="50" charset="0"/>
              </a:rPr>
              <a:t>Ordre du jour</a:t>
            </a:r>
          </a:p>
        </p:txBody>
      </p:sp>
      <p:sp>
        <p:nvSpPr>
          <p:cNvPr id="15" name="Espace réservé du texte 3">
            <a:extLst>
              <a:ext uri="{FF2B5EF4-FFF2-40B4-BE49-F238E27FC236}">
                <a16:creationId xmlns:a16="http://schemas.microsoft.com/office/drawing/2014/main" id="{AEEB7891-8417-437E-9B08-E4701E5DD2D4}"/>
              </a:ext>
            </a:extLst>
          </p:cNvPr>
          <p:cNvSpPr txBox="1">
            <a:spLocks/>
          </p:cNvSpPr>
          <p:nvPr>
            <p:custDataLst>
              <p:tags r:id="rId4"/>
            </p:custDataLst>
          </p:nvPr>
        </p:nvSpPr>
        <p:spPr bwMode="auto">
          <a:xfrm>
            <a:off x="782240" y="1607154"/>
            <a:ext cx="7358347" cy="3012917"/>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fr-FR" sz="1200" dirty="0">
                <a:latin typeface="Marianne" panose="02000000000000000000" pitchFamily="2" charset="0"/>
              </a:rPr>
              <a:t>Présentation des intervenants</a:t>
            </a:r>
          </a:p>
          <a:p>
            <a:pPr algn="l"/>
            <a:endParaRPr lang="fr-FR" sz="1200" dirty="0">
              <a:latin typeface="Marianne" panose="02000000000000000000" pitchFamily="2" charset="0"/>
            </a:endParaRPr>
          </a:p>
          <a:p>
            <a:r>
              <a:rPr lang="fr-FR" sz="1200" dirty="0">
                <a:latin typeface="Marianne" panose="02000000000000000000" pitchFamily="2" charset="0"/>
              </a:rPr>
              <a:t>Objectifs de la session</a:t>
            </a:r>
          </a:p>
          <a:p>
            <a:pPr algn="l"/>
            <a:endParaRPr lang="fr-FR" sz="1200" dirty="0">
              <a:latin typeface="Marianne" panose="02000000000000000000" pitchFamily="2" charset="0"/>
            </a:endParaRPr>
          </a:p>
          <a:p>
            <a:pPr algn="l"/>
            <a:r>
              <a:rPr lang="fr-FR" sz="1200" dirty="0">
                <a:latin typeface="Marianne" panose="02000000000000000000" pitchFamily="2" charset="0"/>
              </a:rPr>
              <a:t>Comprendre les objectifs et le fonctionnement du réseau des guichets d’accueil étudiants</a:t>
            </a:r>
          </a:p>
          <a:p>
            <a:pPr algn="l"/>
            <a:endParaRPr lang="fr-FR" sz="1200" dirty="0">
              <a:latin typeface="Marianne" panose="02000000000000000000" pitchFamily="2" charset="0"/>
            </a:endParaRPr>
          </a:p>
          <a:p>
            <a:pPr algn="l"/>
            <a:r>
              <a:rPr lang="fr-FR" sz="1200" dirty="0">
                <a:latin typeface="Marianne" panose="02000000000000000000" pitchFamily="2" charset="0"/>
              </a:rPr>
              <a:t>Focus sur le parcours de l’étudiant au sein du réseau</a:t>
            </a:r>
          </a:p>
          <a:p>
            <a:pPr algn="l"/>
            <a:endParaRPr lang="fr-FR" sz="1200" dirty="0">
              <a:latin typeface="Marianne" panose="02000000000000000000" pitchFamily="2" charset="0"/>
            </a:endParaRPr>
          </a:p>
          <a:p>
            <a:pPr algn="l"/>
            <a:r>
              <a:rPr lang="fr-FR" sz="1200" dirty="0">
                <a:latin typeface="Marianne" panose="02000000000000000000" pitchFamily="2" charset="0"/>
              </a:rPr>
              <a:t>Présentation de la FAQ et modalités d’accès</a:t>
            </a:r>
          </a:p>
          <a:p>
            <a:pPr algn="l"/>
            <a:endParaRPr lang="fr-FR" sz="1200" dirty="0">
              <a:latin typeface="Marianne" panose="02000000000000000000" pitchFamily="2" charset="0"/>
            </a:endParaRPr>
          </a:p>
          <a:p>
            <a:pPr algn="l"/>
            <a:r>
              <a:rPr lang="fr-FR" sz="1200" dirty="0">
                <a:latin typeface="Marianne" panose="02000000000000000000" pitchFamily="2" charset="0"/>
              </a:rPr>
              <a:t>A vous de jouer !</a:t>
            </a:r>
            <a:endParaRPr lang="fr-FR" sz="1200" dirty="0">
              <a:latin typeface="Marianne" panose="02000000000000000000" pitchFamily="50" charset="0"/>
            </a:endParaRPr>
          </a:p>
        </p:txBody>
      </p:sp>
      <p:sp>
        <p:nvSpPr>
          <p:cNvPr id="16" name="Rectangle 15">
            <a:extLst>
              <a:ext uri="{FF2B5EF4-FFF2-40B4-BE49-F238E27FC236}">
                <a16:creationId xmlns:a16="http://schemas.microsoft.com/office/drawing/2014/main" id="{73FC5CD4-3EFF-49A5-B90E-5E3A6AAF86FD}"/>
              </a:ext>
            </a:extLst>
          </p:cNvPr>
          <p:cNvSpPr/>
          <p:nvPr>
            <p:custDataLst>
              <p:tags r:id="rId5"/>
            </p:custDataLst>
          </p:nvPr>
        </p:nvSpPr>
        <p:spPr bwMode="auto">
          <a:xfrm>
            <a:off x="301218" y="1586632"/>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Marianne" panose="02000000000000000000" pitchFamily="50" charset="0"/>
                <a:cs typeface="Arial"/>
              </a:rPr>
              <a:t>1</a:t>
            </a:r>
          </a:p>
        </p:txBody>
      </p:sp>
      <p:sp>
        <p:nvSpPr>
          <p:cNvPr id="2" name="Rectangle 1">
            <a:extLst>
              <a:ext uri="{FF2B5EF4-FFF2-40B4-BE49-F238E27FC236}">
                <a16:creationId xmlns:a16="http://schemas.microsoft.com/office/drawing/2014/main" id="{45333930-F716-1D41-1E55-F3EB9C3C5433}"/>
              </a:ext>
            </a:extLst>
          </p:cNvPr>
          <p:cNvSpPr/>
          <p:nvPr>
            <p:custDataLst>
              <p:tags r:id="rId6"/>
            </p:custDataLst>
          </p:nvPr>
        </p:nvSpPr>
        <p:spPr bwMode="auto">
          <a:xfrm>
            <a:off x="301218" y="2086096"/>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Marianne" panose="02000000000000000000" pitchFamily="50" charset="0"/>
                <a:cs typeface="Arial"/>
              </a:rPr>
              <a:t>2</a:t>
            </a:r>
          </a:p>
        </p:txBody>
      </p:sp>
      <p:sp>
        <p:nvSpPr>
          <p:cNvPr id="3" name="Rectangle 2">
            <a:extLst>
              <a:ext uri="{FF2B5EF4-FFF2-40B4-BE49-F238E27FC236}">
                <a16:creationId xmlns:a16="http://schemas.microsoft.com/office/drawing/2014/main" id="{F8159CA5-9647-D696-1994-C2A028AD321B}"/>
              </a:ext>
            </a:extLst>
          </p:cNvPr>
          <p:cNvSpPr/>
          <p:nvPr>
            <p:custDataLst>
              <p:tags r:id="rId7"/>
            </p:custDataLst>
          </p:nvPr>
        </p:nvSpPr>
        <p:spPr bwMode="auto">
          <a:xfrm>
            <a:off x="301218" y="2571750"/>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Marianne" panose="02000000000000000000" pitchFamily="50" charset="0"/>
                <a:cs typeface="Arial"/>
              </a:rPr>
              <a:t>3</a:t>
            </a:r>
          </a:p>
        </p:txBody>
      </p:sp>
      <p:sp>
        <p:nvSpPr>
          <p:cNvPr id="4" name="Rectangle 3">
            <a:extLst>
              <a:ext uri="{FF2B5EF4-FFF2-40B4-BE49-F238E27FC236}">
                <a16:creationId xmlns:a16="http://schemas.microsoft.com/office/drawing/2014/main" id="{F1DB90B7-80A9-7D6F-DFCD-F826A7244E9B}"/>
              </a:ext>
            </a:extLst>
          </p:cNvPr>
          <p:cNvSpPr/>
          <p:nvPr>
            <p:custDataLst>
              <p:tags r:id="rId8"/>
            </p:custDataLst>
          </p:nvPr>
        </p:nvSpPr>
        <p:spPr bwMode="auto">
          <a:xfrm>
            <a:off x="301218" y="3057404"/>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Marianne" panose="02000000000000000000" pitchFamily="50" charset="0"/>
                <a:cs typeface="Arial"/>
              </a:rPr>
              <a:t>4</a:t>
            </a:r>
          </a:p>
        </p:txBody>
      </p:sp>
      <p:sp>
        <p:nvSpPr>
          <p:cNvPr id="5" name="Rectangle 4">
            <a:extLst>
              <a:ext uri="{FF2B5EF4-FFF2-40B4-BE49-F238E27FC236}">
                <a16:creationId xmlns:a16="http://schemas.microsoft.com/office/drawing/2014/main" id="{509D6876-0440-70FE-4446-40D3890AF79F}"/>
              </a:ext>
            </a:extLst>
          </p:cNvPr>
          <p:cNvSpPr/>
          <p:nvPr>
            <p:custDataLst>
              <p:tags r:id="rId9"/>
            </p:custDataLst>
          </p:nvPr>
        </p:nvSpPr>
        <p:spPr bwMode="auto">
          <a:xfrm>
            <a:off x="301218" y="3543058"/>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Marianne" panose="02000000000000000000" pitchFamily="50" charset="0"/>
                <a:cs typeface="Arial"/>
              </a:rPr>
              <a:t>5</a:t>
            </a:r>
          </a:p>
        </p:txBody>
      </p:sp>
      <p:sp>
        <p:nvSpPr>
          <p:cNvPr id="6" name="Rectangle 5">
            <a:extLst>
              <a:ext uri="{FF2B5EF4-FFF2-40B4-BE49-F238E27FC236}">
                <a16:creationId xmlns:a16="http://schemas.microsoft.com/office/drawing/2014/main" id="{6662FFB4-A50D-3A69-599A-4CD0B2993E90}"/>
              </a:ext>
            </a:extLst>
          </p:cNvPr>
          <p:cNvSpPr/>
          <p:nvPr>
            <p:custDataLst>
              <p:tags r:id="rId10"/>
            </p:custDataLst>
          </p:nvPr>
        </p:nvSpPr>
        <p:spPr bwMode="auto">
          <a:xfrm>
            <a:off x="301218" y="4028712"/>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Marianne" panose="02000000000000000000" pitchFamily="50" charset="0"/>
                <a:cs typeface="Arial"/>
              </a:rPr>
              <a:t>6</a:t>
            </a:r>
          </a:p>
        </p:txBody>
      </p:sp>
    </p:spTree>
    <p:extLst>
      <p:ext uri="{BB962C8B-B14F-4D97-AF65-F5344CB8AC3E}">
        <p14:creationId xmlns:p14="http://schemas.microsoft.com/office/powerpoint/2010/main" val="4181515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F9D9BAC-9643-1692-3E8A-345B915C9980}"/>
              </a:ext>
            </a:extLst>
          </p:cNvPr>
          <p:cNvSpPr>
            <a:spLocks noGrp="1"/>
          </p:cNvSpPr>
          <p:nvPr>
            <p:ph type="title"/>
          </p:nvPr>
        </p:nvSpPr>
        <p:spPr>
          <a:xfrm>
            <a:off x="323850" y="2224965"/>
            <a:ext cx="8424863" cy="932121"/>
          </a:xfrm>
          <a:solidFill>
            <a:schemeClr val="tx2">
              <a:lumMod val="40000"/>
              <a:lumOff val="60000"/>
            </a:schemeClr>
          </a:solidFill>
        </p:spPr>
        <p:txBody>
          <a:bodyPr>
            <a:normAutofit/>
          </a:bodyPr>
          <a:lstStyle/>
          <a:p>
            <a:r>
              <a:rPr lang="fr-FR" dirty="0">
                <a:solidFill>
                  <a:schemeClr val="bg1"/>
                </a:solidFill>
              </a:rPr>
              <a:t>A vous de jouer !</a:t>
            </a:r>
          </a:p>
        </p:txBody>
      </p:sp>
      <p:sp>
        <p:nvSpPr>
          <p:cNvPr id="8" name="Footer Placeholder 7">
            <a:extLst>
              <a:ext uri="{FF2B5EF4-FFF2-40B4-BE49-F238E27FC236}">
                <a16:creationId xmlns:a16="http://schemas.microsoft.com/office/drawing/2014/main" id="{557F60D9-A7B2-A42E-0004-7D69456F23EF}"/>
              </a:ext>
            </a:extLst>
          </p:cNvPr>
          <p:cNvSpPr>
            <a:spLocks noGrp="1"/>
          </p:cNvSpPr>
          <p:nvPr>
            <p:ph type="ftr" sz="quarter" idx="3"/>
          </p:nvPr>
        </p:nvSpPr>
        <p:spPr/>
        <p:txBody>
          <a:bodyPr/>
          <a:lstStyle/>
          <a:p>
            <a:r>
              <a:rPr lang="fr-FR"/>
              <a:t>Direction interministérielle de la transformation publique</a:t>
            </a:r>
          </a:p>
        </p:txBody>
      </p:sp>
    </p:spTree>
    <p:extLst>
      <p:ext uri="{BB962C8B-B14F-4D97-AF65-F5344CB8AC3E}">
        <p14:creationId xmlns:p14="http://schemas.microsoft.com/office/powerpoint/2010/main" val="31249056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E51506DA-0430-074F-8CCE-0347DFFE4DAB}"/>
              </a:ext>
            </a:extLst>
          </p:cNvPr>
          <p:cNvSpPr/>
          <p:nvPr/>
        </p:nvSpPr>
        <p:spPr>
          <a:xfrm rot="5400000">
            <a:off x="6340021" y="1525948"/>
            <a:ext cx="2386194" cy="2574708"/>
          </a:xfrm>
          <a:prstGeom prst="rtTriangle">
            <a:avLst/>
          </a:prstGeom>
          <a:solidFill>
            <a:schemeClr val="accent3">
              <a:lumMod val="20000"/>
              <a:lumOff val="80000"/>
              <a:alpha val="7882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ight Triangle 9">
            <a:extLst>
              <a:ext uri="{FF2B5EF4-FFF2-40B4-BE49-F238E27FC236}">
                <a16:creationId xmlns:a16="http://schemas.microsoft.com/office/drawing/2014/main" id="{3428D3D2-C3BE-F600-CAEB-39D490CFB9C9}"/>
              </a:ext>
            </a:extLst>
          </p:cNvPr>
          <p:cNvSpPr/>
          <p:nvPr/>
        </p:nvSpPr>
        <p:spPr>
          <a:xfrm rot="5400000">
            <a:off x="3360667" y="1535064"/>
            <a:ext cx="2386193" cy="2556472"/>
          </a:xfrm>
          <a:prstGeom prst="rtTriangle">
            <a:avLst/>
          </a:prstGeom>
          <a:solidFill>
            <a:schemeClr val="accent1">
              <a:lumMod val="10000"/>
              <a:lumOff val="90000"/>
              <a:alpha val="7882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ight Triangle 8">
            <a:extLst>
              <a:ext uri="{FF2B5EF4-FFF2-40B4-BE49-F238E27FC236}">
                <a16:creationId xmlns:a16="http://schemas.microsoft.com/office/drawing/2014/main" id="{26603949-7F0E-19D4-7DC3-6A4FB523BEF4}"/>
              </a:ext>
            </a:extLst>
          </p:cNvPr>
          <p:cNvSpPr/>
          <p:nvPr/>
        </p:nvSpPr>
        <p:spPr>
          <a:xfrm rot="5400000">
            <a:off x="222431" y="1721297"/>
            <a:ext cx="2386194" cy="2184002"/>
          </a:xfrm>
          <a:prstGeom prst="rtTriangle">
            <a:avLst/>
          </a:prstGeom>
          <a:solidFill>
            <a:srgbClr val="B6B6FF">
              <a:alpha val="7882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Text Placeholder 2">
            <a:extLst>
              <a:ext uri="{FF2B5EF4-FFF2-40B4-BE49-F238E27FC236}">
                <a16:creationId xmlns:a16="http://schemas.microsoft.com/office/drawing/2014/main" id="{9D731508-7F59-57B6-1028-08EC526FA84D}"/>
              </a:ext>
            </a:extLst>
          </p:cNvPr>
          <p:cNvSpPr>
            <a:spLocks noGrp="1"/>
          </p:cNvSpPr>
          <p:nvPr>
            <p:ph type="body" sz="quarter" idx="13"/>
          </p:nvPr>
        </p:nvSpPr>
        <p:spPr>
          <a:xfrm>
            <a:off x="323528" y="1620200"/>
            <a:ext cx="2520000" cy="2880320"/>
          </a:xfrm>
        </p:spPr>
        <p:txBody>
          <a:bodyPr/>
          <a:lstStyle/>
          <a:p>
            <a:pPr marL="0" indent="0">
              <a:buNone/>
            </a:pPr>
            <a:r>
              <a:rPr lang="fr-FR" sz="1400" dirty="0"/>
              <a:t>Accéder à la FAQ sur le </a:t>
            </a:r>
            <a:r>
              <a:rPr lang="fr-FR" sz="1400" dirty="0" err="1"/>
              <a:t>Sharepoint</a:t>
            </a:r>
            <a:endParaRPr lang="fr-FR" sz="1400" dirty="0"/>
          </a:p>
          <a:p>
            <a:r>
              <a:rPr lang="fr-FR" b="0" dirty="0"/>
              <a:t>Connectez-vous sur votre </a:t>
            </a:r>
            <a:r>
              <a:rPr lang="fr-FR" b="0" dirty="0" err="1"/>
              <a:t>Sharepoint</a:t>
            </a:r>
            <a:r>
              <a:rPr lang="fr-FR" b="0" dirty="0"/>
              <a:t> à partir de votre ENT et ouvrez la FAQ </a:t>
            </a:r>
          </a:p>
          <a:p>
            <a:r>
              <a:rPr lang="fr-FR" b="0" dirty="0"/>
              <a:t>Ouvrez le mode opératoire Naviguer sur la FAQ </a:t>
            </a:r>
          </a:p>
          <a:p>
            <a:r>
              <a:rPr lang="fr-FR" b="0" dirty="0"/>
              <a:t>Ouvrez également le mode opératoire Naviguer sur les services à contacter</a:t>
            </a:r>
          </a:p>
        </p:txBody>
      </p:sp>
      <p:sp>
        <p:nvSpPr>
          <p:cNvPr id="4" name="Text Placeholder 3">
            <a:extLst>
              <a:ext uri="{FF2B5EF4-FFF2-40B4-BE49-F238E27FC236}">
                <a16:creationId xmlns:a16="http://schemas.microsoft.com/office/drawing/2014/main" id="{BD1B1E8A-38E2-4AC0-C694-CA064933AECA}"/>
              </a:ext>
            </a:extLst>
          </p:cNvPr>
          <p:cNvSpPr>
            <a:spLocks noGrp="1"/>
          </p:cNvSpPr>
          <p:nvPr>
            <p:ph type="body" sz="quarter" idx="14"/>
          </p:nvPr>
        </p:nvSpPr>
        <p:spPr>
          <a:xfrm>
            <a:off x="3312000" y="1620200"/>
            <a:ext cx="2520000" cy="2860762"/>
          </a:xfrm>
        </p:spPr>
        <p:txBody>
          <a:bodyPr/>
          <a:lstStyle/>
          <a:p>
            <a:pPr marL="0" indent="0">
              <a:buNone/>
            </a:pPr>
            <a:r>
              <a:rPr lang="fr-FR" sz="1400" dirty="0"/>
              <a:t>Naviguer sur la FAQ</a:t>
            </a:r>
          </a:p>
          <a:p>
            <a:r>
              <a:rPr lang="fr-FR" b="0" dirty="0"/>
              <a:t>En binôme, posez une question récurrente et demandez à votre collègue de vous en apporter la réponse à partir de  la FAQ</a:t>
            </a:r>
          </a:p>
          <a:p>
            <a:r>
              <a:rPr lang="fr-FR" b="0" dirty="0"/>
              <a:t>Inversez les rôles</a:t>
            </a:r>
          </a:p>
          <a:p>
            <a:endParaRPr lang="fr-FR" b="0" dirty="0"/>
          </a:p>
          <a:p>
            <a:endParaRPr lang="fr-FR" b="0" dirty="0"/>
          </a:p>
        </p:txBody>
      </p:sp>
      <p:sp>
        <p:nvSpPr>
          <p:cNvPr id="5" name="Text Placeholder 4">
            <a:extLst>
              <a:ext uri="{FF2B5EF4-FFF2-40B4-BE49-F238E27FC236}">
                <a16:creationId xmlns:a16="http://schemas.microsoft.com/office/drawing/2014/main" id="{B566779B-AB44-E7CD-5341-7617ED493579}"/>
              </a:ext>
            </a:extLst>
          </p:cNvPr>
          <p:cNvSpPr>
            <a:spLocks noGrp="1"/>
          </p:cNvSpPr>
          <p:nvPr>
            <p:ph type="body" sz="quarter" idx="15"/>
          </p:nvPr>
        </p:nvSpPr>
        <p:spPr>
          <a:xfrm>
            <a:off x="6263999" y="1620200"/>
            <a:ext cx="2520000" cy="2860762"/>
          </a:xfrm>
        </p:spPr>
        <p:txBody>
          <a:bodyPr/>
          <a:lstStyle/>
          <a:p>
            <a:pPr marL="0" indent="0">
              <a:buNone/>
            </a:pPr>
            <a:r>
              <a:rPr lang="fr-FR" sz="1400" dirty="0"/>
              <a:t>Naviguer sur l’onglet Services à contacter</a:t>
            </a:r>
          </a:p>
          <a:p>
            <a:r>
              <a:rPr lang="fr-FR" b="0" dirty="0"/>
              <a:t>En binôme, posez une question plus pointue et demandez à votre collègue de vous en apporter la réponse à partir de  la FAQ</a:t>
            </a:r>
          </a:p>
          <a:p>
            <a:r>
              <a:rPr lang="fr-FR" b="0" dirty="0"/>
              <a:t>Recherchez le service expert pour pouvoir le contacter</a:t>
            </a:r>
          </a:p>
          <a:p>
            <a:r>
              <a:rPr lang="fr-FR" b="0" dirty="0"/>
              <a:t>Inversez les rôles</a:t>
            </a:r>
          </a:p>
          <a:p>
            <a:endParaRPr lang="fr-FR" dirty="0"/>
          </a:p>
        </p:txBody>
      </p:sp>
      <p:sp>
        <p:nvSpPr>
          <p:cNvPr id="7" name="Title 6">
            <a:extLst>
              <a:ext uri="{FF2B5EF4-FFF2-40B4-BE49-F238E27FC236}">
                <a16:creationId xmlns:a16="http://schemas.microsoft.com/office/drawing/2014/main" id="{5C1763DE-8E16-3E55-A92B-CBE3B2E24B96}"/>
              </a:ext>
            </a:extLst>
          </p:cNvPr>
          <p:cNvSpPr>
            <a:spLocks noGrp="1"/>
          </p:cNvSpPr>
          <p:nvPr>
            <p:ph type="title"/>
          </p:nvPr>
        </p:nvSpPr>
        <p:spPr/>
        <p:txBody>
          <a:bodyPr>
            <a:normAutofit/>
          </a:bodyPr>
          <a:lstStyle/>
          <a:p>
            <a:pPr algn="l"/>
            <a:r>
              <a:rPr lang="fr-FR" sz="1800" dirty="0">
                <a:latin typeface="Marianne" panose="02000000000000000000" pitchFamily="2" charset="0"/>
              </a:rPr>
              <a:t>Exercices</a:t>
            </a:r>
          </a:p>
        </p:txBody>
      </p:sp>
      <p:sp>
        <p:nvSpPr>
          <p:cNvPr id="8" name="Footer Placeholder 7">
            <a:extLst>
              <a:ext uri="{FF2B5EF4-FFF2-40B4-BE49-F238E27FC236}">
                <a16:creationId xmlns:a16="http://schemas.microsoft.com/office/drawing/2014/main" id="{108749FA-C71A-4EBF-E722-0046536ABF7C}"/>
              </a:ext>
            </a:extLst>
          </p:cNvPr>
          <p:cNvSpPr>
            <a:spLocks noGrp="1"/>
          </p:cNvSpPr>
          <p:nvPr>
            <p:ph type="ftr" sz="quarter" idx="3"/>
          </p:nvPr>
        </p:nvSpPr>
        <p:spPr/>
        <p:txBody>
          <a:bodyPr/>
          <a:lstStyle/>
          <a:p>
            <a:r>
              <a:rPr lang="fr-FR"/>
              <a:t>Direction interministérielle de la transformation publique</a:t>
            </a:r>
          </a:p>
        </p:txBody>
      </p:sp>
    </p:spTree>
    <p:extLst>
      <p:ext uri="{BB962C8B-B14F-4D97-AF65-F5344CB8AC3E}">
        <p14:creationId xmlns:p14="http://schemas.microsoft.com/office/powerpoint/2010/main" val="16413894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F9D9BAC-9643-1692-3E8A-345B915C9980}"/>
              </a:ext>
            </a:extLst>
          </p:cNvPr>
          <p:cNvSpPr>
            <a:spLocks noGrp="1"/>
          </p:cNvSpPr>
          <p:nvPr>
            <p:ph type="title"/>
          </p:nvPr>
        </p:nvSpPr>
        <p:spPr>
          <a:xfrm>
            <a:off x="323850" y="2224965"/>
            <a:ext cx="8424863" cy="539991"/>
          </a:xfrm>
          <a:solidFill>
            <a:schemeClr val="tx2"/>
          </a:solidFill>
        </p:spPr>
        <p:txBody>
          <a:bodyPr/>
          <a:lstStyle/>
          <a:p>
            <a:r>
              <a:rPr lang="fr-FR" dirty="0">
                <a:solidFill>
                  <a:schemeClr val="bg1"/>
                </a:solidFill>
              </a:rPr>
              <a:t>Annexes</a:t>
            </a:r>
          </a:p>
        </p:txBody>
      </p:sp>
      <p:sp>
        <p:nvSpPr>
          <p:cNvPr id="8" name="Footer Placeholder 7">
            <a:extLst>
              <a:ext uri="{FF2B5EF4-FFF2-40B4-BE49-F238E27FC236}">
                <a16:creationId xmlns:a16="http://schemas.microsoft.com/office/drawing/2014/main" id="{557F60D9-A7B2-A42E-0004-7D69456F23EF}"/>
              </a:ext>
            </a:extLst>
          </p:cNvPr>
          <p:cNvSpPr>
            <a:spLocks noGrp="1"/>
          </p:cNvSpPr>
          <p:nvPr>
            <p:ph type="ftr" sz="quarter" idx="3"/>
          </p:nvPr>
        </p:nvSpPr>
        <p:spPr/>
        <p:txBody>
          <a:bodyPr/>
          <a:lstStyle/>
          <a:p>
            <a:r>
              <a:rPr lang="fr-FR" dirty="0"/>
              <a:t>Direction interministérielle de la transformation publique</a:t>
            </a:r>
          </a:p>
        </p:txBody>
      </p:sp>
    </p:spTree>
    <p:extLst>
      <p:ext uri="{BB962C8B-B14F-4D97-AF65-F5344CB8AC3E}">
        <p14:creationId xmlns:p14="http://schemas.microsoft.com/office/powerpoint/2010/main" val="1821780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4B7A562-B9D8-83D5-7616-D9537DCB31D1}"/>
              </a:ext>
            </a:extLst>
          </p:cNvPr>
          <p:cNvSpPr>
            <a:spLocks noGrp="1"/>
          </p:cNvSpPr>
          <p:nvPr>
            <p:ph type="title"/>
          </p:nvPr>
        </p:nvSpPr>
        <p:spPr>
          <a:xfrm>
            <a:off x="641901" y="547416"/>
            <a:ext cx="7548839" cy="340554"/>
          </a:xfrm>
        </p:spPr>
        <p:txBody>
          <a:bodyPr/>
          <a:lstStyle/>
          <a:p>
            <a:r>
              <a:rPr lang="fr-FR" dirty="0">
                <a:solidFill>
                  <a:schemeClr val="tx2"/>
                </a:solidFill>
              </a:rPr>
              <a:t>FAQ | </a:t>
            </a:r>
            <a:r>
              <a:rPr lang="fr-FR" dirty="0"/>
              <a:t>Liste des thèmes / Démarches / Sous-démarches</a:t>
            </a:r>
          </a:p>
        </p:txBody>
      </p:sp>
      <p:graphicFrame>
        <p:nvGraphicFramePr>
          <p:cNvPr id="3" name="Table 2">
            <a:extLst>
              <a:ext uri="{FF2B5EF4-FFF2-40B4-BE49-F238E27FC236}">
                <a16:creationId xmlns:a16="http://schemas.microsoft.com/office/drawing/2014/main" id="{DDA4C8E9-1DEE-7099-AF3F-4F40F81305BE}"/>
              </a:ext>
            </a:extLst>
          </p:cNvPr>
          <p:cNvGraphicFramePr>
            <a:graphicFrameLocks noGrp="1"/>
          </p:cNvGraphicFramePr>
          <p:nvPr>
            <p:extLst>
              <p:ext uri="{D42A27DB-BD31-4B8C-83A1-F6EECF244321}">
                <p14:modId xmlns:p14="http://schemas.microsoft.com/office/powerpoint/2010/main" val="1710266645"/>
              </p:ext>
            </p:extLst>
          </p:nvPr>
        </p:nvGraphicFramePr>
        <p:xfrm>
          <a:off x="431800" y="1045692"/>
          <a:ext cx="8424862" cy="3737808"/>
        </p:xfrm>
        <a:graphic>
          <a:graphicData uri="http://schemas.openxmlformats.org/drawingml/2006/table">
            <a:tbl>
              <a:tblPr/>
              <a:tblGrid>
                <a:gridCol w="1986090">
                  <a:extLst>
                    <a:ext uri="{9D8B030D-6E8A-4147-A177-3AD203B41FA5}">
                      <a16:colId xmlns:a16="http://schemas.microsoft.com/office/drawing/2014/main" val="4043314777"/>
                    </a:ext>
                  </a:extLst>
                </a:gridCol>
                <a:gridCol w="4281084">
                  <a:extLst>
                    <a:ext uri="{9D8B030D-6E8A-4147-A177-3AD203B41FA5}">
                      <a16:colId xmlns:a16="http://schemas.microsoft.com/office/drawing/2014/main" val="155087861"/>
                    </a:ext>
                  </a:extLst>
                </a:gridCol>
                <a:gridCol w="2157688">
                  <a:extLst>
                    <a:ext uri="{9D8B030D-6E8A-4147-A177-3AD203B41FA5}">
                      <a16:colId xmlns:a16="http://schemas.microsoft.com/office/drawing/2014/main" val="2204899775"/>
                    </a:ext>
                  </a:extLst>
                </a:gridCol>
              </a:tblGrid>
              <a:tr h="58157">
                <a:tc>
                  <a:txBody>
                    <a:bodyPr/>
                    <a:lstStyle/>
                    <a:p>
                      <a:pPr algn="l" fontAlgn="t"/>
                      <a:r>
                        <a:rPr lang="fr-FR" sz="1000" b="1" i="0" u="none" strike="noStrike" dirty="0">
                          <a:solidFill>
                            <a:srgbClr val="FFFFFF"/>
                          </a:solidFill>
                          <a:effectLst/>
                          <a:latin typeface="Calibri Light" panose="020F0302020204030204" pitchFamily="34" charset="0"/>
                        </a:rPr>
                        <a:t>Thème</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dirty="0">
                          <a:solidFill>
                            <a:srgbClr val="FFFFFF"/>
                          </a:solidFill>
                          <a:effectLst/>
                          <a:latin typeface="Calibri Light" panose="020F0302020204030204" pitchFamily="34" charset="0"/>
                        </a:rPr>
                        <a:t>Démarche</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Sous démarche</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extLst>
                  <a:ext uri="{0D108BD9-81ED-4DB2-BD59-A6C34878D82A}">
                    <a16:rowId xmlns:a16="http://schemas.microsoft.com/office/drawing/2014/main" val="3907940274"/>
                  </a:ext>
                </a:extLst>
              </a:tr>
              <a:tr h="58157">
                <a:tc>
                  <a:txBody>
                    <a:bodyPr/>
                    <a:lstStyle/>
                    <a:p>
                      <a:pPr algn="l" fontAlgn="t"/>
                      <a:r>
                        <a:rPr lang="fr-FR" sz="1000" b="0" i="0" u="none" strike="noStrike">
                          <a:solidFill>
                            <a:srgbClr val="000000"/>
                          </a:solidFill>
                          <a:effectLst/>
                          <a:latin typeface="Calibri Light" panose="020F0302020204030204" pitchFamily="34" charset="0"/>
                        </a:rPr>
                        <a:t>Attestations (absences,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Justification des absences (boursiers, alternants, etc.), conséquences des absences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Cas des alternants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967054609"/>
                  </a:ext>
                </a:extLst>
              </a:tr>
              <a:tr h="58157">
                <a:tc>
                  <a:txBody>
                    <a:bodyPr/>
                    <a:lstStyle/>
                    <a:p>
                      <a:pPr algn="l" fontAlgn="t"/>
                      <a:r>
                        <a:rPr lang="fr-FR" sz="1000" b="0" i="0" u="none" strike="noStrike">
                          <a:solidFill>
                            <a:srgbClr val="000000"/>
                          </a:solidFill>
                          <a:effectLst/>
                          <a:latin typeface="Calibri Light" panose="020F0302020204030204" pitchFamily="34" charset="0"/>
                        </a:rPr>
                        <a:t>Attestations (absences,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Justification des absences (boursiers, alternants, etc.), conséquences des absences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Cas des boursiers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783729046"/>
                  </a:ext>
                </a:extLst>
              </a:tr>
              <a:tr h="58157">
                <a:tc>
                  <a:txBody>
                    <a:bodyPr/>
                    <a:lstStyle/>
                    <a:p>
                      <a:pPr algn="l" fontAlgn="t"/>
                      <a:r>
                        <a:rPr lang="fr-FR" sz="1000" b="0" i="0" u="none" strike="noStrike">
                          <a:solidFill>
                            <a:srgbClr val="000000"/>
                          </a:solidFill>
                          <a:effectLst/>
                          <a:latin typeface="Calibri Light" panose="020F0302020204030204" pitchFamily="34" charset="0"/>
                        </a:rPr>
                        <a:t>Attestations (absences,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Justification des absences (boursiers, alternants, etc.), conséquences des absences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Règles générales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003487035"/>
                  </a:ext>
                </a:extLst>
              </a:tr>
              <a:tr h="58157">
                <a:tc>
                  <a:txBody>
                    <a:bodyPr/>
                    <a:lstStyle/>
                    <a:p>
                      <a:pPr algn="l" fontAlgn="t"/>
                      <a:r>
                        <a:rPr lang="fr-FR" sz="1000" b="0" i="0" u="none" strike="noStrike">
                          <a:solidFill>
                            <a:srgbClr val="000000"/>
                          </a:solidFill>
                          <a:effectLst/>
                          <a:latin typeface="Calibri Light" panose="020F0302020204030204" pitchFamily="34" charset="0"/>
                        </a:rPr>
                        <a:t>Attestations (absences,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Obtention d'une attestation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Règles générales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436029332"/>
                  </a:ext>
                </a:extLst>
              </a:tr>
              <a:tr h="58157">
                <a:tc>
                  <a:txBody>
                    <a:bodyPr/>
                    <a:lstStyle/>
                    <a:p>
                      <a:pPr algn="l" fontAlgn="t"/>
                      <a:r>
                        <a:rPr lang="fr-FR" sz="1000" b="0" i="0" u="none" strike="noStrike">
                          <a:solidFill>
                            <a:srgbClr val="000000"/>
                          </a:solidFill>
                          <a:effectLst/>
                          <a:latin typeface="Calibri Light" panose="020F0302020204030204" pitchFamily="34" charset="0"/>
                        </a:rPr>
                        <a:t>Bonification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Bonifications possibles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262489757"/>
                  </a:ext>
                </a:extLst>
              </a:tr>
              <a:tr h="58157">
                <a:tc>
                  <a:txBody>
                    <a:bodyPr/>
                    <a:lstStyle/>
                    <a:p>
                      <a:pPr algn="l" fontAlgn="t"/>
                      <a:r>
                        <a:rPr lang="fr-FR" sz="1000" b="0" i="0" u="none" strike="noStrike">
                          <a:solidFill>
                            <a:srgbClr val="000000"/>
                          </a:solidFill>
                          <a:effectLst/>
                          <a:latin typeface="Calibri Light" panose="020F0302020204030204" pitchFamily="34" charset="0"/>
                        </a:rPr>
                        <a:t>Bonification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Bonifications possibles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Engagement citoyen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424143774"/>
                  </a:ext>
                </a:extLst>
              </a:tr>
              <a:tr h="58157">
                <a:tc>
                  <a:txBody>
                    <a:bodyPr/>
                    <a:lstStyle/>
                    <a:p>
                      <a:pPr algn="l" fontAlgn="t"/>
                      <a:r>
                        <a:rPr lang="fr-FR" sz="1000" b="0" i="0" u="none" strike="noStrike">
                          <a:solidFill>
                            <a:srgbClr val="000000"/>
                          </a:solidFill>
                          <a:effectLst/>
                          <a:latin typeface="Calibri Light" panose="020F0302020204030204" pitchFamily="34" charset="0"/>
                        </a:rPr>
                        <a:t>Bonification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Bonifications possibles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Engagement LR université</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478934034"/>
                  </a:ext>
                </a:extLst>
              </a:tr>
              <a:tr h="58157">
                <a:tc>
                  <a:txBody>
                    <a:bodyPr/>
                    <a:lstStyle/>
                    <a:p>
                      <a:pPr algn="l" fontAlgn="t"/>
                      <a:r>
                        <a:rPr lang="fr-FR" sz="1000" b="0" i="0" u="none" strike="noStrike">
                          <a:solidFill>
                            <a:srgbClr val="000000"/>
                          </a:solidFill>
                          <a:effectLst/>
                          <a:latin typeface="Calibri Light" panose="020F0302020204030204" pitchFamily="34" charset="0"/>
                        </a:rPr>
                        <a:t>Bonification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Bonifications possibles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Principe de la bonification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807937336"/>
                  </a:ext>
                </a:extLst>
              </a:tr>
              <a:tr h="58157">
                <a:tc>
                  <a:txBody>
                    <a:bodyPr/>
                    <a:lstStyle/>
                    <a:p>
                      <a:pPr algn="l" fontAlgn="t"/>
                      <a:r>
                        <a:rPr lang="fr-FR" sz="1000" b="0" i="0" u="none" strike="noStrike">
                          <a:solidFill>
                            <a:srgbClr val="000000"/>
                          </a:solidFill>
                          <a:effectLst/>
                          <a:latin typeface="Calibri Light" panose="020F0302020204030204" pitchFamily="34" charset="0"/>
                        </a:rPr>
                        <a:t>Bourses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Problématiques liées aux bourses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946416386"/>
                  </a:ext>
                </a:extLst>
              </a:tr>
              <a:tr h="58157">
                <a:tc>
                  <a:txBody>
                    <a:bodyPr/>
                    <a:lstStyle/>
                    <a:p>
                      <a:pPr algn="l" fontAlgn="t"/>
                      <a:r>
                        <a:rPr lang="fr-FR" sz="1000" b="0" i="0" u="none" strike="noStrike">
                          <a:solidFill>
                            <a:srgbClr val="000000"/>
                          </a:solidFill>
                          <a:effectLst/>
                          <a:latin typeface="Calibri Light" panose="020F0302020204030204" pitchFamily="34" charset="0"/>
                        </a:rPr>
                        <a:t>Carte multiservices (IzLY)</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Délivrance - mise à jour- perte de la carte étudiante</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97676163"/>
                  </a:ext>
                </a:extLst>
              </a:tr>
              <a:tr h="58157">
                <a:tc>
                  <a:txBody>
                    <a:bodyPr/>
                    <a:lstStyle/>
                    <a:p>
                      <a:pPr algn="l" fontAlgn="t"/>
                      <a:r>
                        <a:rPr lang="fr-FR" sz="1000" b="0" i="0" u="none" strike="noStrike">
                          <a:solidFill>
                            <a:srgbClr val="000000"/>
                          </a:solidFill>
                          <a:effectLst/>
                          <a:latin typeface="Calibri Light" panose="020F0302020204030204" pitchFamily="34" charset="0"/>
                        </a:rPr>
                        <a:t>Carte multiservices (IzLY)</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Utilisation de la carte</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Compte sur le Site Izly</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10184345"/>
                  </a:ext>
                </a:extLst>
              </a:tr>
              <a:tr h="58157">
                <a:tc>
                  <a:txBody>
                    <a:bodyPr/>
                    <a:lstStyle/>
                    <a:p>
                      <a:pPr algn="l" fontAlgn="t"/>
                      <a:r>
                        <a:rPr lang="fr-FR" sz="1000" b="0" i="0" u="none" strike="noStrike">
                          <a:solidFill>
                            <a:srgbClr val="000000"/>
                          </a:solidFill>
                          <a:effectLst/>
                          <a:latin typeface="Calibri Light" panose="020F0302020204030204" pitchFamily="34" charset="0"/>
                        </a:rPr>
                        <a:t>Carte multiservices (IzLY)</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Utilisation de la carte</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Gestion des problèmes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66171973"/>
                  </a:ext>
                </a:extLst>
              </a:tr>
              <a:tr h="58157">
                <a:tc>
                  <a:txBody>
                    <a:bodyPr/>
                    <a:lstStyle/>
                    <a:p>
                      <a:pPr algn="l" fontAlgn="t"/>
                      <a:r>
                        <a:rPr lang="fr-FR" sz="1000" b="0" i="0" u="none" strike="noStrike">
                          <a:solidFill>
                            <a:srgbClr val="000000"/>
                          </a:solidFill>
                          <a:effectLst/>
                          <a:latin typeface="Calibri Light" panose="020F0302020204030204" pitchFamily="34" charset="0"/>
                        </a:rPr>
                        <a:t>Carte multiservices (IzLY)</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Utilisation de la carte</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Rechargement en espèces</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761744690"/>
                  </a:ext>
                </a:extLst>
              </a:tr>
              <a:tr h="58157">
                <a:tc>
                  <a:txBody>
                    <a:bodyPr/>
                    <a:lstStyle/>
                    <a:p>
                      <a:pPr algn="l" fontAlgn="t"/>
                      <a:r>
                        <a:rPr lang="fr-FR" sz="1000" b="0" i="0" u="none" strike="noStrike">
                          <a:solidFill>
                            <a:srgbClr val="000000"/>
                          </a:solidFill>
                          <a:effectLst/>
                          <a:latin typeface="Calibri Light" panose="020F0302020204030204" pitchFamily="34" charset="0"/>
                        </a:rPr>
                        <a:t>Carte multiservices (IzLY)</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Utilisation de la carte</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Services offerts par la carte </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520001186"/>
                  </a:ext>
                </a:extLst>
              </a:tr>
              <a:tr h="58157">
                <a:tc>
                  <a:txBody>
                    <a:bodyPr/>
                    <a:lstStyle/>
                    <a:p>
                      <a:pPr algn="l" rtl="0" fontAlgn="t"/>
                      <a:r>
                        <a:rPr lang="fr-FR" sz="1000" b="0" i="0" u="none" strike="noStrike">
                          <a:solidFill>
                            <a:srgbClr val="000000"/>
                          </a:solidFill>
                          <a:effectLst/>
                          <a:latin typeface="Calibri Light" panose="020F0302020204030204" pitchFamily="34" charset="0"/>
                        </a:rPr>
                        <a:t>Certification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Préparation, Inscription et passage de certifications spécifiques : FLE, Voltaire,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Anglais TOEIC-TOEFFL</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685126258"/>
                  </a:ext>
                </a:extLst>
              </a:tr>
              <a:tr h="58157">
                <a:tc>
                  <a:txBody>
                    <a:bodyPr/>
                    <a:lstStyle/>
                    <a:p>
                      <a:pPr algn="l" rtl="0" fontAlgn="t"/>
                      <a:r>
                        <a:rPr lang="fr-FR" sz="1000" b="0" i="0" u="none" strike="noStrike">
                          <a:solidFill>
                            <a:srgbClr val="000000"/>
                          </a:solidFill>
                          <a:effectLst/>
                          <a:latin typeface="Calibri Light" panose="020F0302020204030204" pitchFamily="34" charset="0"/>
                        </a:rPr>
                        <a:t>Certification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Préparation, Inscription et passage de certifications spécifiques : FLE, Voltaire,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C2i</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390827759"/>
                  </a:ext>
                </a:extLst>
              </a:tr>
              <a:tr h="58157">
                <a:tc>
                  <a:txBody>
                    <a:bodyPr/>
                    <a:lstStyle/>
                    <a:p>
                      <a:pPr algn="l" rtl="0" fontAlgn="t"/>
                      <a:r>
                        <a:rPr lang="fr-FR" sz="1000" b="0" i="0" u="none" strike="noStrike">
                          <a:solidFill>
                            <a:srgbClr val="000000"/>
                          </a:solidFill>
                          <a:effectLst/>
                          <a:latin typeface="Calibri Light" panose="020F0302020204030204" pitchFamily="34" charset="0"/>
                        </a:rPr>
                        <a:t>Certification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Préparation, Inscription et passage de certifications spécifiques : FLE, Voltaire,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DELE Espagnol  </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186035447"/>
                  </a:ext>
                </a:extLst>
              </a:tr>
              <a:tr h="58157">
                <a:tc>
                  <a:txBody>
                    <a:bodyPr/>
                    <a:lstStyle/>
                    <a:p>
                      <a:pPr algn="l" rtl="0" fontAlgn="t"/>
                      <a:r>
                        <a:rPr lang="fr-FR" sz="1000" b="0" i="0" u="none" strike="noStrike">
                          <a:solidFill>
                            <a:srgbClr val="000000"/>
                          </a:solidFill>
                          <a:effectLst/>
                          <a:latin typeface="Calibri Light" panose="020F0302020204030204" pitchFamily="34" charset="0"/>
                        </a:rPr>
                        <a:t>Certification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Préparation, Inscription et passage de certifications spécifiques : FLE, Voltaire,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DELF- DALF</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286990337"/>
                  </a:ext>
                </a:extLst>
              </a:tr>
              <a:tr h="58157">
                <a:tc>
                  <a:txBody>
                    <a:bodyPr/>
                    <a:lstStyle/>
                    <a:p>
                      <a:pPr algn="l" rtl="0" fontAlgn="t"/>
                      <a:r>
                        <a:rPr lang="fr-FR" sz="1000" b="0" i="0" u="none" strike="noStrike">
                          <a:solidFill>
                            <a:srgbClr val="000000"/>
                          </a:solidFill>
                          <a:effectLst/>
                          <a:latin typeface="Calibri Light" panose="020F0302020204030204" pitchFamily="34" charset="0"/>
                        </a:rPr>
                        <a:t>Certification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Préparation, Inscription et passage de certifications spécifiques : FLE, Voltaire,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FLE</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084625783"/>
                  </a:ext>
                </a:extLst>
              </a:tr>
              <a:tr h="58157">
                <a:tc>
                  <a:txBody>
                    <a:bodyPr/>
                    <a:lstStyle/>
                    <a:p>
                      <a:pPr algn="l" rtl="0" fontAlgn="t"/>
                      <a:r>
                        <a:rPr lang="fr-FR" sz="1000" b="0" i="0" u="none" strike="noStrike">
                          <a:solidFill>
                            <a:srgbClr val="000000"/>
                          </a:solidFill>
                          <a:effectLst/>
                          <a:latin typeface="Calibri Light" panose="020F0302020204030204" pitchFamily="34" charset="0"/>
                        </a:rPr>
                        <a:t>Certification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Préparation, Inscription et passage de certifications spécifiques : FLE, Voltaire,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PIX</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48705782"/>
                  </a:ext>
                </a:extLst>
              </a:tr>
              <a:tr h="58157">
                <a:tc>
                  <a:txBody>
                    <a:bodyPr/>
                    <a:lstStyle/>
                    <a:p>
                      <a:pPr algn="l" rtl="0" fontAlgn="t"/>
                      <a:r>
                        <a:rPr lang="fr-FR" sz="1000" b="0" i="0" u="none" strike="noStrike">
                          <a:solidFill>
                            <a:srgbClr val="000000"/>
                          </a:solidFill>
                          <a:effectLst/>
                          <a:latin typeface="Calibri Light" panose="020F0302020204030204" pitchFamily="34" charset="0"/>
                        </a:rPr>
                        <a:t>Certification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Préparation, Inscription et passage de certifications spécifiques : FLE, Voltaire,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sngStrike">
                          <a:solidFill>
                            <a:srgbClr val="000000"/>
                          </a:solidFill>
                          <a:effectLst/>
                          <a:latin typeface="Calibri Light" panose="020F0302020204030204" pitchFamily="34" charset="0"/>
                        </a:rPr>
                        <a:t>TCF</a:t>
                      </a:r>
                      <a:endParaRPr lang="fr-FR" sz="1000" b="0" i="0" u="none" strike="noStrike">
                        <a:solidFill>
                          <a:srgbClr val="000000"/>
                        </a:solidFill>
                        <a:effectLst/>
                        <a:latin typeface="Calibri Light" panose="020F0302020204030204" pitchFamily="34" charset="0"/>
                      </a:endParaRP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061845798"/>
                  </a:ext>
                </a:extLst>
              </a:tr>
              <a:tr h="58157">
                <a:tc>
                  <a:txBody>
                    <a:bodyPr/>
                    <a:lstStyle/>
                    <a:p>
                      <a:pPr algn="l" rtl="0" fontAlgn="t"/>
                      <a:r>
                        <a:rPr lang="fr-FR" sz="1000" b="0" i="0" u="none" strike="noStrike">
                          <a:solidFill>
                            <a:srgbClr val="000000"/>
                          </a:solidFill>
                          <a:effectLst/>
                          <a:latin typeface="Calibri Light" panose="020F0302020204030204" pitchFamily="34" charset="0"/>
                        </a:rPr>
                        <a:t>Certification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Préparation, Inscription et passage de certifications spécifiques : FLE, Voltaire,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TOEIC-TOEFFL</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27341620"/>
                  </a:ext>
                </a:extLst>
              </a:tr>
              <a:tr h="58157">
                <a:tc>
                  <a:txBody>
                    <a:bodyPr/>
                    <a:lstStyle/>
                    <a:p>
                      <a:pPr algn="l" rtl="0" fontAlgn="t"/>
                      <a:r>
                        <a:rPr lang="fr-FR" sz="1000" b="0" i="0" u="none" strike="noStrike" dirty="0">
                          <a:solidFill>
                            <a:srgbClr val="000000"/>
                          </a:solidFill>
                          <a:effectLst/>
                          <a:latin typeface="Calibri Light" panose="020F0302020204030204" pitchFamily="34" charset="0"/>
                        </a:rPr>
                        <a:t>Certification</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Préparation, Inscription et passage de certifications spécifiques : FLE, Voltaire, etc</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dirty="0">
                          <a:solidFill>
                            <a:srgbClr val="000000"/>
                          </a:solidFill>
                          <a:effectLst/>
                          <a:latin typeface="Calibri Light" panose="020F0302020204030204" pitchFamily="34" charset="0"/>
                        </a:rPr>
                        <a:t>VOLTAIRE</a:t>
                      </a:r>
                    </a:p>
                  </a:txBody>
                  <a:tcPr marL="3342" marR="3342" marT="334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44438189"/>
                  </a:ext>
                </a:extLst>
              </a:tr>
            </a:tbl>
          </a:graphicData>
        </a:graphic>
      </p:graphicFrame>
      <p:sp>
        <p:nvSpPr>
          <p:cNvPr id="4" name="Footer Placeholder 7">
            <a:extLst>
              <a:ext uri="{FF2B5EF4-FFF2-40B4-BE49-F238E27FC236}">
                <a16:creationId xmlns:a16="http://schemas.microsoft.com/office/drawing/2014/main" id="{C0EC8A73-92E0-A7FC-1E4A-3A8C46231202}"/>
              </a:ext>
            </a:extLst>
          </p:cNvPr>
          <p:cNvSpPr>
            <a:spLocks noGrp="1"/>
          </p:cNvSpPr>
          <p:nvPr>
            <p:ph type="ftr" sz="quarter" idx="3"/>
          </p:nvPr>
        </p:nvSpPr>
        <p:spPr>
          <a:xfrm>
            <a:off x="2868782" y="195486"/>
            <a:ext cx="5879931" cy="360000"/>
          </a:xfrm>
        </p:spPr>
        <p:txBody>
          <a:bodyPr/>
          <a:lstStyle/>
          <a:p>
            <a:r>
              <a:rPr lang="fr-FR" dirty="0"/>
              <a:t>Direction interministérielle de la transformation publique</a:t>
            </a:r>
          </a:p>
        </p:txBody>
      </p:sp>
    </p:spTree>
    <p:extLst>
      <p:ext uri="{BB962C8B-B14F-4D97-AF65-F5344CB8AC3E}">
        <p14:creationId xmlns:p14="http://schemas.microsoft.com/office/powerpoint/2010/main" val="4016370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2E87A3A-6145-86B9-4120-C3039804B6B2}"/>
              </a:ext>
            </a:extLst>
          </p:cNvPr>
          <p:cNvSpPr>
            <a:spLocks noGrp="1"/>
          </p:cNvSpPr>
          <p:nvPr>
            <p:ph type="ftr" sz="quarter" idx="3"/>
          </p:nvPr>
        </p:nvSpPr>
        <p:spPr/>
        <p:txBody>
          <a:bodyPr/>
          <a:lstStyle/>
          <a:p>
            <a:r>
              <a:rPr lang="fr-FR"/>
              <a:t>Direction interministérielle de la transformation publique</a:t>
            </a:r>
          </a:p>
        </p:txBody>
      </p:sp>
      <p:sp>
        <p:nvSpPr>
          <p:cNvPr id="5" name="Title 6">
            <a:extLst>
              <a:ext uri="{FF2B5EF4-FFF2-40B4-BE49-F238E27FC236}">
                <a16:creationId xmlns:a16="http://schemas.microsoft.com/office/drawing/2014/main" id="{9F2AEDFF-E09B-088B-8A15-B50A99225D40}"/>
              </a:ext>
            </a:extLst>
          </p:cNvPr>
          <p:cNvSpPr txBox="1">
            <a:spLocks/>
          </p:cNvSpPr>
          <p:nvPr/>
        </p:nvSpPr>
        <p:spPr>
          <a:xfrm>
            <a:off x="641901" y="547416"/>
            <a:ext cx="7548839" cy="340554"/>
          </a:xfrm>
          <a:prstGeom prst="rect">
            <a:avLst/>
          </a:prstGeom>
        </p:spPr>
        <p:txBody>
          <a:bodyPr vert="horz" lIns="91440" tIns="45720" rIns="91440" bIns="45720" rtlCol="0" anchor="ctr">
            <a:norm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a:solidFill>
                  <a:schemeClr val="tx2"/>
                </a:solidFill>
              </a:rPr>
              <a:t>FAQ | </a:t>
            </a:r>
            <a:r>
              <a:rPr lang="fr-FR"/>
              <a:t>Liste des thèmes / Démarches / Sous-démarches</a:t>
            </a:r>
            <a:endParaRPr lang="fr-FR" dirty="0"/>
          </a:p>
        </p:txBody>
      </p:sp>
      <p:graphicFrame>
        <p:nvGraphicFramePr>
          <p:cNvPr id="9" name="Table 8">
            <a:extLst>
              <a:ext uri="{FF2B5EF4-FFF2-40B4-BE49-F238E27FC236}">
                <a16:creationId xmlns:a16="http://schemas.microsoft.com/office/drawing/2014/main" id="{4DE5E5AD-DFC6-1E73-CC4C-7F2B902BABB3}"/>
              </a:ext>
            </a:extLst>
          </p:cNvPr>
          <p:cNvGraphicFramePr>
            <a:graphicFrameLocks noGrp="1"/>
          </p:cNvGraphicFramePr>
          <p:nvPr>
            <p:extLst>
              <p:ext uri="{D42A27DB-BD31-4B8C-83A1-F6EECF244321}">
                <p14:modId xmlns:p14="http://schemas.microsoft.com/office/powerpoint/2010/main" val="1959134171"/>
              </p:ext>
            </p:extLst>
          </p:nvPr>
        </p:nvGraphicFramePr>
        <p:xfrm>
          <a:off x="546652" y="1046631"/>
          <a:ext cx="8202060" cy="3751000"/>
        </p:xfrm>
        <a:graphic>
          <a:graphicData uri="http://schemas.openxmlformats.org/drawingml/2006/table">
            <a:tbl>
              <a:tblPr/>
              <a:tblGrid>
                <a:gridCol w="1933565">
                  <a:extLst>
                    <a:ext uri="{9D8B030D-6E8A-4147-A177-3AD203B41FA5}">
                      <a16:colId xmlns:a16="http://schemas.microsoft.com/office/drawing/2014/main" val="3694024788"/>
                    </a:ext>
                  </a:extLst>
                </a:gridCol>
                <a:gridCol w="4334930">
                  <a:extLst>
                    <a:ext uri="{9D8B030D-6E8A-4147-A177-3AD203B41FA5}">
                      <a16:colId xmlns:a16="http://schemas.microsoft.com/office/drawing/2014/main" val="545345665"/>
                    </a:ext>
                  </a:extLst>
                </a:gridCol>
                <a:gridCol w="1933565">
                  <a:extLst>
                    <a:ext uri="{9D8B030D-6E8A-4147-A177-3AD203B41FA5}">
                      <a16:colId xmlns:a16="http://schemas.microsoft.com/office/drawing/2014/main" val="681776859"/>
                    </a:ext>
                  </a:extLst>
                </a:gridCol>
              </a:tblGrid>
              <a:tr h="135417">
                <a:tc>
                  <a:txBody>
                    <a:bodyPr/>
                    <a:lstStyle/>
                    <a:p>
                      <a:pPr algn="l" fontAlgn="t"/>
                      <a:r>
                        <a:rPr lang="fr-FR" sz="1000" b="1" i="0" u="none" strike="noStrike">
                          <a:solidFill>
                            <a:srgbClr val="FFFFFF"/>
                          </a:solidFill>
                          <a:effectLst/>
                          <a:latin typeface="Calibri Light" panose="020F0302020204030204" pitchFamily="34" charset="0"/>
                        </a:rPr>
                        <a:t>Thème</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Démarche</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Sous démarche</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extLst>
                  <a:ext uri="{0D108BD9-81ED-4DB2-BD59-A6C34878D82A}">
                    <a16:rowId xmlns:a16="http://schemas.microsoft.com/office/drawing/2014/main" val="2827332751"/>
                  </a:ext>
                </a:extLst>
              </a:tr>
              <a:tr h="135417">
                <a:tc>
                  <a:txBody>
                    <a:bodyPr/>
                    <a:lstStyle/>
                    <a:p>
                      <a:pPr algn="l" fontAlgn="t"/>
                      <a:r>
                        <a:rPr lang="fr-FR" sz="1000" b="0" i="0" u="none" strike="noStrike">
                          <a:solidFill>
                            <a:srgbClr val="000000"/>
                          </a:solidFill>
                          <a:effectLst/>
                          <a:latin typeface="Calibri Light" panose="020F0302020204030204" pitchFamily="34" charset="0"/>
                        </a:rPr>
                        <a:t>Dates clés (examen, congés,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Portes ouvertes</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602381045"/>
                  </a:ext>
                </a:extLst>
              </a:tr>
              <a:tr h="135417">
                <a:tc>
                  <a:txBody>
                    <a:bodyPr/>
                    <a:lstStyle/>
                    <a:p>
                      <a:pPr algn="l" fontAlgn="t"/>
                      <a:r>
                        <a:rPr lang="fr-FR" sz="1000" b="0" i="0" u="none" strike="noStrike">
                          <a:solidFill>
                            <a:srgbClr val="000000"/>
                          </a:solidFill>
                          <a:effectLst/>
                          <a:latin typeface="Calibri Light" panose="020F0302020204030204" pitchFamily="34" charset="0"/>
                        </a:rPr>
                        <a:t>Dates clés (examen, congés,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Rentrée- notes-Congés-examen</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Congés</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023798695"/>
                  </a:ext>
                </a:extLst>
              </a:tr>
              <a:tr h="135417">
                <a:tc>
                  <a:txBody>
                    <a:bodyPr/>
                    <a:lstStyle/>
                    <a:p>
                      <a:pPr algn="l" fontAlgn="t"/>
                      <a:r>
                        <a:rPr lang="fr-FR" sz="1000" b="0" i="0" u="none" strike="noStrike">
                          <a:solidFill>
                            <a:srgbClr val="000000"/>
                          </a:solidFill>
                          <a:effectLst/>
                          <a:latin typeface="Calibri Light" panose="020F0302020204030204" pitchFamily="34" charset="0"/>
                        </a:rPr>
                        <a:t>Dates clés (examen, congés,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Rentrée- notes-Congés-examen</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Examens- CC et soutenances</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307218651"/>
                  </a:ext>
                </a:extLst>
              </a:tr>
              <a:tr h="135417">
                <a:tc>
                  <a:txBody>
                    <a:bodyPr/>
                    <a:lstStyle/>
                    <a:p>
                      <a:pPr algn="l" fontAlgn="t"/>
                      <a:r>
                        <a:rPr lang="fr-FR" sz="1000" b="0" i="0" u="none" strike="noStrike">
                          <a:solidFill>
                            <a:srgbClr val="000000"/>
                          </a:solidFill>
                          <a:effectLst/>
                          <a:latin typeface="Calibri Light" panose="020F0302020204030204" pitchFamily="34" charset="0"/>
                        </a:rPr>
                        <a:t>Dates clés (examen, congés,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Rentrée- notes-Congés-examen</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Notes</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942389257"/>
                  </a:ext>
                </a:extLst>
              </a:tr>
              <a:tr h="196122">
                <a:tc>
                  <a:txBody>
                    <a:bodyPr/>
                    <a:lstStyle/>
                    <a:p>
                      <a:pPr algn="l" fontAlgn="t"/>
                      <a:r>
                        <a:rPr lang="fr-FR" sz="1000" b="0" i="0" u="none" strike="noStrike">
                          <a:solidFill>
                            <a:srgbClr val="000000"/>
                          </a:solidFill>
                          <a:effectLst/>
                          <a:latin typeface="Calibri Light" panose="020F0302020204030204" pitchFamily="34" charset="0"/>
                        </a:rPr>
                        <a:t>Dates clés (examen, congés,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Rentrée- notes-Congés-examen</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Rentrée : 'Les étudiants déjà inscrits administrativement</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287118354"/>
                  </a:ext>
                </a:extLst>
              </a:tr>
              <a:tr h="135417">
                <a:tc>
                  <a:txBody>
                    <a:bodyPr/>
                    <a:lstStyle/>
                    <a:p>
                      <a:pPr algn="l" fontAlgn="t"/>
                      <a:r>
                        <a:rPr lang="fr-FR" sz="1000" b="0" i="0" u="none" strike="noStrike">
                          <a:solidFill>
                            <a:srgbClr val="000000"/>
                          </a:solidFill>
                          <a:effectLst/>
                          <a:latin typeface="Calibri Light" panose="020F0302020204030204" pitchFamily="34" charset="0"/>
                        </a:rPr>
                        <a:t>Dates clés (examen, congés,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Rentrée- notes-Congés-examen</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Rentrée : 'Tous les étudiants</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643329867"/>
                  </a:ext>
                </a:extLst>
              </a:tr>
              <a:tr h="135417">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Bornes vélos et trottinettes</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424473856"/>
                  </a:ext>
                </a:extLst>
              </a:tr>
              <a:tr h="135417">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co-voiturage</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519984778"/>
                  </a:ext>
                </a:extLst>
              </a:tr>
              <a:tr h="135417">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campus</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210207635"/>
                  </a:ext>
                </a:extLst>
              </a:tr>
              <a:tr h="196122">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Entretien vélo</a:t>
                      </a:r>
                      <a:br>
                        <a:rPr lang="fr-FR" sz="1000" b="0" i="0" u="none" strike="noStrike">
                          <a:solidFill>
                            <a:srgbClr val="000000"/>
                          </a:solidFill>
                          <a:effectLst/>
                          <a:latin typeface="Calibri Light" panose="020F0302020204030204" pitchFamily="34" charset="0"/>
                        </a:rPr>
                      </a:br>
                      <a:endParaRPr lang="fr-FR" sz="1000" b="0" i="0" u="none" strike="noStrike">
                        <a:solidFill>
                          <a:srgbClr val="000000"/>
                        </a:solidFill>
                        <a:effectLst/>
                        <a:latin typeface="Calibri Light" panose="020F0302020204030204" pitchFamily="34" charset="0"/>
                      </a:endParaRP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177040678"/>
                  </a:ext>
                </a:extLst>
              </a:tr>
              <a:tr h="135417">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Localisation des arrêts de bus</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512255468"/>
                  </a:ext>
                </a:extLst>
              </a:tr>
              <a:tr h="135417">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dirty="0">
                          <a:solidFill>
                            <a:srgbClr val="000000"/>
                          </a:solidFill>
                          <a:effectLst/>
                          <a:latin typeface="Calibri Light" panose="020F0302020204030204" pitchFamily="34" charset="0"/>
                        </a:rPr>
                        <a:t>Parking relais </a:t>
                      </a:r>
                      <a:r>
                        <a:rPr lang="fr-FR" sz="1000" b="0" i="0" u="none" strike="sngStrike" dirty="0">
                          <a:solidFill>
                            <a:srgbClr val="000000"/>
                          </a:solidFill>
                          <a:effectLst/>
                          <a:latin typeface="Calibri Light" panose="020F0302020204030204" pitchFamily="34" charset="0"/>
                        </a:rPr>
                        <a:t>Simone Veil </a:t>
                      </a:r>
                      <a:endParaRPr lang="fr-FR" sz="1000" b="0" i="0" u="none" strike="noStrike" dirty="0">
                        <a:solidFill>
                          <a:srgbClr val="000000"/>
                        </a:solidFill>
                        <a:effectLst/>
                        <a:latin typeface="Calibri Light" panose="020F0302020204030204" pitchFamily="34" charset="0"/>
                      </a:endParaRP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555951311"/>
                  </a:ext>
                </a:extLst>
              </a:tr>
              <a:tr h="135417">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Parkings personnels</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9714393"/>
                  </a:ext>
                </a:extLst>
              </a:tr>
              <a:tr h="135417">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Parkings vélos</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941362459"/>
                  </a:ext>
                </a:extLst>
              </a:tr>
              <a:tr h="135417">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Parkings Yélomobiles</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441387025"/>
                  </a:ext>
                </a:extLst>
              </a:tr>
              <a:tr h="196122">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Services Yélo pour personnes à mobilité réduite</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842082581"/>
                  </a:ext>
                </a:extLst>
              </a:tr>
              <a:tr h="135417">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Stationnement gratuit</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382733289"/>
                  </a:ext>
                </a:extLst>
              </a:tr>
              <a:tr h="196122">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Stationnement pour personnes à mobilité réduite</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655009192"/>
                  </a:ext>
                </a:extLst>
              </a:tr>
              <a:tr h="135417">
                <a:tc>
                  <a:txBody>
                    <a:bodyPr/>
                    <a:lstStyle/>
                    <a:p>
                      <a:pPr algn="l" rtl="0" fontAlgn="t"/>
                      <a:r>
                        <a:rPr lang="fr-FR" sz="1000" b="0" i="0" u="none" strike="noStrike">
                          <a:solidFill>
                            <a:srgbClr val="000000"/>
                          </a:solidFill>
                          <a:effectLst/>
                          <a:latin typeface="Calibri Light" panose="020F0302020204030204" pitchFamily="34" charset="0"/>
                        </a:rPr>
                        <a:t>Déplacement-Mobilité</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Déplacement -Mobilité vers et sur le campus (Yélo, etc.)</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dirty="0">
                          <a:solidFill>
                            <a:srgbClr val="000000"/>
                          </a:solidFill>
                          <a:effectLst/>
                          <a:latin typeface="Calibri Light" panose="020F0302020204030204" pitchFamily="34" charset="0"/>
                        </a:rPr>
                        <a:t>Transports en commun</a:t>
                      </a:r>
                    </a:p>
                  </a:txBody>
                  <a:tcPr marL="4670" marR="4670" marT="467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6050930"/>
                  </a:ext>
                </a:extLst>
              </a:tr>
            </a:tbl>
          </a:graphicData>
        </a:graphic>
      </p:graphicFrame>
    </p:spTree>
    <p:extLst>
      <p:ext uri="{BB962C8B-B14F-4D97-AF65-F5344CB8AC3E}">
        <p14:creationId xmlns:p14="http://schemas.microsoft.com/office/powerpoint/2010/main" val="20054760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2E87A3A-6145-86B9-4120-C3039804B6B2}"/>
              </a:ext>
            </a:extLst>
          </p:cNvPr>
          <p:cNvSpPr>
            <a:spLocks noGrp="1"/>
          </p:cNvSpPr>
          <p:nvPr>
            <p:ph type="ftr" sz="quarter" idx="3"/>
          </p:nvPr>
        </p:nvSpPr>
        <p:spPr/>
        <p:txBody>
          <a:bodyPr/>
          <a:lstStyle/>
          <a:p>
            <a:r>
              <a:rPr lang="fr-FR"/>
              <a:t>Direction interministérielle de la transformation publique</a:t>
            </a:r>
          </a:p>
        </p:txBody>
      </p:sp>
      <p:sp>
        <p:nvSpPr>
          <p:cNvPr id="5" name="Title 6">
            <a:extLst>
              <a:ext uri="{FF2B5EF4-FFF2-40B4-BE49-F238E27FC236}">
                <a16:creationId xmlns:a16="http://schemas.microsoft.com/office/drawing/2014/main" id="{9F2AEDFF-E09B-088B-8A15-B50A99225D40}"/>
              </a:ext>
            </a:extLst>
          </p:cNvPr>
          <p:cNvSpPr txBox="1">
            <a:spLocks/>
          </p:cNvSpPr>
          <p:nvPr/>
        </p:nvSpPr>
        <p:spPr>
          <a:xfrm>
            <a:off x="641901" y="547416"/>
            <a:ext cx="7548839" cy="340554"/>
          </a:xfrm>
          <a:prstGeom prst="rect">
            <a:avLst/>
          </a:prstGeom>
        </p:spPr>
        <p:txBody>
          <a:bodyPr vert="horz" lIns="91440" tIns="45720" rIns="91440" bIns="45720" rtlCol="0" anchor="ctr">
            <a:norm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a:solidFill>
                  <a:schemeClr val="tx2"/>
                </a:solidFill>
              </a:rPr>
              <a:t>FAQ | </a:t>
            </a:r>
            <a:r>
              <a:rPr lang="fr-FR"/>
              <a:t>Liste des thèmes / Démarches / Sous-démarches</a:t>
            </a:r>
            <a:endParaRPr lang="fr-FR" dirty="0"/>
          </a:p>
        </p:txBody>
      </p:sp>
      <p:graphicFrame>
        <p:nvGraphicFramePr>
          <p:cNvPr id="3" name="Table 2">
            <a:extLst>
              <a:ext uri="{FF2B5EF4-FFF2-40B4-BE49-F238E27FC236}">
                <a16:creationId xmlns:a16="http://schemas.microsoft.com/office/drawing/2014/main" id="{F9FD8C68-B895-8BC2-2D67-E2AC2D12CB9D}"/>
              </a:ext>
            </a:extLst>
          </p:cNvPr>
          <p:cNvGraphicFramePr>
            <a:graphicFrameLocks noGrp="1"/>
          </p:cNvGraphicFramePr>
          <p:nvPr>
            <p:extLst>
              <p:ext uri="{D42A27DB-BD31-4B8C-83A1-F6EECF244321}">
                <p14:modId xmlns:p14="http://schemas.microsoft.com/office/powerpoint/2010/main" val="1803895454"/>
              </p:ext>
            </p:extLst>
          </p:nvPr>
        </p:nvGraphicFramePr>
        <p:xfrm>
          <a:off x="323851" y="982593"/>
          <a:ext cx="8561732" cy="4036253"/>
        </p:xfrm>
        <a:graphic>
          <a:graphicData uri="http://schemas.openxmlformats.org/drawingml/2006/table">
            <a:tbl>
              <a:tblPr/>
              <a:tblGrid>
                <a:gridCol w="1475132">
                  <a:extLst>
                    <a:ext uri="{9D8B030D-6E8A-4147-A177-3AD203B41FA5}">
                      <a16:colId xmlns:a16="http://schemas.microsoft.com/office/drawing/2014/main" val="410808928"/>
                    </a:ext>
                  </a:extLst>
                </a:gridCol>
                <a:gridCol w="3985591">
                  <a:extLst>
                    <a:ext uri="{9D8B030D-6E8A-4147-A177-3AD203B41FA5}">
                      <a16:colId xmlns:a16="http://schemas.microsoft.com/office/drawing/2014/main" val="4013663544"/>
                    </a:ext>
                  </a:extLst>
                </a:gridCol>
                <a:gridCol w="3101009">
                  <a:extLst>
                    <a:ext uri="{9D8B030D-6E8A-4147-A177-3AD203B41FA5}">
                      <a16:colId xmlns:a16="http://schemas.microsoft.com/office/drawing/2014/main" val="2346619790"/>
                    </a:ext>
                  </a:extLst>
                </a:gridCol>
              </a:tblGrid>
              <a:tr h="93127">
                <a:tc>
                  <a:txBody>
                    <a:bodyPr/>
                    <a:lstStyle/>
                    <a:p>
                      <a:pPr algn="l" fontAlgn="t"/>
                      <a:r>
                        <a:rPr lang="fr-FR" sz="1000" b="1" i="0" u="none" strike="noStrike" dirty="0">
                          <a:solidFill>
                            <a:srgbClr val="FFFFFF"/>
                          </a:solidFill>
                          <a:effectLst/>
                          <a:latin typeface="Calibri Light" panose="020F0302020204030204" pitchFamily="34" charset="0"/>
                        </a:rPr>
                        <a:t>Thème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Démarche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Sous démarche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extLst>
                  <a:ext uri="{0D108BD9-81ED-4DB2-BD59-A6C34878D82A}">
                    <a16:rowId xmlns:a16="http://schemas.microsoft.com/office/drawing/2014/main" val="3270610698"/>
                  </a:ext>
                </a:extLst>
              </a:tr>
              <a:tr h="134874">
                <a:tc>
                  <a:txBody>
                    <a:bodyPr/>
                    <a:lstStyle/>
                    <a:p>
                      <a:pPr algn="l" rtl="0" fontAlgn="t"/>
                      <a:r>
                        <a:rPr lang="fr-FR" sz="1000" b="0" i="0" u="none" strike="noStrike">
                          <a:solidFill>
                            <a:srgbClr val="000000"/>
                          </a:solidFill>
                          <a:effectLst/>
                          <a:latin typeface="Calibri Light" panose="020F0302020204030204" pitchFamily="34" charset="0"/>
                        </a:rPr>
                        <a:t>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Enseignements adaptés</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Aménagements (cours, examens, stage, etc.) liés au handicap</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697582364"/>
                  </a:ext>
                </a:extLst>
              </a:tr>
              <a:tr h="269747">
                <a:tc>
                  <a:txBody>
                    <a:bodyPr/>
                    <a:lstStyle/>
                    <a:p>
                      <a:pPr algn="l" rtl="0" fontAlgn="t"/>
                      <a:r>
                        <a:rPr lang="fr-FR" sz="1000" b="0" i="0" u="none" strike="noStrike">
                          <a:solidFill>
                            <a:srgbClr val="000000"/>
                          </a:solidFill>
                          <a:effectLst/>
                          <a:latin typeface="Calibri Light" panose="020F0302020204030204" pitchFamily="34" charset="0"/>
                        </a:rPr>
                        <a:t>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Enseignements adaptés</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Personnalisation de la scolarité (dispense d'assiduité, validation d'études, etc.)</a:t>
                      </a:r>
                      <a:br>
                        <a:rPr lang="fr-FR" sz="1000" b="0" i="0" u="none" strike="noStrike">
                          <a:solidFill>
                            <a:srgbClr val="000000"/>
                          </a:solidFill>
                          <a:effectLst/>
                          <a:latin typeface="Calibri Light" panose="020F0302020204030204" pitchFamily="34" charset="0"/>
                        </a:rPr>
                      </a:br>
                      <a:r>
                        <a:rPr lang="fr-FR" sz="1000" b="0" i="0" u="none" strike="noStrike">
                          <a:solidFill>
                            <a:srgbClr val="000000"/>
                          </a:solidFill>
                          <a:effectLst/>
                          <a:latin typeface="Calibri Light" panose="020F0302020204030204" pitchFamily="34" charset="0"/>
                        </a:rPr>
                        <a:t>Contrat pédagogique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138663428"/>
                  </a:ext>
                </a:extLst>
              </a:tr>
              <a:tr h="93127">
                <a:tc>
                  <a:txBody>
                    <a:bodyPr/>
                    <a:lstStyle/>
                    <a:p>
                      <a:pPr algn="l" rtl="0" fontAlgn="t"/>
                      <a:r>
                        <a:rPr lang="fr-FR" sz="1000" b="0" i="0" u="none" strike="noStrike">
                          <a:solidFill>
                            <a:srgbClr val="000000"/>
                          </a:solidFill>
                          <a:effectLst/>
                          <a:latin typeface="Calibri Light" panose="020F0302020204030204" pitchFamily="34" charset="0"/>
                        </a:rPr>
                        <a:t>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Formation continue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VAE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622659020"/>
                  </a:ext>
                </a:extLst>
              </a:tr>
              <a:tr h="93127">
                <a:tc>
                  <a:txBody>
                    <a:bodyPr/>
                    <a:lstStyle/>
                    <a:p>
                      <a:pPr algn="l" rtl="0" fontAlgn="t"/>
                      <a:r>
                        <a:rPr lang="fr-FR" sz="1000" b="0" i="0" u="none" strike="noStrike">
                          <a:solidFill>
                            <a:srgbClr val="000000"/>
                          </a:solidFill>
                          <a:effectLst/>
                          <a:latin typeface="Calibri Light" panose="020F0302020204030204" pitchFamily="34" charset="0"/>
                        </a:rPr>
                        <a:t>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Récupération, supplément au 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Attestation réussite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10317729"/>
                  </a:ext>
                </a:extLst>
              </a:tr>
              <a:tr h="93127">
                <a:tc>
                  <a:txBody>
                    <a:bodyPr/>
                    <a:lstStyle/>
                    <a:p>
                      <a:pPr algn="l" rtl="0" fontAlgn="t"/>
                      <a:r>
                        <a:rPr lang="fr-FR" sz="1000" b="0" i="0" u="none" strike="noStrike">
                          <a:solidFill>
                            <a:srgbClr val="000000"/>
                          </a:solidFill>
                          <a:effectLst/>
                          <a:latin typeface="Calibri Light" panose="020F0302020204030204" pitchFamily="34" charset="0"/>
                        </a:rPr>
                        <a:t>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Récupération, supplément au 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Duplicata</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293025214"/>
                  </a:ext>
                </a:extLst>
              </a:tr>
              <a:tr h="93127">
                <a:tc>
                  <a:txBody>
                    <a:bodyPr/>
                    <a:lstStyle/>
                    <a:p>
                      <a:pPr algn="l" rtl="0" fontAlgn="t"/>
                      <a:r>
                        <a:rPr lang="fr-FR" sz="1000" b="0" i="0" u="none" strike="noStrike">
                          <a:solidFill>
                            <a:srgbClr val="000000"/>
                          </a:solidFill>
                          <a:effectLst/>
                          <a:latin typeface="Calibri Light" panose="020F0302020204030204" pitchFamily="34" charset="0"/>
                        </a:rPr>
                        <a:t>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Récupération, supplément au 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IUT</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57931747"/>
                  </a:ext>
                </a:extLst>
              </a:tr>
              <a:tr h="93127">
                <a:tc>
                  <a:txBody>
                    <a:bodyPr/>
                    <a:lstStyle/>
                    <a:p>
                      <a:pPr algn="l" rtl="0" fontAlgn="t"/>
                      <a:r>
                        <a:rPr lang="fr-FR" sz="1000" b="0" i="0" u="none" strike="noStrike">
                          <a:solidFill>
                            <a:srgbClr val="000000"/>
                          </a:solidFill>
                          <a:effectLst/>
                          <a:latin typeface="Calibri Light" panose="020F0302020204030204" pitchFamily="34" charset="0"/>
                        </a:rPr>
                        <a:t>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Récupération, supplément au 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La Rochelle Université</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954110905"/>
                  </a:ext>
                </a:extLst>
              </a:tr>
              <a:tr h="93127">
                <a:tc>
                  <a:txBody>
                    <a:bodyPr/>
                    <a:lstStyle/>
                    <a:p>
                      <a:pPr algn="l" rtl="0" fontAlgn="t"/>
                      <a:r>
                        <a:rPr lang="fr-FR" sz="1000" b="0" i="0" u="none" strike="noStrike">
                          <a:solidFill>
                            <a:srgbClr val="000000"/>
                          </a:solidFill>
                          <a:effectLst/>
                          <a:latin typeface="Calibri Light" panose="020F0302020204030204" pitchFamily="34" charset="0"/>
                        </a:rPr>
                        <a:t>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Récupération, supplément au 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Procédure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18591013"/>
                  </a:ext>
                </a:extLst>
              </a:tr>
              <a:tr h="93127">
                <a:tc>
                  <a:txBody>
                    <a:bodyPr/>
                    <a:lstStyle/>
                    <a:p>
                      <a:pPr algn="l" rtl="0" fontAlgn="t"/>
                      <a:r>
                        <a:rPr lang="fr-FR" sz="1000" b="0" i="0" u="none" strike="noStrike">
                          <a:solidFill>
                            <a:srgbClr val="000000"/>
                          </a:solidFill>
                          <a:effectLst/>
                          <a:latin typeface="Calibri Light" panose="020F0302020204030204" pitchFamily="34" charset="0"/>
                        </a:rPr>
                        <a:t>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Récupération, supplément au 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Suplément Résilience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907935315"/>
                  </a:ext>
                </a:extLst>
              </a:tr>
              <a:tr h="93127">
                <a:tc>
                  <a:txBody>
                    <a:bodyPr/>
                    <a:lstStyle/>
                    <a:p>
                      <a:pPr algn="l" rtl="0" fontAlgn="t"/>
                      <a:r>
                        <a:rPr lang="fr-FR" sz="1000" b="0" i="0" u="none" strike="noStrike">
                          <a:solidFill>
                            <a:srgbClr val="000000"/>
                          </a:solidFill>
                          <a:effectLst/>
                          <a:latin typeface="Calibri Light" panose="020F0302020204030204" pitchFamily="34" charset="0"/>
                        </a:rPr>
                        <a:t>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Récupération, supplément au 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Supplément au diplôme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892371901"/>
                  </a:ext>
                </a:extLst>
              </a:tr>
              <a:tr h="93127">
                <a:tc>
                  <a:txBody>
                    <a:bodyPr/>
                    <a:lstStyle/>
                    <a:p>
                      <a:pPr algn="l" rtl="0" fontAlgn="t"/>
                      <a:r>
                        <a:rPr lang="fr-FR" sz="1000" b="0" i="0" u="none" strike="noStrike">
                          <a:solidFill>
                            <a:srgbClr val="000000"/>
                          </a:solidFill>
                          <a:effectLst/>
                          <a:latin typeface="Calibri Light" panose="020F0302020204030204" pitchFamily="34" charset="0"/>
                        </a:rPr>
                        <a:t>Documentation</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Bibliothèque universitaire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Etudiant  hors site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583154975"/>
                  </a:ext>
                </a:extLst>
              </a:tr>
              <a:tr h="93127">
                <a:tc>
                  <a:txBody>
                    <a:bodyPr/>
                    <a:lstStyle/>
                    <a:p>
                      <a:pPr algn="l" rtl="0" fontAlgn="t"/>
                      <a:r>
                        <a:rPr lang="fr-FR" sz="1000" b="0" i="0" u="none" strike="noStrike">
                          <a:solidFill>
                            <a:srgbClr val="000000"/>
                          </a:solidFill>
                          <a:effectLst/>
                          <a:latin typeface="Calibri Light" panose="020F0302020204030204" pitchFamily="34" charset="0"/>
                        </a:rPr>
                        <a:t>Documentation</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Bibliothèque universitaire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Horaires</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161200894"/>
                  </a:ext>
                </a:extLst>
              </a:tr>
              <a:tr h="93127">
                <a:tc>
                  <a:txBody>
                    <a:bodyPr/>
                    <a:lstStyle/>
                    <a:p>
                      <a:pPr algn="l" rtl="0" fontAlgn="t"/>
                      <a:r>
                        <a:rPr lang="fr-FR" sz="1000" b="0" i="0" u="none" strike="noStrike">
                          <a:solidFill>
                            <a:srgbClr val="000000"/>
                          </a:solidFill>
                          <a:effectLst/>
                          <a:latin typeface="Calibri Light" panose="020F0302020204030204" pitchFamily="34" charset="0"/>
                        </a:rPr>
                        <a:t>Documentation</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Bibliothèque universitaire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Orientation Insertion</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31992586"/>
                  </a:ext>
                </a:extLst>
              </a:tr>
              <a:tr h="93127">
                <a:tc>
                  <a:txBody>
                    <a:bodyPr/>
                    <a:lstStyle/>
                    <a:p>
                      <a:pPr algn="l" rtl="0" fontAlgn="t"/>
                      <a:r>
                        <a:rPr lang="fr-FR" sz="1000" b="0" i="0" u="none" strike="noStrike">
                          <a:solidFill>
                            <a:srgbClr val="000000"/>
                          </a:solidFill>
                          <a:effectLst/>
                          <a:latin typeface="Calibri Light" panose="020F0302020204030204" pitchFamily="34" charset="0"/>
                        </a:rPr>
                        <a:t>Documentation</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Bibliothèque universitaire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Procédure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214426001"/>
                  </a:ext>
                </a:extLst>
              </a:tr>
              <a:tr h="93127">
                <a:tc>
                  <a:txBody>
                    <a:bodyPr/>
                    <a:lstStyle/>
                    <a:p>
                      <a:pPr algn="l" rtl="0" fontAlgn="t"/>
                      <a:r>
                        <a:rPr lang="fr-FR" sz="1000" b="0" i="0" u="none" strike="noStrike">
                          <a:solidFill>
                            <a:srgbClr val="000000"/>
                          </a:solidFill>
                          <a:effectLst/>
                          <a:latin typeface="Calibri Light" panose="020F0302020204030204" pitchFamily="34" charset="0"/>
                        </a:rPr>
                        <a:t>Documentation</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Bibliothèque universitaire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Salles</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620460723"/>
                  </a:ext>
                </a:extLst>
              </a:tr>
              <a:tr h="93127">
                <a:tc>
                  <a:txBody>
                    <a:bodyPr/>
                    <a:lstStyle/>
                    <a:p>
                      <a:pPr algn="l" rtl="0" fontAlgn="t"/>
                      <a:r>
                        <a:rPr lang="fr-FR" sz="1000" b="0" i="0" u="none" strike="noStrike">
                          <a:solidFill>
                            <a:srgbClr val="000000"/>
                          </a:solidFill>
                          <a:effectLst/>
                          <a:latin typeface="Calibri Light" panose="020F0302020204030204" pitchFamily="34" charset="0"/>
                        </a:rPr>
                        <a:t>Documentation</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Bibliothèque universitaire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Situation de handicap</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245225216"/>
                  </a:ext>
                </a:extLst>
              </a:tr>
              <a:tr h="93127">
                <a:tc>
                  <a:txBody>
                    <a:bodyPr/>
                    <a:lstStyle/>
                    <a:p>
                      <a:pPr algn="l" fontAlgn="t"/>
                      <a:r>
                        <a:rPr lang="fr-FR" sz="1000" b="0" i="0" u="none" strike="noStrike">
                          <a:solidFill>
                            <a:srgbClr val="000000"/>
                          </a:solidFill>
                          <a:effectLst/>
                          <a:latin typeface="Calibri Light" panose="020F0302020204030204" pitchFamily="34" charset="0"/>
                        </a:rPr>
                        <a:t>EDT</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Absence enseignant</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694924591"/>
                  </a:ext>
                </a:extLst>
              </a:tr>
              <a:tr h="93127">
                <a:tc>
                  <a:txBody>
                    <a:bodyPr/>
                    <a:lstStyle/>
                    <a:p>
                      <a:pPr algn="l" fontAlgn="t"/>
                      <a:r>
                        <a:rPr lang="fr-FR" sz="1000" b="0" i="0" u="none" strike="noStrike">
                          <a:solidFill>
                            <a:srgbClr val="000000"/>
                          </a:solidFill>
                          <a:effectLst/>
                          <a:latin typeface="Calibri Light" panose="020F0302020204030204" pitchFamily="34" charset="0"/>
                        </a:rPr>
                        <a:t>EDT</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Emploi du temps des mineures</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640312025"/>
                  </a:ext>
                </a:extLst>
              </a:tr>
              <a:tr h="93127">
                <a:tc>
                  <a:txBody>
                    <a:bodyPr/>
                    <a:lstStyle/>
                    <a:p>
                      <a:pPr algn="l" fontAlgn="t"/>
                      <a:r>
                        <a:rPr lang="fr-FR" sz="1000" b="0" i="0" u="none" strike="noStrike">
                          <a:solidFill>
                            <a:srgbClr val="000000"/>
                          </a:solidFill>
                          <a:effectLst/>
                          <a:latin typeface="Calibri Light" panose="020F0302020204030204" pitchFamily="34" charset="0"/>
                        </a:rPr>
                        <a:t>EDT</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Organisation de l'emploi du temps / des groupes de travail</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709663812"/>
                  </a:ext>
                </a:extLst>
              </a:tr>
              <a:tr h="93127">
                <a:tc>
                  <a:txBody>
                    <a:bodyPr/>
                    <a:lstStyle/>
                    <a:p>
                      <a:pPr algn="l" fontAlgn="t"/>
                      <a:r>
                        <a:rPr lang="fr-FR" sz="1000" b="0" i="0" u="none" strike="noStrike">
                          <a:solidFill>
                            <a:srgbClr val="000000"/>
                          </a:solidFill>
                          <a:effectLst/>
                          <a:latin typeface="Calibri Light" panose="020F0302020204030204" pitchFamily="34" charset="0"/>
                        </a:rPr>
                        <a:t>Enseignements adaptés</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Aménagements (cours, examens, Stages, etc.) public spécifique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Artiste confirmé</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313587753"/>
                  </a:ext>
                </a:extLst>
              </a:tr>
              <a:tr h="93127">
                <a:tc>
                  <a:txBody>
                    <a:bodyPr/>
                    <a:lstStyle/>
                    <a:p>
                      <a:pPr algn="l" fontAlgn="t"/>
                      <a:r>
                        <a:rPr lang="fr-FR" sz="1000" b="0" i="0" u="none" strike="noStrike">
                          <a:solidFill>
                            <a:srgbClr val="000000"/>
                          </a:solidFill>
                          <a:effectLst/>
                          <a:latin typeface="Calibri Light" panose="020F0302020204030204" pitchFamily="34" charset="0"/>
                        </a:rPr>
                        <a:t>Enseignements adaptés</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Aménagements (cours, examens, Stages, etc.) public spécifique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Handicap</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77519933"/>
                  </a:ext>
                </a:extLst>
              </a:tr>
              <a:tr h="93127">
                <a:tc>
                  <a:txBody>
                    <a:bodyPr/>
                    <a:lstStyle/>
                    <a:p>
                      <a:pPr algn="l" fontAlgn="t"/>
                      <a:r>
                        <a:rPr lang="fr-FR" sz="1000" b="0" i="0" u="none" strike="noStrike">
                          <a:solidFill>
                            <a:srgbClr val="000000"/>
                          </a:solidFill>
                          <a:effectLst/>
                          <a:latin typeface="Calibri Light" panose="020F0302020204030204" pitchFamily="34" charset="0"/>
                        </a:rPr>
                        <a:t>Enseignements adaptés</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Aménagements (cours, examens, Stages, etc.) public spécifique</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dirty="0">
                          <a:solidFill>
                            <a:srgbClr val="000000"/>
                          </a:solidFill>
                          <a:effectLst/>
                          <a:latin typeface="Calibri Light" panose="020F0302020204030204" pitchFamily="34" charset="0"/>
                        </a:rPr>
                        <a:t>Tous types d'aménagement</a:t>
                      </a:r>
                    </a:p>
                  </a:txBody>
                  <a:tcPr marL="3211" marR="3211" marT="321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896260169"/>
                  </a:ext>
                </a:extLst>
              </a:tr>
            </a:tbl>
          </a:graphicData>
        </a:graphic>
      </p:graphicFrame>
    </p:spTree>
    <p:extLst>
      <p:ext uri="{BB962C8B-B14F-4D97-AF65-F5344CB8AC3E}">
        <p14:creationId xmlns:p14="http://schemas.microsoft.com/office/powerpoint/2010/main" val="38602257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2E87A3A-6145-86B9-4120-C3039804B6B2}"/>
              </a:ext>
            </a:extLst>
          </p:cNvPr>
          <p:cNvSpPr>
            <a:spLocks noGrp="1"/>
          </p:cNvSpPr>
          <p:nvPr>
            <p:ph type="ftr" sz="quarter" idx="3"/>
          </p:nvPr>
        </p:nvSpPr>
        <p:spPr/>
        <p:txBody>
          <a:bodyPr/>
          <a:lstStyle/>
          <a:p>
            <a:r>
              <a:rPr lang="fr-FR"/>
              <a:t>Direction interministérielle de la transformation publique</a:t>
            </a:r>
          </a:p>
        </p:txBody>
      </p:sp>
      <p:sp>
        <p:nvSpPr>
          <p:cNvPr id="5" name="Title 6">
            <a:extLst>
              <a:ext uri="{FF2B5EF4-FFF2-40B4-BE49-F238E27FC236}">
                <a16:creationId xmlns:a16="http://schemas.microsoft.com/office/drawing/2014/main" id="{9F2AEDFF-E09B-088B-8A15-B50A99225D40}"/>
              </a:ext>
            </a:extLst>
          </p:cNvPr>
          <p:cNvSpPr txBox="1">
            <a:spLocks/>
          </p:cNvSpPr>
          <p:nvPr/>
        </p:nvSpPr>
        <p:spPr>
          <a:xfrm>
            <a:off x="641901" y="547416"/>
            <a:ext cx="7548839" cy="340554"/>
          </a:xfrm>
          <a:prstGeom prst="rect">
            <a:avLst/>
          </a:prstGeom>
        </p:spPr>
        <p:txBody>
          <a:bodyPr vert="horz" lIns="91440" tIns="45720" rIns="91440" bIns="45720" rtlCol="0" anchor="ctr">
            <a:norm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a:solidFill>
                  <a:schemeClr val="tx2"/>
                </a:solidFill>
              </a:rPr>
              <a:t>FAQ | </a:t>
            </a:r>
            <a:r>
              <a:rPr lang="fr-FR"/>
              <a:t>Liste des thèmes / Démarches / Sous-démarches</a:t>
            </a:r>
            <a:endParaRPr lang="fr-FR" dirty="0"/>
          </a:p>
        </p:txBody>
      </p:sp>
      <p:graphicFrame>
        <p:nvGraphicFramePr>
          <p:cNvPr id="3" name="Table 2">
            <a:extLst>
              <a:ext uri="{FF2B5EF4-FFF2-40B4-BE49-F238E27FC236}">
                <a16:creationId xmlns:a16="http://schemas.microsoft.com/office/drawing/2014/main" id="{8506DFD3-5F4E-7BAB-D600-92DC5EFDC704}"/>
              </a:ext>
            </a:extLst>
          </p:cNvPr>
          <p:cNvGraphicFramePr>
            <a:graphicFrameLocks noGrp="1"/>
          </p:cNvGraphicFramePr>
          <p:nvPr>
            <p:extLst>
              <p:ext uri="{D42A27DB-BD31-4B8C-83A1-F6EECF244321}">
                <p14:modId xmlns:p14="http://schemas.microsoft.com/office/powerpoint/2010/main" val="958194225"/>
              </p:ext>
            </p:extLst>
          </p:nvPr>
        </p:nvGraphicFramePr>
        <p:xfrm>
          <a:off x="323850" y="907416"/>
          <a:ext cx="8424863" cy="4080930"/>
        </p:xfrm>
        <a:graphic>
          <a:graphicData uri="http://schemas.openxmlformats.org/drawingml/2006/table">
            <a:tbl>
              <a:tblPr/>
              <a:tblGrid>
                <a:gridCol w="1986089">
                  <a:extLst>
                    <a:ext uri="{9D8B030D-6E8A-4147-A177-3AD203B41FA5}">
                      <a16:colId xmlns:a16="http://schemas.microsoft.com/office/drawing/2014/main" val="3375088730"/>
                    </a:ext>
                  </a:extLst>
                </a:gridCol>
                <a:gridCol w="4452685">
                  <a:extLst>
                    <a:ext uri="{9D8B030D-6E8A-4147-A177-3AD203B41FA5}">
                      <a16:colId xmlns:a16="http://schemas.microsoft.com/office/drawing/2014/main" val="165681850"/>
                    </a:ext>
                  </a:extLst>
                </a:gridCol>
                <a:gridCol w="1986089">
                  <a:extLst>
                    <a:ext uri="{9D8B030D-6E8A-4147-A177-3AD203B41FA5}">
                      <a16:colId xmlns:a16="http://schemas.microsoft.com/office/drawing/2014/main" val="2395385080"/>
                    </a:ext>
                  </a:extLst>
                </a:gridCol>
              </a:tblGrid>
              <a:tr h="116918">
                <a:tc>
                  <a:txBody>
                    <a:bodyPr/>
                    <a:lstStyle/>
                    <a:p>
                      <a:pPr algn="l" fontAlgn="t"/>
                      <a:r>
                        <a:rPr lang="fr-FR" sz="1000" b="1" i="0" u="none" strike="noStrike">
                          <a:solidFill>
                            <a:srgbClr val="FFFFFF"/>
                          </a:solidFill>
                          <a:effectLst/>
                          <a:latin typeface="Calibri Light" panose="020F0302020204030204" pitchFamily="34" charset="0"/>
                        </a:rPr>
                        <a:t>Thème</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Démarche</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Sous démarche</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extLst>
                  <a:ext uri="{0D108BD9-81ED-4DB2-BD59-A6C34878D82A}">
                    <a16:rowId xmlns:a16="http://schemas.microsoft.com/office/drawing/2014/main" val="3675627854"/>
                  </a:ext>
                </a:extLst>
              </a:tr>
              <a:tr h="116918">
                <a:tc>
                  <a:txBody>
                    <a:bodyPr/>
                    <a:lstStyle/>
                    <a:p>
                      <a:pPr algn="l" fontAlgn="t"/>
                      <a:r>
                        <a:rPr lang="fr-FR" sz="1000" b="0" i="0" u="none" strike="noStrike">
                          <a:solidFill>
                            <a:srgbClr val="000000"/>
                          </a:solidFill>
                          <a:effectLst/>
                          <a:latin typeface="Calibri Light" panose="020F0302020204030204" pitchFamily="34" charset="0"/>
                        </a:rPr>
                        <a:t>Enseignements adaptés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Mineures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ART</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52748873"/>
                  </a:ext>
                </a:extLst>
              </a:tr>
              <a:tr h="116918">
                <a:tc>
                  <a:txBody>
                    <a:bodyPr/>
                    <a:lstStyle/>
                    <a:p>
                      <a:pPr algn="l" fontAlgn="t"/>
                      <a:r>
                        <a:rPr lang="fr-FR" sz="1000" b="0" i="0" u="none" strike="noStrike">
                          <a:solidFill>
                            <a:srgbClr val="000000"/>
                          </a:solidFill>
                          <a:effectLst/>
                          <a:latin typeface="Calibri Light" panose="020F0302020204030204" pitchFamily="34" charset="0"/>
                        </a:rPr>
                        <a:t>Enseignements adaptés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Mineures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Toutes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40883932"/>
                  </a:ext>
                </a:extLst>
              </a:tr>
              <a:tr h="169329">
                <a:tc>
                  <a:txBody>
                    <a:bodyPr/>
                    <a:lstStyle/>
                    <a:p>
                      <a:pPr algn="l" fontAlgn="t"/>
                      <a:r>
                        <a:rPr lang="fr-FR" sz="1000" b="0" i="0" u="none" strike="noStrike">
                          <a:solidFill>
                            <a:srgbClr val="000000"/>
                          </a:solidFill>
                          <a:effectLst/>
                          <a:latin typeface="Calibri Light" panose="020F0302020204030204" pitchFamily="34" charset="0"/>
                        </a:rPr>
                        <a:t>Enseignements adaptés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Personnalisation de la scolarité (dispense d'assiduité, validation d'études, etc.)</a:t>
                      </a:r>
                      <a:br>
                        <a:rPr lang="fr-FR" sz="1000" b="0" i="0" u="none" strike="noStrike">
                          <a:solidFill>
                            <a:srgbClr val="000000"/>
                          </a:solidFill>
                          <a:effectLst/>
                          <a:latin typeface="Calibri Light" panose="020F0302020204030204" pitchFamily="34" charset="0"/>
                        </a:rPr>
                      </a:br>
                      <a:r>
                        <a:rPr lang="fr-FR" sz="1000" b="0" i="0" u="none" strike="noStrike">
                          <a:solidFill>
                            <a:srgbClr val="000000"/>
                          </a:solidFill>
                          <a:effectLst/>
                          <a:latin typeface="Calibri Light" panose="020F0302020204030204" pitchFamily="34" charset="0"/>
                        </a:rPr>
                        <a:t>Contrat pédagogique</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Dispense d'assiduité / Validation Etudes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02871237"/>
                  </a:ext>
                </a:extLst>
              </a:tr>
              <a:tr h="169329">
                <a:tc>
                  <a:txBody>
                    <a:bodyPr/>
                    <a:lstStyle/>
                    <a:p>
                      <a:pPr algn="l" fontAlgn="t"/>
                      <a:r>
                        <a:rPr lang="fr-FR" sz="1000" b="0" i="0" u="none" strike="noStrike">
                          <a:solidFill>
                            <a:srgbClr val="000000"/>
                          </a:solidFill>
                          <a:effectLst/>
                          <a:latin typeface="Calibri Light" panose="020F0302020204030204" pitchFamily="34" charset="0"/>
                        </a:rPr>
                        <a:t>Enseignements adaptés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Remédiation (Tutorat étudiant, cours de français gratuits, mentorat d'accueil (AFEV))</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Accompagnement à la réussite</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797379871"/>
                  </a:ext>
                </a:extLst>
              </a:tr>
              <a:tr h="169329">
                <a:tc>
                  <a:txBody>
                    <a:bodyPr/>
                    <a:lstStyle/>
                    <a:p>
                      <a:pPr algn="l" fontAlgn="t"/>
                      <a:r>
                        <a:rPr lang="fr-FR" sz="1000" b="0" i="0" u="none" strike="noStrike">
                          <a:solidFill>
                            <a:srgbClr val="000000"/>
                          </a:solidFill>
                          <a:effectLst/>
                          <a:latin typeface="Calibri Light" panose="020F0302020204030204" pitchFamily="34" charset="0"/>
                        </a:rPr>
                        <a:t>Enseignements adaptés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Remédiation (Tutorat étudiant, cours de français gratuits, mentorat d'accueil (AFEV))</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Cours de français gratuit</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650972883"/>
                  </a:ext>
                </a:extLst>
              </a:tr>
              <a:tr h="116918">
                <a:tc>
                  <a:txBody>
                    <a:bodyPr/>
                    <a:lstStyle/>
                    <a:p>
                      <a:pPr algn="l" fontAlgn="t"/>
                      <a:r>
                        <a:rPr lang="fr-FR" sz="1000" b="0" i="0" u="none" strike="noStrike">
                          <a:solidFill>
                            <a:srgbClr val="000000"/>
                          </a:solidFill>
                          <a:effectLst/>
                          <a:latin typeface="Calibri Light" panose="020F0302020204030204" pitchFamily="34" charset="0"/>
                        </a:rPr>
                        <a:t>Entrepreneuriat</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Accompagnement dans la démarche</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464528412"/>
                  </a:ext>
                </a:extLst>
              </a:tr>
              <a:tr h="116918">
                <a:tc>
                  <a:txBody>
                    <a:bodyPr/>
                    <a:lstStyle/>
                    <a:p>
                      <a:pPr algn="l" fontAlgn="t"/>
                      <a:r>
                        <a:rPr lang="fr-FR" sz="1000" b="0" i="0" u="none" strike="noStrike">
                          <a:solidFill>
                            <a:srgbClr val="000000"/>
                          </a:solidFill>
                          <a:effectLst/>
                          <a:latin typeface="Calibri Light" panose="020F0302020204030204" pitchFamily="34" charset="0"/>
                        </a:rPr>
                        <a:t>Finances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Banque</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Ouverture d'un compte</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79880560"/>
                  </a:ext>
                </a:extLst>
              </a:tr>
              <a:tr h="116918">
                <a:tc>
                  <a:txBody>
                    <a:bodyPr/>
                    <a:lstStyle/>
                    <a:p>
                      <a:pPr algn="l" fontAlgn="t"/>
                      <a:r>
                        <a:rPr lang="fr-FR" sz="1000" b="0" i="0" u="none" strike="noStrike">
                          <a:solidFill>
                            <a:srgbClr val="000000"/>
                          </a:solidFill>
                          <a:effectLst/>
                          <a:latin typeface="Calibri Light" panose="020F0302020204030204" pitchFamily="34" charset="0"/>
                        </a:rPr>
                        <a:t>Finances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Coût de la vie</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75849331"/>
                  </a:ext>
                </a:extLst>
              </a:tr>
              <a:tr h="116918">
                <a:tc>
                  <a:txBody>
                    <a:bodyPr/>
                    <a:lstStyle/>
                    <a:p>
                      <a:pPr algn="l" fontAlgn="t"/>
                      <a:r>
                        <a:rPr lang="fr-FR" sz="1000" b="0" i="0" u="none" strike="noStrike">
                          <a:solidFill>
                            <a:srgbClr val="000000"/>
                          </a:solidFill>
                          <a:effectLst/>
                          <a:latin typeface="Calibri Light" panose="020F0302020204030204" pitchFamily="34" charset="0"/>
                        </a:rPr>
                        <a:t>Formalités administratives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BU</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Attestation de présence </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97438862"/>
                  </a:ext>
                </a:extLst>
              </a:tr>
              <a:tr h="116918">
                <a:tc>
                  <a:txBody>
                    <a:bodyPr/>
                    <a:lstStyle/>
                    <a:p>
                      <a:pPr algn="l" fontAlgn="t"/>
                      <a:r>
                        <a:rPr lang="fr-FR" sz="1000" b="0" i="0" u="none" strike="noStrike">
                          <a:solidFill>
                            <a:srgbClr val="000000"/>
                          </a:solidFill>
                          <a:effectLst/>
                          <a:latin typeface="Calibri Light" panose="020F0302020204030204" pitchFamily="34" charset="0"/>
                        </a:rPr>
                        <a:t>Formalités administratives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Démarches à réaliser</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948196544"/>
                  </a:ext>
                </a:extLst>
              </a:tr>
              <a:tr h="116918">
                <a:tc>
                  <a:txBody>
                    <a:bodyPr/>
                    <a:lstStyle/>
                    <a:p>
                      <a:pPr algn="l" fontAlgn="t"/>
                      <a:r>
                        <a:rPr lang="fr-FR" sz="1000" b="0" i="0" u="none" strike="noStrike">
                          <a:solidFill>
                            <a:srgbClr val="000000"/>
                          </a:solidFill>
                          <a:effectLst/>
                          <a:latin typeface="Calibri Light" panose="020F0302020204030204" pitchFamily="34" charset="0"/>
                        </a:rPr>
                        <a:t>Formalités administratives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Données personnelles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Identité</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66181618"/>
                  </a:ext>
                </a:extLst>
              </a:tr>
              <a:tr h="116918">
                <a:tc>
                  <a:txBody>
                    <a:bodyPr/>
                    <a:lstStyle/>
                    <a:p>
                      <a:pPr algn="l" fontAlgn="t"/>
                      <a:r>
                        <a:rPr lang="fr-FR" sz="1000" b="0" i="0" u="none" strike="noStrike">
                          <a:solidFill>
                            <a:srgbClr val="000000"/>
                          </a:solidFill>
                          <a:effectLst/>
                          <a:latin typeface="Calibri Light" panose="020F0302020204030204" pitchFamily="34" charset="0"/>
                        </a:rPr>
                        <a:t>Formalités administratives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RH</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Contrat étudiants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732625507"/>
                  </a:ext>
                </a:extLst>
              </a:tr>
              <a:tr h="116918">
                <a:tc>
                  <a:txBody>
                    <a:bodyPr/>
                    <a:lstStyle/>
                    <a:p>
                      <a:pPr algn="l" fontAlgn="t"/>
                      <a:r>
                        <a:rPr lang="fr-FR" sz="1000" b="0" i="0" u="none" strike="noStrike">
                          <a:solidFill>
                            <a:srgbClr val="000000"/>
                          </a:solidFill>
                          <a:effectLst/>
                          <a:latin typeface="Calibri Light" panose="020F0302020204030204" pitchFamily="34" charset="0"/>
                        </a:rPr>
                        <a:t>Inscription-réinscription</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Inscriptions administratives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Capacité d'accueil</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867861365"/>
                  </a:ext>
                </a:extLst>
              </a:tr>
              <a:tr h="116918">
                <a:tc>
                  <a:txBody>
                    <a:bodyPr/>
                    <a:lstStyle/>
                    <a:p>
                      <a:pPr algn="l" fontAlgn="t"/>
                      <a:r>
                        <a:rPr lang="fr-FR" sz="1000" b="0" i="0" u="none" strike="noStrike">
                          <a:solidFill>
                            <a:srgbClr val="000000"/>
                          </a:solidFill>
                          <a:effectLst/>
                          <a:latin typeface="Calibri Light" panose="020F0302020204030204" pitchFamily="34" charset="0"/>
                        </a:rPr>
                        <a:t>Inscription-réinscription</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Inscriptions administratives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Doctorat</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21178515"/>
                  </a:ext>
                </a:extLst>
              </a:tr>
              <a:tr h="116918">
                <a:tc>
                  <a:txBody>
                    <a:bodyPr/>
                    <a:lstStyle/>
                    <a:p>
                      <a:pPr algn="l" fontAlgn="t"/>
                      <a:r>
                        <a:rPr lang="fr-FR" sz="1000" b="0" i="0" u="none" strike="noStrike">
                          <a:solidFill>
                            <a:srgbClr val="000000"/>
                          </a:solidFill>
                          <a:effectLst/>
                          <a:latin typeface="Calibri Light" panose="020F0302020204030204" pitchFamily="34" charset="0"/>
                        </a:rPr>
                        <a:t>Inscription-réinscription</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Inscriptions administratives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DU - DIU</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291587685"/>
                  </a:ext>
                </a:extLst>
              </a:tr>
              <a:tr h="116918">
                <a:tc>
                  <a:txBody>
                    <a:bodyPr/>
                    <a:lstStyle/>
                    <a:p>
                      <a:pPr algn="l" fontAlgn="t"/>
                      <a:r>
                        <a:rPr lang="fr-FR" sz="1000" b="0" i="0" u="none" strike="noStrike">
                          <a:solidFill>
                            <a:srgbClr val="000000"/>
                          </a:solidFill>
                          <a:effectLst/>
                          <a:latin typeface="Calibri Light" panose="020F0302020204030204" pitchFamily="34" charset="0"/>
                        </a:rPr>
                        <a:t>Inscription-réinscription</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Inscriptions administratives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Orientation</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74026350"/>
                  </a:ext>
                </a:extLst>
              </a:tr>
              <a:tr h="116918">
                <a:tc>
                  <a:txBody>
                    <a:bodyPr/>
                    <a:lstStyle/>
                    <a:p>
                      <a:pPr algn="l" fontAlgn="t"/>
                      <a:r>
                        <a:rPr lang="fr-FR" sz="1000" b="0" i="0" u="none" strike="noStrike">
                          <a:solidFill>
                            <a:srgbClr val="000000"/>
                          </a:solidFill>
                          <a:effectLst/>
                          <a:latin typeface="Calibri Light" panose="020F0302020204030204" pitchFamily="34" charset="0"/>
                        </a:rPr>
                        <a:t>Inscription-réinscription</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Inscriptions administratives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Problème technique</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817713311"/>
                  </a:ext>
                </a:extLst>
              </a:tr>
              <a:tr h="116918">
                <a:tc>
                  <a:txBody>
                    <a:bodyPr/>
                    <a:lstStyle/>
                    <a:p>
                      <a:pPr algn="l" fontAlgn="t"/>
                      <a:r>
                        <a:rPr lang="fr-FR" sz="1000" b="0" i="0" u="none" strike="noStrike">
                          <a:solidFill>
                            <a:srgbClr val="000000"/>
                          </a:solidFill>
                          <a:effectLst/>
                          <a:latin typeface="Calibri Light" panose="020F0302020204030204" pitchFamily="34" charset="0"/>
                        </a:rPr>
                        <a:t>Inscription-réinscription</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Inscriptions administratives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Procédure </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14202464"/>
                  </a:ext>
                </a:extLst>
              </a:tr>
              <a:tr h="116918">
                <a:tc>
                  <a:txBody>
                    <a:bodyPr/>
                    <a:lstStyle/>
                    <a:p>
                      <a:pPr algn="l" fontAlgn="t"/>
                      <a:r>
                        <a:rPr lang="fr-FR" sz="1000" b="0" i="0" u="none" strike="noStrike">
                          <a:solidFill>
                            <a:srgbClr val="000000"/>
                          </a:solidFill>
                          <a:effectLst/>
                          <a:latin typeface="Calibri Light" panose="020F0302020204030204" pitchFamily="34" charset="0"/>
                        </a:rPr>
                        <a:t>Inscription-réinscription</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Inscriptions administratives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VAE-VAP- Reprise d'études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926006078"/>
                  </a:ext>
                </a:extLst>
              </a:tr>
              <a:tr h="116918">
                <a:tc>
                  <a:txBody>
                    <a:bodyPr/>
                    <a:lstStyle/>
                    <a:p>
                      <a:pPr algn="l" fontAlgn="t"/>
                      <a:r>
                        <a:rPr lang="fr-FR" sz="1000" b="0" i="0" u="none" strike="noStrike">
                          <a:solidFill>
                            <a:srgbClr val="000000"/>
                          </a:solidFill>
                          <a:effectLst/>
                          <a:latin typeface="Calibri Light" panose="020F0302020204030204" pitchFamily="34" charset="0"/>
                        </a:rPr>
                        <a:t>Inscription-réinscription</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Inscriptions pédagogiques (majeure, mineure, etc.)</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Mineure- Majeure</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658513905"/>
                  </a:ext>
                </a:extLst>
              </a:tr>
              <a:tr h="169329">
                <a:tc>
                  <a:txBody>
                    <a:bodyPr/>
                    <a:lstStyle/>
                    <a:p>
                      <a:pPr algn="l" fontAlgn="t"/>
                      <a:r>
                        <a:rPr lang="fr-FR" sz="1000" b="0" i="0" u="none" strike="noStrike">
                          <a:solidFill>
                            <a:srgbClr val="000000"/>
                          </a:solidFill>
                          <a:effectLst/>
                          <a:latin typeface="Calibri Light" panose="020F0302020204030204" pitchFamily="34" charset="0"/>
                        </a:rPr>
                        <a:t>Inscription-réinscription</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Montant des frais d'inscription- Exonération / remboursement (boursiers, démissions, etc.)</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Exonération</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1515527"/>
                  </a:ext>
                </a:extLst>
              </a:tr>
              <a:tr h="169329">
                <a:tc>
                  <a:txBody>
                    <a:bodyPr/>
                    <a:lstStyle/>
                    <a:p>
                      <a:pPr algn="l" fontAlgn="t"/>
                      <a:r>
                        <a:rPr lang="fr-FR" sz="1000" b="0" i="0" u="none" strike="noStrike">
                          <a:solidFill>
                            <a:srgbClr val="000000"/>
                          </a:solidFill>
                          <a:effectLst/>
                          <a:latin typeface="Calibri Light" panose="020F0302020204030204" pitchFamily="34" charset="0"/>
                        </a:rPr>
                        <a:t>Inscription-réinscription</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Montant des frais d'inscription- Exonération / remboursement (boursiers, démissions, etc.)</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dirty="0">
                          <a:solidFill>
                            <a:srgbClr val="000000"/>
                          </a:solidFill>
                          <a:effectLst/>
                          <a:latin typeface="Calibri Light" panose="020F0302020204030204" pitchFamily="34" charset="0"/>
                        </a:rPr>
                        <a:t>Montant des frais</a:t>
                      </a:r>
                    </a:p>
                  </a:txBody>
                  <a:tcPr marL="4032" marR="4032" marT="403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37027802"/>
                  </a:ext>
                </a:extLst>
              </a:tr>
            </a:tbl>
          </a:graphicData>
        </a:graphic>
      </p:graphicFrame>
    </p:spTree>
    <p:extLst>
      <p:ext uri="{BB962C8B-B14F-4D97-AF65-F5344CB8AC3E}">
        <p14:creationId xmlns:p14="http://schemas.microsoft.com/office/powerpoint/2010/main" val="19456098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2E87A3A-6145-86B9-4120-C3039804B6B2}"/>
              </a:ext>
            </a:extLst>
          </p:cNvPr>
          <p:cNvSpPr>
            <a:spLocks noGrp="1"/>
          </p:cNvSpPr>
          <p:nvPr>
            <p:ph type="ftr" sz="quarter" idx="3"/>
          </p:nvPr>
        </p:nvSpPr>
        <p:spPr/>
        <p:txBody>
          <a:bodyPr/>
          <a:lstStyle/>
          <a:p>
            <a:r>
              <a:rPr lang="fr-FR"/>
              <a:t>Direction interministérielle de la transformation publique</a:t>
            </a:r>
          </a:p>
        </p:txBody>
      </p:sp>
      <p:sp>
        <p:nvSpPr>
          <p:cNvPr id="5" name="Title 6">
            <a:extLst>
              <a:ext uri="{FF2B5EF4-FFF2-40B4-BE49-F238E27FC236}">
                <a16:creationId xmlns:a16="http://schemas.microsoft.com/office/drawing/2014/main" id="{9F2AEDFF-E09B-088B-8A15-B50A99225D40}"/>
              </a:ext>
            </a:extLst>
          </p:cNvPr>
          <p:cNvSpPr txBox="1">
            <a:spLocks/>
          </p:cNvSpPr>
          <p:nvPr/>
        </p:nvSpPr>
        <p:spPr>
          <a:xfrm>
            <a:off x="641901" y="547416"/>
            <a:ext cx="7548839" cy="340554"/>
          </a:xfrm>
          <a:prstGeom prst="rect">
            <a:avLst/>
          </a:prstGeom>
        </p:spPr>
        <p:txBody>
          <a:bodyPr vert="horz" lIns="91440" tIns="45720" rIns="91440" bIns="45720" rtlCol="0" anchor="ctr">
            <a:norm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a:solidFill>
                  <a:schemeClr val="tx2"/>
                </a:solidFill>
              </a:rPr>
              <a:t>FAQ | </a:t>
            </a:r>
            <a:r>
              <a:rPr lang="fr-FR"/>
              <a:t>Liste des thèmes / Démarches / Sous-démarches</a:t>
            </a:r>
            <a:endParaRPr lang="fr-FR" dirty="0"/>
          </a:p>
        </p:txBody>
      </p:sp>
      <p:graphicFrame>
        <p:nvGraphicFramePr>
          <p:cNvPr id="3" name="Table 2">
            <a:extLst>
              <a:ext uri="{FF2B5EF4-FFF2-40B4-BE49-F238E27FC236}">
                <a16:creationId xmlns:a16="http://schemas.microsoft.com/office/drawing/2014/main" id="{E750CE4C-CC8E-1899-DE31-E7DCD898CE55}"/>
              </a:ext>
            </a:extLst>
          </p:cNvPr>
          <p:cNvGraphicFramePr>
            <a:graphicFrameLocks noGrp="1"/>
          </p:cNvGraphicFramePr>
          <p:nvPr>
            <p:extLst>
              <p:ext uri="{D42A27DB-BD31-4B8C-83A1-F6EECF244321}">
                <p14:modId xmlns:p14="http://schemas.microsoft.com/office/powerpoint/2010/main" val="1005569581"/>
              </p:ext>
            </p:extLst>
          </p:nvPr>
        </p:nvGraphicFramePr>
        <p:xfrm>
          <a:off x="395287" y="982594"/>
          <a:ext cx="8510174" cy="3869682"/>
        </p:xfrm>
        <a:graphic>
          <a:graphicData uri="http://schemas.openxmlformats.org/drawingml/2006/table">
            <a:tbl>
              <a:tblPr/>
              <a:tblGrid>
                <a:gridCol w="1513026">
                  <a:extLst>
                    <a:ext uri="{9D8B030D-6E8A-4147-A177-3AD203B41FA5}">
                      <a16:colId xmlns:a16="http://schemas.microsoft.com/office/drawing/2014/main" val="3487946478"/>
                    </a:ext>
                  </a:extLst>
                </a:gridCol>
                <a:gridCol w="5198165">
                  <a:extLst>
                    <a:ext uri="{9D8B030D-6E8A-4147-A177-3AD203B41FA5}">
                      <a16:colId xmlns:a16="http://schemas.microsoft.com/office/drawing/2014/main" val="3905228225"/>
                    </a:ext>
                  </a:extLst>
                </a:gridCol>
                <a:gridCol w="1798983">
                  <a:extLst>
                    <a:ext uri="{9D8B030D-6E8A-4147-A177-3AD203B41FA5}">
                      <a16:colId xmlns:a16="http://schemas.microsoft.com/office/drawing/2014/main" val="4080302460"/>
                    </a:ext>
                  </a:extLst>
                </a:gridCol>
              </a:tblGrid>
              <a:tr h="95235">
                <a:tc>
                  <a:txBody>
                    <a:bodyPr/>
                    <a:lstStyle/>
                    <a:p>
                      <a:pPr algn="l" fontAlgn="t"/>
                      <a:r>
                        <a:rPr lang="fr-FR" sz="1000" b="1" i="0" u="none" strike="noStrike">
                          <a:solidFill>
                            <a:srgbClr val="FFFFFF"/>
                          </a:solidFill>
                          <a:effectLst/>
                          <a:latin typeface="Calibri Light" panose="020F0302020204030204" pitchFamily="34" charset="0"/>
                        </a:rPr>
                        <a:t>Thème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Démarche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Sous démarche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extLst>
                  <a:ext uri="{0D108BD9-81ED-4DB2-BD59-A6C34878D82A}">
                    <a16:rowId xmlns:a16="http://schemas.microsoft.com/office/drawing/2014/main" val="1312430384"/>
                  </a:ext>
                </a:extLst>
              </a:tr>
              <a:tr h="95235">
                <a:tc>
                  <a:txBody>
                    <a:bodyPr/>
                    <a:lstStyle/>
                    <a:p>
                      <a:pPr algn="l" rtl="0" fontAlgn="t"/>
                      <a:r>
                        <a:rPr lang="fr-FR" sz="1000" b="0" i="0" u="none" strike="noStrike">
                          <a:solidFill>
                            <a:srgbClr val="000000"/>
                          </a:solidFill>
                          <a:effectLst/>
                          <a:latin typeface="Calibri Light" panose="020F0302020204030204" pitchFamily="34" charset="0"/>
                        </a:rPr>
                        <a:t>Insertion professionnelle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Offres d'emploi et jobs étudiant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Consulter les offres d'emploi</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947714204"/>
                  </a:ext>
                </a:extLst>
              </a:tr>
              <a:tr h="95235">
                <a:tc>
                  <a:txBody>
                    <a:bodyPr/>
                    <a:lstStyle/>
                    <a:p>
                      <a:pPr algn="l" rtl="0" fontAlgn="t"/>
                      <a:r>
                        <a:rPr lang="fr-FR" sz="1000" b="0" i="0" u="none" strike="noStrike">
                          <a:solidFill>
                            <a:srgbClr val="000000"/>
                          </a:solidFill>
                          <a:effectLst/>
                          <a:latin typeface="Calibri Light" panose="020F0302020204030204" pitchFamily="34" charset="0"/>
                        </a:rPr>
                        <a:t>Insertion professionnelle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Offres d'emploi et jobs étudiant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Diffuser une  offre d'emploi</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022340293"/>
                  </a:ext>
                </a:extLst>
              </a:tr>
              <a:tr h="95235">
                <a:tc>
                  <a:txBody>
                    <a:bodyPr/>
                    <a:lstStyle/>
                    <a:p>
                      <a:pPr algn="l" rtl="0" fontAlgn="t"/>
                      <a:r>
                        <a:rPr lang="fr-FR" sz="1000" b="0" i="0" u="none" strike="noStrike">
                          <a:solidFill>
                            <a:srgbClr val="000000"/>
                          </a:solidFill>
                          <a:effectLst/>
                          <a:latin typeface="Calibri Light" panose="020F0302020204030204" pitchFamily="34" charset="0"/>
                        </a:rPr>
                        <a:t>Insertion professionnelle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Stages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Administratif</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998833115"/>
                  </a:ext>
                </a:extLst>
              </a:tr>
              <a:tr h="95235">
                <a:tc>
                  <a:txBody>
                    <a:bodyPr/>
                    <a:lstStyle/>
                    <a:p>
                      <a:pPr algn="l" rtl="0" fontAlgn="t"/>
                      <a:r>
                        <a:rPr lang="fr-FR" sz="1000" b="0" i="0" u="none" strike="noStrike">
                          <a:solidFill>
                            <a:srgbClr val="000000"/>
                          </a:solidFill>
                          <a:effectLst/>
                          <a:latin typeface="Calibri Light" panose="020F0302020204030204" pitchFamily="34" charset="0"/>
                        </a:rPr>
                        <a:t>Insertion professionnelle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Stages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Aménagement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199175756"/>
                  </a:ext>
                </a:extLst>
              </a:tr>
              <a:tr h="95235">
                <a:tc>
                  <a:txBody>
                    <a:bodyPr/>
                    <a:lstStyle/>
                    <a:p>
                      <a:pPr algn="l" rtl="0" fontAlgn="t"/>
                      <a:r>
                        <a:rPr lang="fr-FR" sz="1000" b="0" i="0" u="none" strike="noStrike">
                          <a:solidFill>
                            <a:srgbClr val="000000"/>
                          </a:solidFill>
                          <a:effectLst/>
                          <a:latin typeface="Calibri Light" panose="020F0302020204030204" pitchFamily="34" charset="0"/>
                        </a:rPr>
                        <a:t>Insertion professionnelle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Stages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International</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96285895"/>
                  </a:ext>
                </a:extLst>
              </a:tr>
              <a:tr h="95235">
                <a:tc>
                  <a:txBody>
                    <a:bodyPr/>
                    <a:lstStyle/>
                    <a:p>
                      <a:pPr algn="l" rtl="0" fontAlgn="t"/>
                      <a:r>
                        <a:rPr lang="fr-FR" sz="1000" b="0" i="0" u="none" strike="noStrike">
                          <a:solidFill>
                            <a:srgbClr val="000000"/>
                          </a:solidFill>
                          <a:effectLst/>
                          <a:latin typeface="Calibri Light" panose="020F0302020204030204" pitchFamily="34" charset="0"/>
                        </a:rPr>
                        <a:t>Insertion professionnelle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Stages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Offre de stage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26311524"/>
                  </a:ext>
                </a:extLst>
              </a:tr>
              <a:tr h="95235">
                <a:tc>
                  <a:txBody>
                    <a:bodyPr/>
                    <a:lstStyle/>
                    <a:p>
                      <a:pPr algn="l" rtl="0" fontAlgn="t"/>
                      <a:r>
                        <a:rPr lang="fr-FR" sz="1000" b="0" i="0" u="none" strike="noStrike">
                          <a:solidFill>
                            <a:srgbClr val="000000"/>
                          </a:solidFill>
                          <a:effectLst/>
                          <a:latin typeface="Calibri Light" panose="020F0302020204030204" pitchFamily="34" charset="0"/>
                        </a:rPr>
                        <a:t>Insertion professionnelle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Stages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Problème technique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479689270"/>
                  </a:ext>
                </a:extLst>
              </a:tr>
              <a:tr h="188127">
                <a:tc>
                  <a:txBody>
                    <a:bodyPr/>
                    <a:lstStyle/>
                    <a:p>
                      <a:pPr algn="l" fontAlgn="t"/>
                      <a:r>
                        <a:rPr lang="fr-FR" sz="1000" b="0" i="0" u="none" strike="noStrike">
                          <a:solidFill>
                            <a:srgbClr val="000000"/>
                          </a:solidFill>
                          <a:effectLst/>
                          <a:latin typeface="Calibri Light" panose="020F0302020204030204" pitchFamily="34" charset="0"/>
                        </a:rPr>
                        <a:t>International</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Consultation/ connaissance de l'offre de formations, conditions d'accès, candidature (alternance, distanciel, etc.)</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Etudier  en France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29641647"/>
                  </a:ext>
                </a:extLst>
              </a:tr>
              <a:tr h="188127">
                <a:tc>
                  <a:txBody>
                    <a:bodyPr/>
                    <a:lstStyle/>
                    <a:p>
                      <a:pPr algn="l" fontAlgn="t"/>
                      <a:r>
                        <a:rPr lang="fr-FR" sz="1000" b="0" i="0" u="none" strike="noStrike">
                          <a:solidFill>
                            <a:srgbClr val="000000"/>
                          </a:solidFill>
                          <a:effectLst/>
                          <a:latin typeface="Calibri Light" panose="020F0302020204030204" pitchFamily="34" charset="0"/>
                        </a:rPr>
                        <a:t>International</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Consultation/ connaissance de l'offre de formations, conditions d'accès, candidature (alternance, distanciel, etc.)</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Niveau de Langue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518738488"/>
                  </a:ext>
                </a:extLst>
              </a:tr>
              <a:tr h="98373">
                <a:tc>
                  <a:txBody>
                    <a:bodyPr/>
                    <a:lstStyle/>
                    <a:p>
                      <a:pPr algn="l" fontAlgn="t"/>
                      <a:r>
                        <a:rPr lang="fr-FR" sz="1000" b="0" i="0" u="none" strike="noStrike">
                          <a:solidFill>
                            <a:srgbClr val="000000"/>
                          </a:solidFill>
                          <a:effectLst/>
                          <a:latin typeface="Calibri Light" panose="020F0302020204030204" pitchFamily="34" charset="0"/>
                        </a:rPr>
                        <a:t>International</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Etudes à l'étranger (échange universitaire,financement, démarches, candidature en anglais, etc.)</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Accompagnement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633301745"/>
                  </a:ext>
                </a:extLst>
              </a:tr>
              <a:tr h="98373">
                <a:tc>
                  <a:txBody>
                    <a:bodyPr/>
                    <a:lstStyle/>
                    <a:p>
                      <a:pPr algn="l" fontAlgn="t"/>
                      <a:r>
                        <a:rPr lang="fr-FR" sz="1000" b="0" i="0" u="none" strike="noStrike">
                          <a:solidFill>
                            <a:srgbClr val="000000"/>
                          </a:solidFill>
                          <a:effectLst/>
                          <a:latin typeface="Calibri Light" panose="020F0302020204030204" pitchFamily="34" charset="0"/>
                        </a:rPr>
                        <a:t>International</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Etudes à l'étranger (échange universitaire,financement, démarches, candidature en anglais, etc.)</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Démarches à réaliser</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674359705"/>
                  </a:ext>
                </a:extLst>
              </a:tr>
              <a:tr h="98373">
                <a:tc>
                  <a:txBody>
                    <a:bodyPr/>
                    <a:lstStyle/>
                    <a:p>
                      <a:pPr algn="l" fontAlgn="t"/>
                      <a:r>
                        <a:rPr lang="fr-FR" sz="1000" b="0" i="0" u="none" strike="noStrike">
                          <a:solidFill>
                            <a:srgbClr val="000000"/>
                          </a:solidFill>
                          <a:effectLst/>
                          <a:latin typeface="Calibri Light" panose="020F0302020204030204" pitchFamily="34" charset="0"/>
                        </a:rPr>
                        <a:t>International</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Montant des frais d'inscription- Exonération / remboursement (boursiers, démissions, etc.)</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779610168"/>
                  </a:ext>
                </a:extLst>
              </a:tr>
              <a:tr h="98373">
                <a:tc>
                  <a:txBody>
                    <a:bodyPr/>
                    <a:lstStyle/>
                    <a:p>
                      <a:pPr algn="l" fontAlgn="t"/>
                      <a:r>
                        <a:rPr lang="fr-FR" sz="1000" b="0" i="0" u="none" strike="noStrike">
                          <a:solidFill>
                            <a:srgbClr val="000000"/>
                          </a:solidFill>
                          <a:effectLst/>
                          <a:latin typeface="Calibri Light" panose="020F0302020204030204" pitchFamily="34" charset="0"/>
                        </a:rPr>
                        <a:t>International</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Montant des frais d'inscription- Exonération / remboursement (boursiers, démissions, etc.)</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Etudiant en Echange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095074"/>
                  </a:ext>
                </a:extLst>
              </a:tr>
              <a:tr h="95235">
                <a:tc>
                  <a:txBody>
                    <a:bodyPr/>
                    <a:lstStyle/>
                    <a:p>
                      <a:pPr algn="l" rtl="0" fontAlgn="t"/>
                      <a:r>
                        <a:rPr lang="fr-FR" sz="1000" b="0" i="0" u="none" strike="noStrike">
                          <a:solidFill>
                            <a:srgbClr val="000000"/>
                          </a:solidFill>
                          <a:effectLst/>
                          <a:latin typeface="Calibri Light" panose="020F0302020204030204" pitchFamily="34" charset="0"/>
                        </a:rPr>
                        <a:t>Logement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Attestation</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Autres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104278277"/>
                  </a:ext>
                </a:extLst>
              </a:tr>
              <a:tr h="95235">
                <a:tc>
                  <a:txBody>
                    <a:bodyPr/>
                    <a:lstStyle/>
                    <a:p>
                      <a:pPr algn="l" rtl="0" fontAlgn="t"/>
                      <a:r>
                        <a:rPr lang="fr-FR" sz="1000" b="0" i="0" u="none" strike="noStrike">
                          <a:solidFill>
                            <a:srgbClr val="000000"/>
                          </a:solidFill>
                          <a:effectLst/>
                          <a:latin typeface="Calibri Light" panose="020F0302020204030204" pitchFamily="34" charset="0"/>
                        </a:rPr>
                        <a:t>Logement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Trouver un logement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Aménagements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843057201"/>
                  </a:ext>
                </a:extLst>
              </a:tr>
              <a:tr h="95235">
                <a:tc>
                  <a:txBody>
                    <a:bodyPr/>
                    <a:lstStyle/>
                    <a:p>
                      <a:pPr algn="l" rtl="0" fontAlgn="t"/>
                      <a:r>
                        <a:rPr lang="fr-FR" sz="1000" b="0" i="0" u="none" strike="noStrike">
                          <a:solidFill>
                            <a:srgbClr val="000000"/>
                          </a:solidFill>
                          <a:effectLst/>
                          <a:latin typeface="Calibri Light" panose="020F0302020204030204" pitchFamily="34" charset="0"/>
                        </a:rPr>
                        <a:t>Logement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Trouver un logement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Cas standard</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34520839"/>
                  </a:ext>
                </a:extLst>
              </a:tr>
              <a:tr h="95235">
                <a:tc>
                  <a:txBody>
                    <a:bodyPr/>
                    <a:lstStyle/>
                    <a:p>
                      <a:pPr algn="l" rtl="0" fontAlgn="t"/>
                      <a:r>
                        <a:rPr lang="fr-FR" sz="1000" b="0" i="0" u="none" strike="noStrike">
                          <a:solidFill>
                            <a:srgbClr val="000000"/>
                          </a:solidFill>
                          <a:effectLst/>
                          <a:latin typeface="Calibri Light" panose="020F0302020204030204" pitchFamily="34" charset="0"/>
                        </a:rPr>
                        <a:t>Logement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Trouver un logement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Etudiant en échange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231775971"/>
                  </a:ext>
                </a:extLst>
              </a:tr>
              <a:tr h="188127">
                <a:tc>
                  <a:txBody>
                    <a:bodyPr/>
                    <a:lstStyle/>
                    <a:p>
                      <a:pPr algn="l" rtl="0" fontAlgn="t"/>
                      <a:r>
                        <a:rPr lang="fr-FR" sz="1000" b="0" i="0" u="none" strike="noStrike">
                          <a:solidFill>
                            <a:srgbClr val="000000"/>
                          </a:solidFill>
                          <a:effectLst/>
                          <a:latin typeface="Calibri Light" panose="020F0302020204030204" pitchFamily="34" charset="0"/>
                        </a:rPr>
                        <a:t>Loisirs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Services offerts par l'université (loisirs, sports, BU, évenements, prêts de matériels, reproduction…)</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Aménagements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165938273"/>
                  </a:ext>
                </a:extLst>
              </a:tr>
              <a:tr h="188127">
                <a:tc>
                  <a:txBody>
                    <a:bodyPr/>
                    <a:lstStyle/>
                    <a:p>
                      <a:pPr algn="l" rtl="0" fontAlgn="t"/>
                      <a:r>
                        <a:rPr lang="fr-FR" sz="1000" b="0" i="0" u="none" strike="noStrike">
                          <a:solidFill>
                            <a:srgbClr val="000000"/>
                          </a:solidFill>
                          <a:effectLst/>
                          <a:latin typeface="Calibri Light" panose="020F0302020204030204" pitchFamily="34" charset="0"/>
                        </a:rPr>
                        <a:t>Loisirs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Services offerts par l'université (loisirs, sports, BU, évenements, prêts de matériels, reproduction…)</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Culture</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244199612"/>
                  </a:ext>
                </a:extLst>
              </a:tr>
              <a:tr h="188127">
                <a:tc>
                  <a:txBody>
                    <a:bodyPr/>
                    <a:lstStyle/>
                    <a:p>
                      <a:pPr algn="l" rtl="0" fontAlgn="t"/>
                      <a:r>
                        <a:rPr lang="fr-FR" sz="1000" b="0" i="0" u="none" strike="noStrike">
                          <a:solidFill>
                            <a:srgbClr val="000000"/>
                          </a:solidFill>
                          <a:effectLst/>
                          <a:latin typeface="Calibri Light" panose="020F0302020204030204" pitchFamily="34" charset="0"/>
                        </a:rPr>
                        <a:t>Loisirs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Services offerts par l'université (loisirs, sports, BU, évenements, prêts de matériels, reproduction…)</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Evenements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796408220"/>
                  </a:ext>
                </a:extLst>
              </a:tr>
              <a:tr h="188127">
                <a:tc>
                  <a:txBody>
                    <a:bodyPr/>
                    <a:lstStyle/>
                    <a:p>
                      <a:pPr algn="l" fontAlgn="t"/>
                      <a:r>
                        <a:rPr lang="fr-FR" sz="1000" b="0" i="0" u="none" strike="noStrike">
                          <a:solidFill>
                            <a:srgbClr val="000000"/>
                          </a:solidFill>
                          <a:effectLst/>
                          <a:latin typeface="Calibri Light" panose="020F0302020204030204" pitchFamily="34" charset="0"/>
                        </a:rPr>
                        <a:t>Loisirs</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Services offerts par l'université (loisirs, sports, BU, évenements, prêts de matériels, reproduction…)</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dirty="0">
                          <a:solidFill>
                            <a:srgbClr val="000000"/>
                          </a:solidFill>
                          <a:effectLst/>
                          <a:latin typeface="Calibri Light" panose="020F0302020204030204" pitchFamily="34" charset="0"/>
                        </a:rPr>
                        <a:t>Sport</a:t>
                      </a:r>
                    </a:p>
                  </a:txBody>
                  <a:tcPr marL="3843" marR="3843" marT="384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822026704"/>
                  </a:ext>
                </a:extLst>
              </a:tr>
            </a:tbl>
          </a:graphicData>
        </a:graphic>
      </p:graphicFrame>
    </p:spTree>
    <p:extLst>
      <p:ext uri="{BB962C8B-B14F-4D97-AF65-F5344CB8AC3E}">
        <p14:creationId xmlns:p14="http://schemas.microsoft.com/office/powerpoint/2010/main" val="32029676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2E87A3A-6145-86B9-4120-C3039804B6B2}"/>
              </a:ext>
            </a:extLst>
          </p:cNvPr>
          <p:cNvSpPr>
            <a:spLocks noGrp="1"/>
          </p:cNvSpPr>
          <p:nvPr>
            <p:ph type="ftr" sz="quarter" idx="3"/>
          </p:nvPr>
        </p:nvSpPr>
        <p:spPr/>
        <p:txBody>
          <a:bodyPr/>
          <a:lstStyle/>
          <a:p>
            <a:r>
              <a:rPr lang="fr-FR"/>
              <a:t>Direction interministérielle de la transformation publique</a:t>
            </a:r>
          </a:p>
        </p:txBody>
      </p:sp>
      <p:sp>
        <p:nvSpPr>
          <p:cNvPr id="5" name="Title 6">
            <a:extLst>
              <a:ext uri="{FF2B5EF4-FFF2-40B4-BE49-F238E27FC236}">
                <a16:creationId xmlns:a16="http://schemas.microsoft.com/office/drawing/2014/main" id="{9F2AEDFF-E09B-088B-8A15-B50A99225D40}"/>
              </a:ext>
            </a:extLst>
          </p:cNvPr>
          <p:cNvSpPr txBox="1">
            <a:spLocks/>
          </p:cNvSpPr>
          <p:nvPr/>
        </p:nvSpPr>
        <p:spPr>
          <a:xfrm>
            <a:off x="641901" y="547416"/>
            <a:ext cx="7548839" cy="340554"/>
          </a:xfrm>
          <a:prstGeom prst="rect">
            <a:avLst/>
          </a:prstGeom>
        </p:spPr>
        <p:txBody>
          <a:bodyPr vert="horz" lIns="91440" tIns="45720" rIns="91440" bIns="45720" rtlCol="0" anchor="ctr">
            <a:norm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a:solidFill>
                  <a:schemeClr val="tx2"/>
                </a:solidFill>
              </a:rPr>
              <a:t>FAQ | </a:t>
            </a:r>
            <a:r>
              <a:rPr lang="fr-FR"/>
              <a:t>Liste des thèmes / Démarches / Sous-démarches</a:t>
            </a:r>
            <a:endParaRPr lang="fr-FR" dirty="0"/>
          </a:p>
        </p:txBody>
      </p:sp>
      <p:graphicFrame>
        <p:nvGraphicFramePr>
          <p:cNvPr id="3" name="Table 2">
            <a:extLst>
              <a:ext uri="{FF2B5EF4-FFF2-40B4-BE49-F238E27FC236}">
                <a16:creationId xmlns:a16="http://schemas.microsoft.com/office/drawing/2014/main" id="{04CD6EFB-3F8C-34A8-2FA5-F0064AA9F336}"/>
              </a:ext>
            </a:extLst>
          </p:cNvPr>
          <p:cNvGraphicFramePr>
            <a:graphicFrameLocks noGrp="1"/>
          </p:cNvGraphicFramePr>
          <p:nvPr>
            <p:extLst>
              <p:ext uri="{D42A27DB-BD31-4B8C-83A1-F6EECF244321}">
                <p14:modId xmlns:p14="http://schemas.microsoft.com/office/powerpoint/2010/main" val="811840163"/>
              </p:ext>
            </p:extLst>
          </p:nvPr>
        </p:nvGraphicFramePr>
        <p:xfrm>
          <a:off x="487017" y="1315387"/>
          <a:ext cx="7971185" cy="3149760"/>
        </p:xfrm>
        <a:graphic>
          <a:graphicData uri="http://schemas.openxmlformats.org/drawingml/2006/table">
            <a:tbl>
              <a:tblPr/>
              <a:tblGrid>
                <a:gridCol w="1879139">
                  <a:extLst>
                    <a:ext uri="{9D8B030D-6E8A-4147-A177-3AD203B41FA5}">
                      <a16:colId xmlns:a16="http://schemas.microsoft.com/office/drawing/2014/main" val="1813002188"/>
                    </a:ext>
                  </a:extLst>
                </a:gridCol>
                <a:gridCol w="4212907">
                  <a:extLst>
                    <a:ext uri="{9D8B030D-6E8A-4147-A177-3AD203B41FA5}">
                      <a16:colId xmlns:a16="http://schemas.microsoft.com/office/drawing/2014/main" val="2309154937"/>
                    </a:ext>
                  </a:extLst>
                </a:gridCol>
                <a:gridCol w="1879139">
                  <a:extLst>
                    <a:ext uri="{9D8B030D-6E8A-4147-A177-3AD203B41FA5}">
                      <a16:colId xmlns:a16="http://schemas.microsoft.com/office/drawing/2014/main" val="250143028"/>
                    </a:ext>
                  </a:extLst>
                </a:gridCol>
              </a:tblGrid>
              <a:tr h="147558">
                <a:tc>
                  <a:txBody>
                    <a:bodyPr/>
                    <a:lstStyle/>
                    <a:p>
                      <a:pPr algn="l" fontAlgn="t"/>
                      <a:r>
                        <a:rPr lang="fr-FR" sz="1000" b="1" i="0" u="none" strike="noStrike">
                          <a:solidFill>
                            <a:srgbClr val="FFFFFF"/>
                          </a:solidFill>
                          <a:effectLst/>
                          <a:latin typeface="Calibri Light" panose="020F0302020204030204" pitchFamily="34" charset="0"/>
                        </a:rPr>
                        <a:t>Thème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Démarche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Sous démarche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extLst>
                  <a:ext uri="{0D108BD9-81ED-4DB2-BD59-A6C34878D82A}">
                    <a16:rowId xmlns:a16="http://schemas.microsoft.com/office/drawing/2014/main" val="1283809513"/>
                  </a:ext>
                </a:extLst>
              </a:tr>
              <a:tr h="147558">
                <a:tc>
                  <a:txBody>
                    <a:bodyPr/>
                    <a:lstStyle/>
                    <a:p>
                      <a:pPr algn="l" rtl="0" fontAlgn="t"/>
                      <a:r>
                        <a:rPr lang="fr-FR" sz="1000" b="0" i="0" u="none" strike="noStrike">
                          <a:solidFill>
                            <a:srgbClr val="000000"/>
                          </a:solidFill>
                          <a:effectLst/>
                          <a:latin typeface="Calibri Light" panose="020F0302020204030204" pitchFamily="34" charset="0"/>
                        </a:rPr>
                        <a:t>Matériel</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Ergonomique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Aménagements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235759484"/>
                  </a:ext>
                </a:extLst>
              </a:tr>
              <a:tr h="147558">
                <a:tc>
                  <a:txBody>
                    <a:bodyPr/>
                    <a:lstStyle/>
                    <a:p>
                      <a:pPr algn="l" rtl="0" fontAlgn="t"/>
                      <a:r>
                        <a:rPr lang="fr-FR" sz="1000" b="0" i="0" u="none" strike="noStrike">
                          <a:solidFill>
                            <a:srgbClr val="000000"/>
                          </a:solidFill>
                          <a:effectLst/>
                          <a:latin typeface="Calibri Light" panose="020F0302020204030204" pitchFamily="34" charset="0"/>
                        </a:rPr>
                        <a:t>Matériel</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Hors informatique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Audiovisuel</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54040694"/>
                  </a:ext>
                </a:extLst>
              </a:tr>
              <a:tr h="147558">
                <a:tc>
                  <a:txBody>
                    <a:bodyPr/>
                    <a:lstStyle/>
                    <a:p>
                      <a:pPr algn="l" rtl="0" fontAlgn="t"/>
                      <a:r>
                        <a:rPr lang="fr-FR" sz="1000" b="0" i="0" u="none" strike="noStrike">
                          <a:solidFill>
                            <a:srgbClr val="000000"/>
                          </a:solidFill>
                          <a:effectLst/>
                          <a:latin typeface="Calibri Light" panose="020F0302020204030204" pitchFamily="34" charset="0"/>
                        </a:rPr>
                        <a:t>Matériel</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Hors informatique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Fournitures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686793458"/>
                  </a:ext>
                </a:extLst>
              </a:tr>
              <a:tr h="147558">
                <a:tc>
                  <a:txBody>
                    <a:bodyPr/>
                    <a:lstStyle/>
                    <a:p>
                      <a:pPr algn="l" rtl="0" fontAlgn="t"/>
                      <a:r>
                        <a:rPr lang="fr-FR" sz="1000" b="0" i="0" u="none" strike="noStrike">
                          <a:solidFill>
                            <a:srgbClr val="000000"/>
                          </a:solidFill>
                          <a:effectLst/>
                          <a:latin typeface="Calibri Light" panose="020F0302020204030204" pitchFamily="34" charset="0"/>
                        </a:rPr>
                        <a:t>Matériel</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Informatique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Clé 4G</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80348524"/>
                  </a:ext>
                </a:extLst>
              </a:tr>
              <a:tr h="147558">
                <a:tc>
                  <a:txBody>
                    <a:bodyPr/>
                    <a:lstStyle/>
                    <a:p>
                      <a:pPr algn="l" rtl="0" fontAlgn="t"/>
                      <a:r>
                        <a:rPr lang="fr-FR" sz="1000" b="0" i="0" u="none" strike="noStrike">
                          <a:solidFill>
                            <a:srgbClr val="000000"/>
                          </a:solidFill>
                          <a:effectLst/>
                          <a:latin typeface="Calibri Light" panose="020F0302020204030204" pitchFamily="34" charset="0"/>
                        </a:rPr>
                        <a:t>Matériel</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Informatique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Connectique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946165071"/>
                  </a:ext>
                </a:extLst>
              </a:tr>
              <a:tr h="147558">
                <a:tc>
                  <a:txBody>
                    <a:bodyPr/>
                    <a:lstStyle/>
                    <a:p>
                      <a:pPr algn="l" rtl="0" fontAlgn="t"/>
                      <a:r>
                        <a:rPr lang="fr-FR" sz="1000" b="0" i="0" u="none" strike="noStrike">
                          <a:solidFill>
                            <a:srgbClr val="000000"/>
                          </a:solidFill>
                          <a:effectLst/>
                          <a:latin typeface="Calibri Light" panose="020F0302020204030204" pitchFamily="34" charset="0"/>
                        </a:rPr>
                        <a:t>Matériel</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Informatique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Emprunt courte durée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31413470"/>
                  </a:ext>
                </a:extLst>
              </a:tr>
              <a:tr h="147558">
                <a:tc>
                  <a:txBody>
                    <a:bodyPr/>
                    <a:lstStyle/>
                    <a:p>
                      <a:pPr algn="l" rtl="0" fontAlgn="t"/>
                      <a:r>
                        <a:rPr lang="fr-FR" sz="1000" b="0" i="0" u="none" strike="noStrike">
                          <a:solidFill>
                            <a:srgbClr val="000000"/>
                          </a:solidFill>
                          <a:effectLst/>
                          <a:latin typeface="Calibri Light" panose="020F0302020204030204" pitchFamily="34" charset="0"/>
                        </a:rPr>
                        <a:t>Matériel</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Informatique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Emprunt longue durée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24512952"/>
                  </a:ext>
                </a:extLst>
              </a:tr>
              <a:tr h="147558">
                <a:tc>
                  <a:txBody>
                    <a:bodyPr/>
                    <a:lstStyle/>
                    <a:p>
                      <a:pPr algn="l" rtl="0" fontAlgn="t"/>
                      <a:r>
                        <a:rPr lang="fr-FR" sz="1000" b="0" i="0" u="none" strike="noStrike">
                          <a:solidFill>
                            <a:srgbClr val="000000"/>
                          </a:solidFill>
                          <a:effectLst/>
                          <a:latin typeface="Calibri Light" panose="020F0302020204030204" pitchFamily="34" charset="0"/>
                        </a:rPr>
                        <a:t>Matériel</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Informatique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Procédure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191770138"/>
                  </a:ext>
                </a:extLst>
              </a:tr>
              <a:tr h="147558">
                <a:tc>
                  <a:txBody>
                    <a:bodyPr/>
                    <a:lstStyle/>
                    <a:p>
                      <a:pPr algn="l" rtl="0" fontAlgn="t"/>
                      <a:r>
                        <a:rPr lang="fr-FR" sz="1000" b="0" i="0" u="none" strike="noStrike">
                          <a:solidFill>
                            <a:srgbClr val="000000"/>
                          </a:solidFill>
                          <a:effectLst/>
                          <a:latin typeface="Calibri Light" panose="020F0302020204030204" pitchFamily="34" charset="0"/>
                        </a:rPr>
                        <a:t>Matériel</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Informatique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Salle Libre service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271398858"/>
                  </a:ext>
                </a:extLst>
              </a:tr>
              <a:tr h="147558">
                <a:tc>
                  <a:txBody>
                    <a:bodyPr/>
                    <a:lstStyle/>
                    <a:p>
                      <a:pPr algn="l" fontAlgn="t"/>
                      <a:r>
                        <a:rPr lang="fr-FR" sz="1000" b="0" i="0" u="none" strike="noStrike">
                          <a:solidFill>
                            <a:srgbClr val="000000"/>
                          </a:solidFill>
                          <a:effectLst/>
                          <a:latin typeface="Calibri Light" panose="020F0302020204030204" pitchFamily="34" charset="0"/>
                        </a:rPr>
                        <a:t>Mise en relation (enseignant·e·s)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Contact enseignant</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603126003"/>
                  </a:ext>
                </a:extLst>
              </a:tr>
              <a:tr h="147558">
                <a:tc>
                  <a:txBody>
                    <a:bodyPr/>
                    <a:lstStyle/>
                    <a:p>
                      <a:pPr algn="l" fontAlgn="t"/>
                      <a:r>
                        <a:rPr lang="fr-FR" sz="1000" b="0" i="0" u="none" strike="noStrike">
                          <a:solidFill>
                            <a:srgbClr val="000000"/>
                          </a:solidFill>
                          <a:effectLst/>
                          <a:latin typeface="Calibri Light" panose="020F0302020204030204" pitchFamily="34" charset="0"/>
                        </a:rPr>
                        <a:t>Mise en relation (enseignant·e·s)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Départ de formation</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736635100"/>
                  </a:ext>
                </a:extLst>
              </a:tr>
              <a:tr h="147558">
                <a:tc>
                  <a:txBody>
                    <a:bodyPr/>
                    <a:lstStyle/>
                    <a:p>
                      <a:pPr algn="l" fontAlgn="t"/>
                      <a:r>
                        <a:rPr lang="fr-FR" sz="1000" b="0" i="0" u="none" strike="noStrike">
                          <a:solidFill>
                            <a:srgbClr val="000000"/>
                          </a:solidFill>
                          <a:effectLst/>
                          <a:latin typeface="Calibri Light" panose="020F0302020204030204" pitchFamily="34" charset="0"/>
                        </a:rPr>
                        <a:t>Modalités d'évaluation</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Jury soutenance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178983190"/>
                  </a:ext>
                </a:extLst>
              </a:tr>
              <a:tr h="147558">
                <a:tc>
                  <a:txBody>
                    <a:bodyPr/>
                    <a:lstStyle/>
                    <a:p>
                      <a:pPr algn="l" fontAlgn="t"/>
                      <a:r>
                        <a:rPr lang="fr-FR" sz="1000" b="0" i="0" u="none" strike="noStrike">
                          <a:solidFill>
                            <a:srgbClr val="000000"/>
                          </a:solidFill>
                          <a:effectLst/>
                          <a:latin typeface="Calibri Light" panose="020F0302020204030204" pitchFamily="34" charset="0"/>
                        </a:rPr>
                        <a:t>Modalités d'évaluation</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Organisation et Préparation des examens / rattrapages/soutenances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Examens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423732364"/>
                  </a:ext>
                </a:extLst>
              </a:tr>
              <a:tr h="147558">
                <a:tc>
                  <a:txBody>
                    <a:bodyPr/>
                    <a:lstStyle/>
                    <a:p>
                      <a:pPr algn="l" fontAlgn="t"/>
                      <a:r>
                        <a:rPr lang="fr-FR" sz="1000" b="0" i="0" u="none" strike="noStrike">
                          <a:solidFill>
                            <a:srgbClr val="000000"/>
                          </a:solidFill>
                          <a:effectLst/>
                          <a:latin typeface="Calibri Light" panose="020F0302020204030204" pitchFamily="34" charset="0"/>
                        </a:rPr>
                        <a:t>Notes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Bonifications possibles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Bonification</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201928939"/>
                  </a:ext>
                </a:extLst>
              </a:tr>
              <a:tr h="147558">
                <a:tc>
                  <a:txBody>
                    <a:bodyPr/>
                    <a:lstStyle/>
                    <a:p>
                      <a:pPr algn="l" fontAlgn="t"/>
                      <a:r>
                        <a:rPr lang="fr-FR" sz="1000" b="0" i="0" u="none" strike="noStrike">
                          <a:solidFill>
                            <a:srgbClr val="000000"/>
                          </a:solidFill>
                          <a:effectLst/>
                          <a:latin typeface="Calibri Light" panose="020F0302020204030204" pitchFamily="34" charset="0"/>
                        </a:rPr>
                        <a:t>Notes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Restitution des résultats d'examens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Comprendre ses notes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64387068"/>
                  </a:ext>
                </a:extLst>
              </a:tr>
              <a:tr h="147558">
                <a:tc>
                  <a:txBody>
                    <a:bodyPr/>
                    <a:lstStyle/>
                    <a:p>
                      <a:pPr algn="l" fontAlgn="t"/>
                      <a:r>
                        <a:rPr lang="fr-FR" sz="1000" b="0" i="0" u="none" strike="noStrike">
                          <a:solidFill>
                            <a:srgbClr val="000000"/>
                          </a:solidFill>
                          <a:effectLst/>
                          <a:latin typeface="Calibri Light" panose="020F0302020204030204" pitchFamily="34" charset="0"/>
                        </a:rPr>
                        <a:t>Notes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Restitution des résultats d'examens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Obtenir ses notes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755967772"/>
                  </a:ext>
                </a:extLst>
              </a:tr>
              <a:tr h="147558">
                <a:tc>
                  <a:txBody>
                    <a:bodyPr/>
                    <a:lstStyle/>
                    <a:p>
                      <a:pPr algn="l" fontAlgn="t"/>
                      <a:r>
                        <a:rPr lang="fr-FR" sz="1000" b="0" i="0" u="none" strike="noStrike">
                          <a:solidFill>
                            <a:srgbClr val="000000"/>
                          </a:solidFill>
                          <a:effectLst/>
                          <a:latin typeface="Calibri Light" panose="020F0302020204030204" pitchFamily="34" charset="0"/>
                        </a:rPr>
                        <a:t>Notes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Restitution des résultats d'examens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Obtenir un relevé provisoire</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98293400"/>
                  </a:ext>
                </a:extLst>
              </a:tr>
              <a:tr h="147558">
                <a:tc>
                  <a:txBody>
                    <a:bodyPr/>
                    <a:lstStyle/>
                    <a:p>
                      <a:pPr algn="l" fontAlgn="t"/>
                      <a:r>
                        <a:rPr lang="fr-FR" sz="1000" b="0" i="0" u="none" strike="noStrike">
                          <a:solidFill>
                            <a:srgbClr val="000000"/>
                          </a:solidFill>
                          <a:effectLst/>
                          <a:latin typeface="Calibri Light" panose="020F0302020204030204" pitchFamily="34" charset="0"/>
                        </a:rPr>
                        <a:t>Objets perdus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Objets perdus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Objets perdus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614265567"/>
                  </a:ext>
                </a:extLst>
              </a:tr>
              <a:tr h="147558">
                <a:tc>
                  <a:txBody>
                    <a:bodyPr/>
                    <a:lstStyle/>
                    <a:p>
                      <a:pPr algn="l" rtl="0" fontAlgn="t"/>
                      <a:r>
                        <a:rPr lang="fr-FR" sz="1000" b="0" i="0" u="none" strike="noStrike">
                          <a:solidFill>
                            <a:srgbClr val="000000"/>
                          </a:solidFill>
                          <a:effectLst/>
                          <a:latin typeface="Calibri Light" panose="020F0302020204030204" pitchFamily="34" charset="0"/>
                        </a:rPr>
                        <a:t>Orientation sur le campus</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Orientation sur le campus (sites, RU,…)</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dirty="0">
                          <a:solidFill>
                            <a:srgbClr val="000000"/>
                          </a:solidFill>
                          <a:effectLst/>
                          <a:latin typeface="Calibri Light" panose="020F0302020204030204" pitchFamily="34" charset="0"/>
                        </a:rPr>
                        <a:t>-</a:t>
                      </a:r>
                    </a:p>
                  </a:txBody>
                  <a:tcPr marL="5088" marR="5088" marT="50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094846761"/>
                  </a:ext>
                </a:extLst>
              </a:tr>
            </a:tbl>
          </a:graphicData>
        </a:graphic>
      </p:graphicFrame>
    </p:spTree>
    <p:extLst>
      <p:ext uri="{BB962C8B-B14F-4D97-AF65-F5344CB8AC3E}">
        <p14:creationId xmlns:p14="http://schemas.microsoft.com/office/powerpoint/2010/main" val="5546195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2E87A3A-6145-86B9-4120-C3039804B6B2}"/>
              </a:ext>
            </a:extLst>
          </p:cNvPr>
          <p:cNvSpPr>
            <a:spLocks noGrp="1"/>
          </p:cNvSpPr>
          <p:nvPr>
            <p:ph type="ftr" sz="quarter" idx="3"/>
          </p:nvPr>
        </p:nvSpPr>
        <p:spPr/>
        <p:txBody>
          <a:bodyPr/>
          <a:lstStyle/>
          <a:p>
            <a:r>
              <a:rPr lang="fr-FR"/>
              <a:t>Direction interministérielle de la transformation publique</a:t>
            </a:r>
          </a:p>
        </p:txBody>
      </p:sp>
      <p:sp>
        <p:nvSpPr>
          <p:cNvPr id="5" name="Title 6">
            <a:extLst>
              <a:ext uri="{FF2B5EF4-FFF2-40B4-BE49-F238E27FC236}">
                <a16:creationId xmlns:a16="http://schemas.microsoft.com/office/drawing/2014/main" id="{9F2AEDFF-E09B-088B-8A15-B50A99225D40}"/>
              </a:ext>
            </a:extLst>
          </p:cNvPr>
          <p:cNvSpPr txBox="1">
            <a:spLocks/>
          </p:cNvSpPr>
          <p:nvPr/>
        </p:nvSpPr>
        <p:spPr>
          <a:xfrm>
            <a:off x="641901" y="547416"/>
            <a:ext cx="7548839" cy="340554"/>
          </a:xfrm>
          <a:prstGeom prst="rect">
            <a:avLst/>
          </a:prstGeom>
        </p:spPr>
        <p:txBody>
          <a:bodyPr vert="horz" lIns="91440" tIns="45720" rIns="91440" bIns="45720" rtlCol="0" anchor="ctr">
            <a:norm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a:solidFill>
                  <a:schemeClr val="tx2"/>
                </a:solidFill>
              </a:rPr>
              <a:t>FAQ | </a:t>
            </a:r>
            <a:r>
              <a:rPr lang="fr-FR"/>
              <a:t>Liste des thèmes / Démarches / Sous-démarches</a:t>
            </a:r>
            <a:endParaRPr lang="fr-FR" dirty="0"/>
          </a:p>
        </p:txBody>
      </p:sp>
      <p:graphicFrame>
        <p:nvGraphicFramePr>
          <p:cNvPr id="4" name="Table 3">
            <a:extLst>
              <a:ext uri="{FF2B5EF4-FFF2-40B4-BE49-F238E27FC236}">
                <a16:creationId xmlns:a16="http://schemas.microsoft.com/office/drawing/2014/main" id="{FFA0E09C-C58B-E0AA-5511-4FB53AADA801}"/>
              </a:ext>
            </a:extLst>
          </p:cNvPr>
          <p:cNvGraphicFramePr>
            <a:graphicFrameLocks noGrp="1"/>
          </p:cNvGraphicFramePr>
          <p:nvPr>
            <p:extLst>
              <p:ext uri="{D42A27DB-BD31-4B8C-83A1-F6EECF244321}">
                <p14:modId xmlns:p14="http://schemas.microsoft.com/office/powerpoint/2010/main" val="121625856"/>
              </p:ext>
            </p:extLst>
          </p:nvPr>
        </p:nvGraphicFramePr>
        <p:xfrm>
          <a:off x="323851" y="904128"/>
          <a:ext cx="8671062" cy="4211856"/>
        </p:xfrm>
        <a:graphic>
          <a:graphicData uri="http://schemas.openxmlformats.org/drawingml/2006/table">
            <a:tbl>
              <a:tblPr/>
              <a:tblGrid>
                <a:gridCol w="1504949">
                  <a:extLst>
                    <a:ext uri="{9D8B030D-6E8A-4147-A177-3AD203B41FA5}">
                      <a16:colId xmlns:a16="http://schemas.microsoft.com/office/drawing/2014/main" val="1774906549"/>
                    </a:ext>
                  </a:extLst>
                </a:gridCol>
                <a:gridCol w="4293704">
                  <a:extLst>
                    <a:ext uri="{9D8B030D-6E8A-4147-A177-3AD203B41FA5}">
                      <a16:colId xmlns:a16="http://schemas.microsoft.com/office/drawing/2014/main" val="252934603"/>
                    </a:ext>
                  </a:extLst>
                </a:gridCol>
                <a:gridCol w="2872409">
                  <a:extLst>
                    <a:ext uri="{9D8B030D-6E8A-4147-A177-3AD203B41FA5}">
                      <a16:colId xmlns:a16="http://schemas.microsoft.com/office/drawing/2014/main" val="4123674458"/>
                    </a:ext>
                  </a:extLst>
                </a:gridCol>
              </a:tblGrid>
              <a:tr h="111292">
                <a:tc>
                  <a:txBody>
                    <a:bodyPr/>
                    <a:lstStyle/>
                    <a:p>
                      <a:pPr algn="l" fontAlgn="t"/>
                      <a:r>
                        <a:rPr lang="fr-FR" sz="1000" b="1" i="0" u="none" strike="noStrike">
                          <a:solidFill>
                            <a:srgbClr val="FFFFFF"/>
                          </a:solidFill>
                          <a:effectLst/>
                          <a:latin typeface="Calibri Light" panose="020F0302020204030204" pitchFamily="34" charset="0"/>
                        </a:rPr>
                        <a:t>Thème</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Démarche</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Sous démarche</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extLst>
                  <a:ext uri="{0D108BD9-81ED-4DB2-BD59-A6C34878D82A}">
                    <a16:rowId xmlns:a16="http://schemas.microsoft.com/office/drawing/2014/main" val="3396737003"/>
                  </a:ext>
                </a:extLst>
              </a:tr>
              <a:tr h="241773">
                <a:tc>
                  <a:txBody>
                    <a:bodyPr/>
                    <a:lstStyle/>
                    <a:p>
                      <a:pPr algn="l" fontAlgn="t"/>
                      <a:r>
                        <a:rPr lang="fr-FR" sz="1000" b="0" i="0" u="none" strike="noStrike">
                          <a:solidFill>
                            <a:srgbClr val="000000"/>
                          </a:solidFill>
                          <a:effectLst/>
                          <a:latin typeface="Calibri Light" panose="020F0302020204030204" pitchFamily="34" charset="0"/>
                        </a:rPr>
                        <a:t>Orientation-réorientation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Appui à l'orientation/réorientation </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Accompagnement à l'orientation-réorientation (permanences, RV et ateliers) et Dus réorientation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287448910"/>
                  </a:ext>
                </a:extLst>
              </a:tr>
              <a:tr h="111292">
                <a:tc>
                  <a:txBody>
                    <a:bodyPr/>
                    <a:lstStyle/>
                    <a:p>
                      <a:pPr algn="l" fontAlgn="t"/>
                      <a:r>
                        <a:rPr lang="fr-FR" sz="1000" b="0" i="0" u="none" strike="noStrike">
                          <a:solidFill>
                            <a:srgbClr val="000000"/>
                          </a:solidFill>
                          <a:effectLst/>
                          <a:latin typeface="Calibri Light" panose="020F0302020204030204" pitchFamily="34" charset="0"/>
                        </a:rPr>
                        <a:t>Orientation-réorientation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Appui à l'orientation/réorientation </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Concours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610568175"/>
                  </a:ext>
                </a:extLst>
              </a:tr>
              <a:tr h="111292">
                <a:tc>
                  <a:txBody>
                    <a:bodyPr/>
                    <a:lstStyle/>
                    <a:p>
                      <a:pPr algn="l" fontAlgn="t"/>
                      <a:r>
                        <a:rPr lang="fr-FR" sz="1000" b="0" i="0" u="none" strike="noStrike">
                          <a:solidFill>
                            <a:srgbClr val="000000"/>
                          </a:solidFill>
                          <a:effectLst/>
                          <a:latin typeface="Calibri Light" panose="020F0302020204030204" pitchFamily="34" charset="0"/>
                        </a:rPr>
                        <a:t>Orientation-réorientation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Appui à l'orientation/réorientation </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Procédure</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058733577"/>
                  </a:ext>
                </a:extLst>
              </a:tr>
              <a:tr h="111292">
                <a:tc>
                  <a:txBody>
                    <a:bodyPr/>
                    <a:lstStyle/>
                    <a:p>
                      <a:pPr algn="l" fontAlgn="t"/>
                      <a:r>
                        <a:rPr lang="fr-FR" sz="1000" b="0" i="0" u="none" strike="noStrike">
                          <a:solidFill>
                            <a:srgbClr val="000000"/>
                          </a:solidFill>
                          <a:effectLst/>
                          <a:latin typeface="Calibri Light" panose="020F0302020204030204" pitchFamily="34" charset="0"/>
                        </a:rPr>
                        <a:t>Orientation-réorientation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Césure (procédure, administration)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178768730"/>
                  </a:ext>
                </a:extLst>
              </a:tr>
              <a:tr h="161182">
                <a:tc>
                  <a:txBody>
                    <a:bodyPr/>
                    <a:lstStyle/>
                    <a:p>
                      <a:pPr algn="l" fontAlgn="t"/>
                      <a:r>
                        <a:rPr lang="fr-FR" sz="1000" b="0" i="0" u="none" strike="noStrike">
                          <a:solidFill>
                            <a:srgbClr val="000000"/>
                          </a:solidFill>
                          <a:effectLst/>
                          <a:latin typeface="Calibri Light" panose="020F0302020204030204" pitchFamily="34" charset="0"/>
                        </a:rPr>
                        <a:t>Orientation-réorientation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Consultation/ connaissance de l'offre de formations, conditions d'accès, candidature (alternance, distanciel, etc.)</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Formation à distance</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167263079"/>
                  </a:ext>
                </a:extLst>
              </a:tr>
              <a:tr h="161182">
                <a:tc>
                  <a:txBody>
                    <a:bodyPr/>
                    <a:lstStyle/>
                    <a:p>
                      <a:pPr algn="l" fontAlgn="t"/>
                      <a:r>
                        <a:rPr lang="fr-FR" sz="1000" b="0" i="0" u="none" strike="noStrike">
                          <a:solidFill>
                            <a:srgbClr val="000000"/>
                          </a:solidFill>
                          <a:effectLst/>
                          <a:latin typeface="Calibri Light" panose="020F0302020204030204" pitchFamily="34" charset="0"/>
                        </a:rPr>
                        <a:t>Orientation-réorientation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Consultation/ connaissance de l'offre de formations, conditions d'accès, candidature (alternance, distanciel, etc.)</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Formation en Alternance</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009875966"/>
                  </a:ext>
                </a:extLst>
              </a:tr>
              <a:tr h="111292">
                <a:tc>
                  <a:txBody>
                    <a:bodyPr/>
                    <a:lstStyle/>
                    <a:p>
                      <a:pPr algn="l" fontAlgn="t"/>
                      <a:r>
                        <a:rPr lang="fr-FR" sz="1000" b="0" i="0" u="none" strike="noStrike">
                          <a:solidFill>
                            <a:srgbClr val="000000"/>
                          </a:solidFill>
                          <a:effectLst/>
                          <a:latin typeface="Calibri Light" panose="020F0302020204030204" pitchFamily="34" charset="0"/>
                        </a:rPr>
                        <a:t>Orientation-réorientation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Procédure réorientation interne : procédure, administration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Procédure</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98832947"/>
                  </a:ext>
                </a:extLst>
              </a:tr>
              <a:tr h="111292">
                <a:tc>
                  <a:txBody>
                    <a:bodyPr/>
                    <a:lstStyle/>
                    <a:p>
                      <a:pPr algn="l" fontAlgn="t"/>
                      <a:r>
                        <a:rPr lang="fr-FR" sz="1000" b="0" i="0" u="none" strike="noStrike">
                          <a:solidFill>
                            <a:srgbClr val="000000"/>
                          </a:solidFill>
                          <a:effectLst/>
                          <a:latin typeface="Calibri Light" panose="020F0302020204030204" pitchFamily="34" charset="0"/>
                        </a:rPr>
                        <a:t>Orientation-réorientation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Réorientation externe , Démission, Transfert,</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Départ de l'université</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010793546"/>
                  </a:ext>
                </a:extLst>
              </a:tr>
              <a:tr h="111292">
                <a:tc>
                  <a:txBody>
                    <a:bodyPr/>
                    <a:lstStyle/>
                    <a:p>
                      <a:pPr algn="l" fontAlgn="t"/>
                      <a:r>
                        <a:rPr lang="fr-FR" sz="1000" b="0" i="0" u="none" strike="noStrike">
                          <a:solidFill>
                            <a:srgbClr val="000000"/>
                          </a:solidFill>
                          <a:effectLst/>
                          <a:latin typeface="Calibri Light" panose="020F0302020204030204" pitchFamily="34" charset="0"/>
                        </a:rPr>
                        <a:t>Petites annonces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Demandes externes à l'université</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9989070"/>
                  </a:ext>
                </a:extLst>
              </a:tr>
              <a:tr h="111292">
                <a:tc>
                  <a:txBody>
                    <a:bodyPr/>
                    <a:lstStyle/>
                    <a:p>
                      <a:pPr algn="l" fontAlgn="t"/>
                      <a:r>
                        <a:rPr lang="fr-FR" sz="1000" b="0" i="0" u="none" strike="noStrike">
                          <a:solidFill>
                            <a:srgbClr val="000000"/>
                          </a:solidFill>
                          <a:effectLst/>
                          <a:latin typeface="Calibri Light" panose="020F0302020204030204" pitchFamily="34" charset="0"/>
                        </a:rPr>
                        <a:t>Petites annonces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Demandes internes à l'université</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25122924"/>
                  </a:ext>
                </a:extLst>
              </a:tr>
              <a:tr h="111292">
                <a:tc>
                  <a:txBody>
                    <a:bodyPr/>
                    <a:lstStyle/>
                    <a:p>
                      <a:pPr algn="l" rtl="0" fontAlgn="t"/>
                      <a:r>
                        <a:rPr lang="fr-FR" sz="1000" b="0" i="0" u="none" strike="noStrike">
                          <a:solidFill>
                            <a:srgbClr val="000000"/>
                          </a:solidFill>
                          <a:effectLst/>
                          <a:latin typeface="Calibri Light" panose="020F0302020204030204" pitchFamily="34" charset="0"/>
                        </a:rPr>
                        <a:t>Pratique linguistique</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Ateliers et tandems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Tandems linguistiques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744577163"/>
                  </a:ext>
                </a:extLst>
              </a:tr>
              <a:tr h="111292">
                <a:tc>
                  <a:txBody>
                    <a:bodyPr/>
                    <a:lstStyle/>
                    <a:p>
                      <a:pPr algn="l" rtl="0" fontAlgn="t"/>
                      <a:r>
                        <a:rPr lang="fr-FR" sz="1000" b="0" i="0" u="none" strike="noStrike">
                          <a:solidFill>
                            <a:srgbClr val="000000"/>
                          </a:solidFill>
                          <a:effectLst/>
                          <a:latin typeface="Calibri Light" panose="020F0302020204030204" pitchFamily="34" charset="0"/>
                        </a:rPr>
                        <a:t>Pratique linguistique</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Langues étrangères et FLE</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Cours de langues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299110302"/>
                  </a:ext>
                </a:extLst>
              </a:tr>
              <a:tr h="111292">
                <a:tc>
                  <a:txBody>
                    <a:bodyPr/>
                    <a:lstStyle/>
                    <a:p>
                      <a:pPr algn="l" fontAlgn="t"/>
                      <a:r>
                        <a:rPr lang="fr-FR" sz="1000" b="0" i="0" u="none" strike="noStrike">
                          <a:solidFill>
                            <a:srgbClr val="000000"/>
                          </a:solidFill>
                          <a:effectLst/>
                          <a:latin typeface="Calibri Light" panose="020F0302020204030204" pitchFamily="34" charset="0"/>
                        </a:rPr>
                        <a:t>Reproduction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Copies/Scan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87031070"/>
                  </a:ext>
                </a:extLst>
              </a:tr>
              <a:tr h="111292">
                <a:tc>
                  <a:txBody>
                    <a:bodyPr/>
                    <a:lstStyle/>
                    <a:p>
                      <a:pPr algn="l" fontAlgn="t"/>
                      <a:r>
                        <a:rPr lang="fr-FR" sz="1000" b="0" i="0" u="none" strike="noStrike">
                          <a:solidFill>
                            <a:srgbClr val="000000"/>
                          </a:solidFill>
                          <a:effectLst/>
                          <a:latin typeface="Calibri Light" panose="020F0302020204030204" pitchFamily="34" charset="0"/>
                        </a:rPr>
                        <a:t>Reproduction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Impression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86896503"/>
                  </a:ext>
                </a:extLst>
              </a:tr>
              <a:tr h="111292">
                <a:tc>
                  <a:txBody>
                    <a:bodyPr/>
                    <a:lstStyle/>
                    <a:p>
                      <a:pPr algn="l" fontAlgn="t"/>
                      <a:r>
                        <a:rPr lang="fr-FR" sz="1000" b="0" i="0" u="none" strike="noStrike">
                          <a:solidFill>
                            <a:srgbClr val="000000"/>
                          </a:solidFill>
                          <a:effectLst/>
                          <a:latin typeface="Calibri Light" panose="020F0302020204030204" pitchFamily="34" charset="0"/>
                        </a:rPr>
                        <a:t>Réservation de salles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Espaces accessibles </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Groupe de travail</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728872441"/>
                  </a:ext>
                </a:extLst>
              </a:tr>
              <a:tr h="111292">
                <a:tc>
                  <a:txBody>
                    <a:bodyPr/>
                    <a:lstStyle/>
                    <a:p>
                      <a:pPr algn="l" fontAlgn="t"/>
                      <a:r>
                        <a:rPr lang="fr-FR" sz="1000" b="0" i="0" u="none" strike="noStrike">
                          <a:solidFill>
                            <a:srgbClr val="000000"/>
                          </a:solidFill>
                          <a:effectLst/>
                          <a:latin typeface="Calibri Light" panose="020F0302020204030204" pitchFamily="34" charset="0"/>
                        </a:rPr>
                        <a:t>Réservation de salles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Espaces accessibles </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Localisation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623527157"/>
                  </a:ext>
                </a:extLst>
              </a:tr>
              <a:tr h="111292">
                <a:tc>
                  <a:txBody>
                    <a:bodyPr/>
                    <a:lstStyle/>
                    <a:p>
                      <a:pPr algn="l" fontAlgn="t"/>
                      <a:r>
                        <a:rPr lang="fr-FR" sz="1000" b="0" i="0" u="none" strike="noStrike">
                          <a:solidFill>
                            <a:srgbClr val="000000"/>
                          </a:solidFill>
                          <a:effectLst/>
                          <a:latin typeface="Calibri Light" panose="020F0302020204030204" pitchFamily="34" charset="0"/>
                        </a:rPr>
                        <a:t>Réservation de salles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Espaces accessibles </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Procédure</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773439891"/>
                  </a:ext>
                </a:extLst>
              </a:tr>
              <a:tr h="111292">
                <a:tc>
                  <a:txBody>
                    <a:bodyPr/>
                    <a:lstStyle/>
                    <a:p>
                      <a:pPr algn="l" rtl="0" fontAlgn="t"/>
                      <a:r>
                        <a:rPr lang="fr-FR" sz="1000" b="0" i="0" u="none" strike="noStrike">
                          <a:solidFill>
                            <a:srgbClr val="000000"/>
                          </a:solidFill>
                          <a:effectLst/>
                          <a:latin typeface="Calibri Light" panose="020F0302020204030204" pitchFamily="34" charset="0"/>
                        </a:rPr>
                        <a:t>Restauration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Aide sociale et handicap</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Aide</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178045647"/>
                  </a:ext>
                </a:extLst>
              </a:tr>
              <a:tr h="111292">
                <a:tc>
                  <a:txBody>
                    <a:bodyPr/>
                    <a:lstStyle/>
                    <a:p>
                      <a:pPr algn="l" rtl="0" fontAlgn="t"/>
                      <a:r>
                        <a:rPr lang="fr-FR" sz="1000" b="0" i="0" u="none" strike="noStrike">
                          <a:solidFill>
                            <a:srgbClr val="000000"/>
                          </a:solidFill>
                          <a:effectLst/>
                          <a:latin typeface="Calibri Light" panose="020F0302020204030204" pitchFamily="34" charset="0"/>
                        </a:rPr>
                        <a:t>Restauration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Horaires et Accès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Horaires </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787491649"/>
                  </a:ext>
                </a:extLst>
              </a:tr>
              <a:tr h="161182">
                <a:tc>
                  <a:txBody>
                    <a:bodyPr/>
                    <a:lstStyle/>
                    <a:p>
                      <a:pPr algn="l" rtl="0" fontAlgn="t"/>
                      <a:r>
                        <a:rPr lang="fr-FR" sz="1000" b="0" i="0" u="none" strike="noStrike">
                          <a:solidFill>
                            <a:srgbClr val="000000"/>
                          </a:solidFill>
                          <a:effectLst/>
                          <a:latin typeface="Calibri Light" panose="020F0302020204030204" pitchFamily="34" charset="0"/>
                        </a:rPr>
                        <a:t>Restauration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Horaires et Accès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'Localisation des espaces de restauration</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460652800"/>
                  </a:ext>
                </a:extLst>
              </a:tr>
              <a:tr h="111292">
                <a:tc>
                  <a:txBody>
                    <a:bodyPr/>
                    <a:lstStyle/>
                    <a:p>
                      <a:pPr algn="l" fontAlgn="t"/>
                      <a:r>
                        <a:rPr lang="fr-FR" sz="1000" b="0" i="0" u="none" strike="noStrike">
                          <a:solidFill>
                            <a:srgbClr val="000000"/>
                          </a:solidFill>
                          <a:effectLst/>
                          <a:latin typeface="Calibri Light" panose="020F0302020204030204" pitchFamily="34" charset="0"/>
                        </a:rPr>
                        <a:t>Santé</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Aide sociale et handicap</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Aménagements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37372934"/>
                  </a:ext>
                </a:extLst>
              </a:tr>
              <a:tr h="111292">
                <a:tc>
                  <a:txBody>
                    <a:bodyPr/>
                    <a:lstStyle/>
                    <a:p>
                      <a:pPr algn="l" fontAlgn="t"/>
                      <a:r>
                        <a:rPr lang="fr-FR" sz="1000" b="0" i="0" u="none" strike="noStrike">
                          <a:solidFill>
                            <a:srgbClr val="000000"/>
                          </a:solidFill>
                          <a:effectLst/>
                          <a:latin typeface="Calibri Light" panose="020F0302020204030204" pitchFamily="34" charset="0"/>
                        </a:rPr>
                        <a:t>Santé</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Problématiques liées à la santé et au social</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Autres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905877429"/>
                  </a:ext>
                </a:extLst>
              </a:tr>
              <a:tr h="111292">
                <a:tc>
                  <a:txBody>
                    <a:bodyPr/>
                    <a:lstStyle/>
                    <a:p>
                      <a:pPr algn="l" fontAlgn="t"/>
                      <a:r>
                        <a:rPr lang="fr-FR" sz="1000" b="0" i="0" u="none" strike="noStrike">
                          <a:solidFill>
                            <a:srgbClr val="000000"/>
                          </a:solidFill>
                          <a:effectLst/>
                          <a:latin typeface="Calibri Light" panose="020F0302020204030204" pitchFamily="34" charset="0"/>
                        </a:rPr>
                        <a:t>Santé</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Problématiques liées à la santé et au social</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dirty="0">
                          <a:solidFill>
                            <a:srgbClr val="000000"/>
                          </a:solidFill>
                          <a:effectLst/>
                          <a:latin typeface="Calibri Light" panose="020F0302020204030204" pitchFamily="34" charset="0"/>
                        </a:rPr>
                        <a:t>Soins</a:t>
                      </a:r>
                    </a:p>
                  </a:txBody>
                  <a:tcPr marL="3838" marR="3838" marT="383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266379483"/>
                  </a:ext>
                </a:extLst>
              </a:tr>
            </a:tbl>
          </a:graphicData>
        </a:graphic>
      </p:graphicFrame>
    </p:spTree>
    <p:extLst>
      <p:ext uri="{BB962C8B-B14F-4D97-AF65-F5344CB8AC3E}">
        <p14:creationId xmlns:p14="http://schemas.microsoft.com/office/powerpoint/2010/main" val="4267813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F9D9BAC-9643-1692-3E8A-345B915C9980}"/>
              </a:ext>
            </a:extLst>
          </p:cNvPr>
          <p:cNvSpPr>
            <a:spLocks noGrp="1"/>
          </p:cNvSpPr>
          <p:nvPr>
            <p:ph type="title"/>
          </p:nvPr>
        </p:nvSpPr>
        <p:spPr>
          <a:xfrm>
            <a:off x="323850" y="2224965"/>
            <a:ext cx="8424863" cy="539991"/>
          </a:xfrm>
          <a:solidFill>
            <a:schemeClr val="tx2">
              <a:lumMod val="40000"/>
              <a:lumOff val="60000"/>
            </a:schemeClr>
          </a:solidFill>
        </p:spPr>
        <p:txBody>
          <a:bodyPr/>
          <a:lstStyle/>
          <a:p>
            <a:r>
              <a:rPr lang="fr-FR" dirty="0">
                <a:solidFill>
                  <a:schemeClr val="bg1"/>
                </a:solidFill>
              </a:rPr>
              <a:t>Qui sommes-nous ?</a:t>
            </a:r>
          </a:p>
        </p:txBody>
      </p:sp>
      <p:sp>
        <p:nvSpPr>
          <p:cNvPr id="8" name="Footer Placeholder 7">
            <a:extLst>
              <a:ext uri="{FF2B5EF4-FFF2-40B4-BE49-F238E27FC236}">
                <a16:creationId xmlns:a16="http://schemas.microsoft.com/office/drawing/2014/main" id="{557F60D9-A7B2-A42E-0004-7D69456F23EF}"/>
              </a:ext>
            </a:extLst>
          </p:cNvPr>
          <p:cNvSpPr>
            <a:spLocks noGrp="1"/>
          </p:cNvSpPr>
          <p:nvPr>
            <p:ph type="ftr" sz="quarter" idx="3"/>
          </p:nvPr>
        </p:nvSpPr>
        <p:spPr/>
        <p:txBody>
          <a:bodyPr/>
          <a:lstStyle/>
          <a:p>
            <a:r>
              <a:rPr lang="fr-FR"/>
              <a:t>Direction interministérielle de la transformation publique</a:t>
            </a:r>
          </a:p>
        </p:txBody>
      </p:sp>
    </p:spTree>
    <p:extLst>
      <p:ext uri="{BB962C8B-B14F-4D97-AF65-F5344CB8AC3E}">
        <p14:creationId xmlns:p14="http://schemas.microsoft.com/office/powerpoint/2010/main" val="213090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2E87A3A-6145-86B9-4120-C3039804B6B2}"/>
              </a:ext>
            </a:extLst>
          </p:cNvPr>
          <p:cNvSpPr>
            <a:spLocks noGrp="1"/>
          </p:cNvSpPr>
          <p:nvPr>
            <p:ph type="ftr" sz="quarter" idx="3"/>
          </p:nvPr>
        </p:nvSpPr>
        <p:spPr/>
        <p:txBody>
          <a:bodyPr/>
          <a:lstStyle/>
          <a:p>
            <a:r>
              <a:rPr lang="fr-FR"/>
              <a:t>Direction interministérielle de la transformation publique</a:t>
            </a:r>
          </a:p>
        </p:txBody>
      </p:sp>
      <p:sp>
        <p:nvSpPr>
          <p:cNvPr id="5" name="Title 6">
            <a:extLst>
              <a:ext uri="{FF2B5EF4-FFF2-40B4-BE49-F238E27FC236}">
                <a16:creationId xmlns:a16="http://schemas.microsoft.com/office/drawing/2014/main" id="{9F2AEDFF-E09B-088B-8A15-B50A99225D40}"/>
              </a:ext>
            </a:extLst>
          </p:cNvPr>
          <p:cNvSpPr txBox="1">
            <a:spLocks/>
          </p:cNvSpPr>
          <p:nvPr/>
        </p:nvSpPr>
        <p:spPr>
          <a:xfrm>
            <a:off x="641901" y="547416"/>
            <a:ext cx="7548839" cy="340554"/>
          </a:xfrm>
          <a:prstGeom prst="rect">
            <a:avLst/>
          </a:prstGeom>
        </p:spPr>
        <p:txBody>
          <a:bodyPr vert="horz" lIns="91440" tIns="45720" rIns="91440" bIns="45720" rtlCol="0" anchor="ctr">
            <a:norm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a:solidFill>
                  <a:schemeClr val="tx2"/>
                </a:solidFill>
              </a:rPr>
              <a:t>FAQ | </a:t>
            </a:r>
            <a:r>
              <a:rPr lang="fr-FR"/>
              <a:t>Liste des thèmes / Démarches / Sous-démarches</a:t>
            </a:r>
            <a:endParaRPr lang="fr-FR" dirty="0"/>
          </a:p>
        </p:txBody>
      </p:sp>
      <p:graphicFrame>
        <p:nvGraphicFramePr>
          <p:cNvPr id="3" name="Table 2">
            <a:extLst>
              <a:ext uri="{FF2B5EF4-FFF2-40B4-BE49-F238E27FC236}">
                <a16:creationId xmlns:a16="http://schemas.microsoft.com/office/drawing/2014/main" id="{D04B4AE9-8579-77BC-94EB-D90B3C649DA7}"/>
              </a:ext>
            </a:extLst>
          </p:cNvPr>
          <p:cNvGraphicFramePr>
            <a:graphicFrameLocks noGrp="1"/>
          </p:cNvGraphicFramePr>
          <p:nvPr>
            <p:extLst>
              <p:ext uri="{D42A27DB-BD31-4B8C-83A1-F6EECF244321}">
                <p14:modId xmlns:p14="http://schemas.microsoft.com/office/powerpoint/2010/main" val="701436694"/>
              </p:ext>
            </p:extLst>
          </p:nvPr>
        </p:nvGraphicFramePr>
        <p:xfrm>
          <a:off x="323850" y="1125706"/>
          <a:ext cx="8424864" cy="3598160"/>
        </p:xfrm>
        <a:graphic>
          <a:graphicData uri="http://schemas.openxmlformats.org/drawingml/2006/table">
            <a:tbl>
              <a:tblPr/>
              <a:tblGrid>
                <a:gridCol w="1986090">
                  <a:extLst>
                    <a:ext uri="{9D8B030D-6E8A-4147-A177-3AD203B41FA5}">
                      <a16:colId xmlns:a16="http://schemas.microsoft.com/office/drawing/2014/main" val="714732437"/>
                    </a:ext>
                  </a:extLst>
                </a:gridCol>
                <a:gridCol w="4452684">
                  <a:extLst>
                    <a:ext uri="{9D8B030D-6E8A-4147-A177-3AD203B41FA5}">
                      <a16:colId xmlns:a16="http://schemas.microsoft.com/office/drawing/2014/main" val="1125430841"/>
                    </a:ext>
                  </a:extLst>
                </a:gridCol>
                <a:gridCol w="1986090">
                  <a:extLst>
                    <a:ext uri="{9D8B030D-6E8A-4147-A177-3AD203B41FA5}">
                      <a16:colId xmlns:a16="http://schemas.microsoft.com/office/drawing/2014/main" val="2267725906"/>
                    </a:ext>
                  </a:extLst>
                </a:gridCol>
              </a:tblGrid>
              <a:tr h="134778">
                <a:tc>
                  <a:txBody>
                    <a:bodyPr/>
                    <a:lstStyle/>
                    <a:p>
                      <a:pPr algn="l" fontAlgn="t"/>
                      <a:r>
                        <a:rPr lang="fr-FR" sz="1000" b="1" i="0" u="none" strike="noStrike">
                          <a:solidFill>
                            <a:srgbClr val="FFFFFF"/>
                          </a:solidFill>
                          <a:effectLst/>
                          <a:latin typeface="Calibri Light" panose="020F0302020204030204" pitchFamily="34" charset="0"/>
                        </a:rPr>
                        <a:t>Thème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Démarche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tc>
                  <a:txBody>
                    <a:bodyPr/>
                    <a:lstStyle/>
                    <a:p>
                      <a:pPr algn="l" fontAlgn="t"/>
                      <a:r>
                        <a:rPr lang="fr-FR" sz="1000" b="1" i="0" u="none" strike="noStrike">
                          <a:solidFill>
                            <a:srgbClr val="FFFFFF"/>
                          </a:solidFill>
                          <a:effectLst/>
                          <a:latin typeface="Calibri Light" panose="020F0302020204030204" pitchFamily="34" charset="0"/>
                        </a:rPr>
                        <a:t>Sous démarche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3B02A"/>
                    </a:solidFill>
                  </a:tcPr>
                </a:tc>
                <a:extLst>
                  <a:ext uri="{0D108BD9-81ED-4DB2-BD59-A6C34878D82A}">
                    <a16:rowId xmlns:a16="http://schemas.microsoft.com/office/drawing/2014/main" val="1536605862"/>
                  </a:ext>
                </a:extLst>
              </a:tr>
              <a:tr h="134778">
                <a:tc>
                  <a:txBody>
                    <a:bodyPr/>
                    <a:lstStyle/>
                    <a:p>
                      <a:pPr algn="l" fontAlgn="t"/>
                      <a:r>
                        <a:rPr lang="fr-FR" sz="1000" b="0" i="0" u="none" strike="noStrike">
                          <a:solidFill>
                            <a:srgbClr val="000000"/>
                          </a:solidFill>
                          <a:effectLst/>
                          <a:latin typeface="Calibri Light" panose="020F0302020204030204" pitchFamily="34" charset="0"/>
                        </a:rPr>
                        <a:t>Scolarité</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Délégués</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30727916"/>
                  </a:ext>
                </a:extLst>
              </a:tr>
              <a:tr h="390390">
                <a:tc>
                  <a:txBody>
                    <a:bodyPr/>
                    <a:lstStyle/>
                    <a:p>
                      <a:pPr algn="l" rtl="0" fontAlgn="t"/>
                      <a:r>
                        <a:rPr lang="fr-FR" sz="1000" b="0" i="0" u="none" strike="noStrike">
                          <a:solidFill>
                            <a:srgbClr val="000000"/>
                          </a:solidFill>
                          <a:effectLst/>
                          <a:latin typeface="Calibri Light" panose="020F0302020204030204" pitchFamily="34" charset="0"/>
                        </a:rPr>
                        <a:t>scolarité</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Enseignements adaptés</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Personnalisation de la scolarité (dispense d'assiduité, validation d'études, etc.)</a:t>
                      </a:r>
                      <a:br>
                        <a:rPr lang="fr-FR" sz="1000" b="0" i="0" u="none" strike="noStrike">
                          <a:solidFill>
                            <a:srgbClr val="000000"/>
                          </a:solidFill>
                          <a:effectLst/>
                          <a:latin typeface="Calibri Light" panose="020F0302020204030204" pitchFamily="34" charset="0"/>
                        </a:rPr>
                      </a:br>
                      <a:r>
                        <a:rPr lang="fr-FR" sz="1000" b="0" i="0" u="none" strike="noStrike">
                          <a:solidFill>
                            <a:srgbClr val="000000"/>
                          </a:solidFill>
                          <a:effectLst/>
                          <a:latin typeface="Calibri Light" panose="020F0302020204030204" pitchFamily="34" charset="0"/>
                        </a:rPr>
                        <a:t>Contrat pédagogique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25899820"/>
                  </a:ext>
                </a:extLst>
              </a:tr>
              <a:tr h="134778">
                <a:tc>
                  <a:txBody>
                    <a:bodyPr/>
                    <a:lstStyle/>
                    <a:p>
                      <a:pPr algn="l" fontAlgn="t"/>
                      <a:r>
                        <a:rPr lang="fr-FR" sz="1000" b="0" i="0" u="none" strike="noStrike">
                          <a:solidFill>
                            <a:srgbClr val="000000"/>
                          </a:solidFill>
                          <a:effectLst/>
                          <a:latin typeface="Calibri Light" panose="020F0302020204030204" pitchFamily="34" charset="0"/>
                        </a:rPr>
                        <a:t>Urgence et sécurité</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Aide sociale et handicap</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92560541"/>
                  </a:ext>
                </a:extLst>
              </a:tr>
              <a:tr h="134778">
                <a:tc>
                  <a:txBody>
                    <a:bodyPr/>
                    <a:lstStyle/>
                    <a:p>
                      <a:pPr algn="l" fontAlgn="t"/>
                      <a:r>
                        <a:rPr lang="fr-FR" sz="1000" b="0" i="0" u="none" strike="noStrike">
                          <a:solidFill>
                            <a:srgbClr val="000000"/>
                          </a:solidFill>
                          <a:effectLst/>
                          <a:latin typeface="Calibri Light" panose="020F0302020204030204" pitchFamily="34" charset="0"/>
                        </a:rPr>
                        <a:t>Urgence et sécurité</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Incendie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177514764"/>
                  </a:ext>
                </a:extLst>
              </a:tr>
              <a:tr h="134778">
                <a:tc>
                  <a:txBody>
                    <a:bodyPr/>
                    <a:lstStyle/>
                    <a:p>
                      <a:pPr algn="l" fontAlgn="t"/>
                      <a:r>
                        <a:rPr lang="fr-FR" sz="1000" b="0" i="0" u="none" strike="noStrike">
                          <a:solidFill>
                            <a:srgbClr val="000000"/>
                          </a:solidFill>
                          <a:effectLst/>
                          <a:latin typeface="Calibri Light" panose="020F0302020204030204" pitchFamily="34" charset="0"/>
                        </a:rPr>
                        <a:t>Urgence et sécurité</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Santé</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951571784"/>
                  </a:ext>
                </a:extLst>
              </a:tr>
              <a:tr h="134778">
                <a:tc>
                  <a:txBody>
                    <a:bodyPr/>
                    <a:lstStyle/>
                    <a:p>
                      <a:pPr algn="l" fontAlgn="t"/>
                      <a:r>
                        <a:rPr lang="fr-FR" sz="1000" b="0" i="0" u="none" strike="noStrike">
                          <a:solidFill>
                            <a:srgbClr val="000000"/>
                          </a:solidFill>
                          <a:effectLst/>
                          <a:latin typeface="Calibri Light" panose="020F0302020204030204" pitchFamily="34" charset="0"/>
                        </a:rPr>
                        <a:t>Urgence et sécurité</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Violences</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61189556"/>
                  </a:ext>
                </a:extLst>
              </a:tr>
              <a:tr h="134778">
                <a:tc>
                  <a:txBody>
                    <a:bodyPr/>
                    <a:lstStyle/>
                    <a:p>
                      <a:pPr algn="l" fontAlgn="t"/>
                      <a:r>
                        <a:rPr lang="fr-FR" sz="1000" b="0" i="0" u="none" strike="noStrike">
                          <a:solidFill>
                            <a:srgbClr val="000000"/>
                          </a:solidFill>
                          <a:effectLst/>
                          <a:latin typeface="Calibri Light" panose="020F0302020204030204" pitchFamily="34" charset="0"/>
                        </a:rPr>
                        <a:t>Usage informatique et numérique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Compte informatique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Activitation</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960319374"/>
                  </a:ext>
                </a:extLst>
              </a:tr>
              <a:tr h="134778">
                <a:tc>
                  <a:txBody>
                    <a:bodyPr/>
                    <a:lstStyle/>
                    <a:p>
                      <a:pPr algn="l" fontAlgn="t"/>
                      <a:r>
                        <a:rPr lang="fr-FR" sz="1000" b="0" i="0" u="none" strike="noStrike">
                          <a:solidFill>
                            <a:srgbClr val="000000"/>
                          </a:solidFill>
                          <a:effectLst/>
                          <a:latin typeface="Calibri Light" panose="020F0302020204030204" pitchFamily="34" charset="0"/>
                        </a:rPr>
                        <a:t>Usage informatique et numérique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Compte informatique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Mot de passe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445598398"/>
                  </a:ext>
                </a:extLst>
              </a:tr>
              <a:tr h="134778">
                <a:tc>
                  <a:txBody>
                    <a:bodyPr/>
                    <a:lstStyle/>
                    <a:p>
                      <a:pPr algn="l" fontAlgn="t"/>
                      <a:r>
                        <a:rPr lang="fr-FR" sz="1000" b="0" i="0" u="none" strike="noStrike">
                          <a:solidFill>
                            <a:srgbClr val="000000"/>
                          </a:solidFill>
                          <a:effectLst/>
                          <a:latin typeface="Calibri Light" panose="020F0302020204030204" pitchFamily="34" charset="0"/>
                        </a:rPr>
                        <a:t>Usage informatique et numérique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Comptes à configuer</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Check list  comptes </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532777626"/>
                  </a:ext>
                </a:extLst>
              </a:tr>
              <a:tr h="134778">
                <a:tc>
                  <a:txBody>
                    <a:bodyPr/>
                    <a:lstStyle/>
                    <a:p>
                      <a:pPr algn="l" fontAlgn="t"/>
                      <a:r>
                        <a:rPr lang="fr-FR" sz="1000" b="0" i="0" u="none" strike="noStrike">
                          <a:solidFill>
                            <a:srgbClr val="000000"/>
                          </a:solidFill>
                          <a:effectLst/>
                          <a:latin typeface="Calibri Light" panose="020F0302020204030204" pitchFamily="34" charset="0"/>
                        </a:rPr>
                        <a:t>Usage informatique et numérique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Résolution de problème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525764104"/>
                  </a:ext>
                </a:extLst>
              </a:tr>
              <a:tr h="134778">
                <a:tc>
                  <a:txBody>
                    <a:bodyPr/>
                    <a:lstStyle/>
                    <a:p>
                      <a:pPr algn="l" fontAlgn="t"/>
                      <a:r>
                        <a:rPr lang="fr-FR" sz="1000" b="0" i="0" u="none" strike="noStrike">
                          <a:solidFill>
                            <a:srgbClr val="000000"/>
                          </a:solidFill>
                          <a:effectLst/>
                          <a:latin typeface="Calibri Light" panose="020F0302020204030204" pitchFamily="34" charset="0"/>
                        </a:rPr>
                        <a:t>Usage informatique et numérique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Résolution de problème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EDT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861719749"/>
                  </a:ext>
                </a:extLst>
              </a:tr>
              <a:tr h="134778">
                <a:tc>
                  <a:txBody>
                    <a:bodyPr/>
                    <a:lstStyle/>
                    <a:p>
                      <a:pPr algn="l" fontAlgn="t"/>
                      <a:r>
                        <a:rPr lang="fr-FR" sz="1000" b="0" i="0" u="none" strike="noStrike">
                          <a:solidFill>
                            <a:srgbClr val="000000"/>
                          </a:solidFill>
                          <a:effectLst/>
                          <a:latin typeface="Calibri Light" panose="020F0302020204030204" pitchFamily="34" charset="0"/>
                        </a:rPr>
                        <a:t>Usage informatique et numérique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Usage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Accès ponctuel à l'externe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43222749"/>
                  </a:ext>
                </a:extLst>
              </a:tr>
              <a:tr h="134778">
                <a:tc>
                  <a:txBody>
                    <a:bodyPr/>
                    <a:lstStyle/>
                    <a:p>
                      <a:pPr algn="l" fontAlgn="t"/>
                      <a:r>
                        <a:rPr lang="fr-FR" sz="1000" b="0" i="0" u="none" strike="noStrike">
                          <a:solidFill>
                            <a:srgbClr val="000000"/>
                          </a:solidFill>
                          <a:effectLst/>
                          <a:latin typeface="Calibri Light" panose="020F0302020204030204" pitchFamily="34" charset="0"/>
                        </a:rPr>
                        <a:t>Usage informatique et numérique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Usage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Coffre fort  numérique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62642395"/>
                  </a:ext>
                </a:extLst>
              </a:tr>
              <a:tr h="134778">
                <a:tc>
                  <a:txBody>
                    <a:bodyPr/>
                    <a:lstStyle/>
                    <a:p>
                      <a:pPr algn="l" fontAlgn="t"/>
                      <a:r>
                        <a:rPr lang="fr-FR" sz="1000" b="0" i="0" u="none" strike="noStrike">
                          <a:solidFill>
                            <a:srgbClr val="000000"/>
                          </a:solidFill>
                          <a:effectLst/>
                          <a:latin typeface="Calibri Light" panose="020F0302020204030204" pitchFamily="34" charset="0"/>
                        </a:rPr>
                        <a:t>Usage informatique et numérique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Usage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EDT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229255954"/>
                  </a:ext>
                </a:extLst>
              </a:tr>
              <a:tr h="134778">
                <a:tc>
                  <a:txBody>
                    <a:bodyPr/>
                    <a:lstStyle/>
                    <a:p>
                      <a:pPr algn="l" fontAlgn="t"/>
                      <a:r>
                        <a:rPr lang="fr-FR" sz="1000" b="0" i="0" u="none" strike="noStrike">
                          <a:solidFill>
                            <a:srgbClr val="000000"/>
                          </a:solidFill>
                          <a:effectLst/>
                          <a:latin typeface="Calibri Light" panose="020F0302020204030204" pitchFamily="34" charset="0"/>
                        </a:rPr>
                        <a:t>Usage informatique et numérique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Usage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Wifi</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911574740"/>
                  </a:ext>
                </a:extLst>
              </a:tr>
              <a:tr h="134778">
                <a:tc>
                  <a:txBody>
                    <a:bodyPr/>
                    <a:lstStyle/>
                    <a:p>
                      <a:pPr algn="l" fontAlgn="t"/>
                      <a:r>
                        <a:rPr lang="fr-FR" sz="1000" b="0" i="0" u="none" strike="noStrike">
                          <a:solidFill>
                            <a:srgbClr val="000000"/>
                          </a:solidFill>
                          <a:effectLst/>
                          <a:latin typeface="Calibri Light" panose="020F0302020204030204" pitchFamily="34" charset="0"/>
                        </a:rPr>
                        <a:t>Vie associative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BDE Bureau des Etudiants</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352098111"/>
                  </a:ext>
                </a:extLst>
              </a:tr>
              <a:tr h="134778">
                <a:tc>
                  <a:txBody>
                    <a:bodyPr/>
                    <a:lstStyle/>
                    <a:p>
                      <a:pPr algn="l" fontAlgn="t"/>
                      <a:r>
                        <a:rPr lang="fr-FR" sz="1000" b="0" i="0" u="none" strike="noStrike">
                          <a:solidFill>
                            <a:srgbClr val="000000"/>
                          </a:solidFill>
                          <a:effectLst/>
                          <a:latin typeface="Calibri Light" panose="020F0302020204030204" pitchFamily="34" charset="0"/>
                        </a:rPr>
                        <a:t>Vie associative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Bonus engagement étudiant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339901515"/>
                  </a:ext>
                </a:extLst>
              </a:tr>
              <a:tr h="134778">
                <a:tc>
                  <a:txBody>
                    <a:bodyPr/>
                    <a:lstStyle/>
                    <a:p>
                      <a:pPr algn="l" fontAlgn="t"/>
                      <a:r>
                        <a:rPr lang="fr-FR" sz="1000" b="0" i="0" u="none" strike="noStrike">
                          <a:solidFill>
                            <a:srgbClr val="000000"/>
                          </a:solidFill>
                          <a:effectLst/>
                          <a:latin typeface="Calibri Light" panose="020F0302020204030204" pitchFamily="34" charset="0"/>
                        </a:rPr>
                        <a:t>Vie associative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Créer une association</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48995475"/>
                  </a:ext>
                </a:extLst>
              </a:tr>
              <a:tr h="134778">
                <a:tc>
                  <a:txBody>
                    <a:bodyPr/>
                    <a:lstStyle/>
                    <a:p>
                      <a:pPr algn="l" fontAlgn="t"/>
                      <a:r>
                        <a:rPr lang="fr-FR" sz="1000" b="0" i="0" u="none" strike="noStrike">
                          <a:solidFill>
                            <a:srgbClr val="000000"/>
                          </a:solidFill>
                          <a:effectLst/>
                          <a:latin typeface="Calibri Light" panose="020F0302020204030204" pitchFamily="34" charset="0"/>
                        </a:rPr>
                        <a:t>Vie associative</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a:solidFill>
                            <a:srgbClr val="000000"/>
                          </a:solidFill>
                          <a:effectLst/>
                          <a:latin typeface="Calibri Light" panose="020F0302020204030204" pitchFamily="34" charset="0"/>
                        </a:rPr>
                        <a:t>Rejoindre une association</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fr-FR" sz="1000" b="0" i="0" u="none" strike="noStrike" dirty="0">
                          <a:solidFill>
                            <a:srgbClr val="000000"/>
                          </a:solidFill>
                          <a:effectLst/>
                          <a:latin typeface="Calibri Light" panose="020F0302020204030204" pitchFamily="34" charset="0"/>
                        </a:rPr>
                        <a:t>-</a:t>
                      </a:r>
                    </a:p>
                  </a:txBody>
                  <a:tcPr marL="4648" marR="4648" marT="464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65870110"/>
                  </a:ext>
                </a:extLst>
              </a:tr>
            </a:tbl>
          </a:graphicData>
        </a:graphic>
      </p:graphicFrame>
    </p:spTree>
    <p:extLst>
      <p:ext uri="{BB962C8B-B14F-4D97-AF65-F5344CB8AC3E}">
        <p14:creationId xmlns:p14="http://schemas.microsoft.com/office/powerpoint/2010/main" val="4055880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C1763DE-8E16-3E55-A92B-CBE3B2E24B96}"/>
              </a:ext>
            </a:extLst>
          </p:cNvPr>
          <p:cNvSpPr>
            <a:spLocks noGrp="1"/>
          </p:cNvSpPr>
          <p:nvPr>
            <p:ph type="title"/>
          </p:nvPr>
        </p:nvSpPr>
        <p:spPr/>
        <p:txBody>
          <a:bodyPr>
            <a:normAutofit/>
          </a:bodyPr>
          <a:lstStyle/>
          <a:p>
            <a:r>
              <a:rPr lang="fr-FR" sz="1800" dirty="0">
                <a:latin typeface="Marianne" panose="02000000000000000000" pitchFamily="2" charset="0"/>
              </a:rPr>
              <a:t>Présentation des intervenants</a:t>
            </a:r>
            <a:endParaRPr lang="fr-FR" sz="1800" dirty="0"/>
          </a:p>
        </p:txBody>
      </p:sp>
      <p:sp>
        <p:nvSpPr>
          <p:cNvPr id="8" name="Footer Placeholder 7">
            <a:extLst>
              <a:ext uri="{FF2B5EF4-FFF2-40B4-BE49-F238E27FC236}">
                <a16:creationId xmlns:a16="http://schemas.microsoft.com/office/drawing/2014/main" id="{108749FA-C71A-4EBF-E722-0046536ABF7C}"/>
              </a:ext>
            </a:extLst>
          </p:cNvPr>
          <p:cNvSpPr>
            <a:spLocks noGrp="1"/>
          </p:cNvSpPr>
          <p:nvPr>
            <p:ph type="ftr" sz="quarter" idx="3"/>
          </p:nvPr>
        </p:nvSpPr>
        <p:spPr/>
        <p:txBody>
          <a:bodyPr/>
          <a:lstStyle/>
          <a:p>
            <a:r>
              <a:rPr lang="fr-FR"/>
              <a:t>Direction interministérielle de la transformation publique</a:t>
            </a:r>
          </a:p>
        </p:txBody>
      </p:sp>
      <p:grpSp>
        <p:nvGrpSpPr>
          <p:cNvPr id="18" name="Group 17">
            <a:extLst>
              <a:ext uri="{FF2B5EF4-FFF2-40B4-BE49-F238E27FC236}">
                <a16:creationId xmlns:a16="http://schemas.microsoft.com/office/drawing/2014/main" id="{B99F7543-2BE4-270A-F5B8-914663D62397}"/>
              </a:ext>
            </a:extLst>
          </p:cNvPr>
          <p:cNvGrpSpPr/>
          <p:nvPr/>
        </p:nvGrpSpPr>
        <p:grpSpPr>
          <a:xfrm>
            <a:off x="6071683" y="1987388"/>
            <a:ext cx="2513517" cy="1728679"/>
            <a:chOff x="3066016" y="1987388"/>
            <a:chExt cx="3806422" cy="1728679"/>
          </a:xfrm>
        </p:grpSpPr>
        <p:grpSp>
          <p:nvGrpSpPr>
            <p:cNvPr id="17" name="Group 16">
              <a:extLst>
                <a:ext uri="{FF2B5EF4-FFF2-40B4-BE49-F238E27FC236}">
                  <a16:creationId xmlns:a16="http://schemas.microsoft.com/office/drawing/2014/main" id="{2FBA8510-B24B-8126-2776-39B1F2713CB2}"/>
                </a:ext>
              </a:extLst>
            </p:cNvPr>
            <p:cNvGrpSpPr/>
            <p:nvPr/>
          </p:nvGrpSpPr>
          <p:grpSpPr>
            <a:xfrm>
              <a:off x="3129530" y="1987388"/>
              <a:ext cx="3742908" cy="1728679"/>
              <a:chOff x="3129530" y="1987388"/>
              <a:chExt cx="3742908" cy="1728679"/>
            </a:xfrm>
          </p:grpSpPr>
          <p:sp>
            <p:nvSpPr>
              <p:cNvPr id="12" name="Rectangle: Rounded Corners 11">
                <a:extLst>
                  <a:ext uri="{FF2B5EF4-FFF2-40B4-BE49-F238E27FC236}">
                    <a16:creationId xmlns:a16="http://schemas.microsoft.com/office/drawing/2014/main" id="{8B749A49-E7BA-DBB5-0DAC-2E393319234D}"/>
                  </a:ext>
                </a:extLst>
              </p:cNvPr>
              <p:cNvSpPr/>
              <p:nvPr/>
            </p:nvSpPr>
            <p:spPr>
              <a:xfrm>
                <a:off x="3129530" y="1987388"/>
                <a:ext cx="3742908" cy="1728679"/>
              </a:xfrm>
              <a:prstGeom prst="round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Text Placeholder 2">
                <a:extLst>
                  <a:ext uri="{FF2B5EF4-FFF2-40B4-BE49-F238E27FC236}">
                    <a16:creationId xmlns:a16="http://schemas.microsoft.com/office/drawing/2014/main" id="{80A4C627-6024-83A5-FCF0-395451E49117}"/>
                  </a:ext>
                </a:extLst>
              </p:cNvPr>
              <p:cNvSpPr txBox="1">
                <a:spLocks/>
              </p:cNvSpPr>
              <p:nvPr/>
            </p:nvSpPr>
            <p:spPr bwMode="gray">
              <a:xfrm>
                <a:off x="3496634" y="2293280"/>
                <a:ext cx="3027400" cy="868136"/>
              </a:xfrm>
              <a:prstGeom prst="rect">
                <a:avLst/>
              </a:prstGeom>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200"/>
                  </a:spcAft>
                  <a:buFont typeface="+mj-lt"/>
                  <a:buNone/>
                </a:pPr>
                <a:r>
                  <a:rPr lang="fr-FR" sz="1600" dirty="0">
                    <a:solidFill>
                      <a:schemeClr val="tx2"/>
                    </a:solidFill>
                  </a:rPr>
                  <a:t>Prénom Nom</a:t>
                </a:r>
              </a:p>
              <a:p>
                <a:pPr marL="0" indent="0" algn="ctr">
                  <a:spcBef>
                    <a:spcPts val="0"/>
                  </a:spcBef>
                  <a:spcAft>
                    <a:spcPts val="200"/>
                  </a:spcAft>
                  <a:buFont typeface="+mj-lt"/>
                  <a:buNone/>
                </a:pPr>
                <a:r>
                  <a:rPr lang="fr-FR" sz="1400" b="0" dirty="0"/>
                  <a:t>Poste</a:t>
                </a:r>
              </a:p>
            </p:txBody>
          </p:sp>
        </p:grpSp>
        <p:sp>
          <p:nvSpPr>
            <p:cNvPr id="14" name="Text Placeholder 2">
              <a:extLst>
                <a:ext uri="{FF2B5EF4-FFF2-40B4-BE49-F238E27FC236}">
                  <a16:creationId xmlns:a16="http://schemas.microsoft.com/office/drawing/2014/main" id="{26444797-C812-02A8-AEA5-3C94FBA09E35}"/>
                </a:ext>
              </a:extLst>
            </p:cNvPr>
            <p:cNvSpPr txBox="1">
              <a:spLocks/>
            </p:cNvSpPr>
            <p:nvPr/>
          </p:nvSpPr>
          <p:spPr bwMode="gray">
            <a:xfrm>
              <a:off x="3066016" y="3065271"/>
              <a:ext cx="3806422" cy="582269"/>
            </a:xfrm>
            <a:prstGeom prst="rect">
              <a:avLst/>
            </a:prstGeom>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4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200"/>
                </a:spcAft>
                <a:buFont typeface="+mj-lt"/>
                <a:buNone/>
              </a:pPr>
              <a:r>
                <a:rPr lang="fr-FR" sz="1200" b="0" i="1" dirty="0">
                  <a:solidFill>
                    <a:schemeClr val="tx2"/>
                  </a:solidFill>
                </a:rPr>
                <a:t>email</a:t>
              </a:r>
            </a:p>
            <a:p>
              <a:pPr marL="0" indent="0" algn="ctr">
                <a:spcBef>
                  <a:spcPts val="0"/>
                </a:spcBef>
                <a:spcAft>
                  <a:spcPts val="200"/>
                </a:spcAft>
                <a:buFont typeface="+mj-lt"/>
                <a:buNone/>
              </a:pPr>
              <a:r>
                <a:rPr lang="fr-FR" sz="1200" b="0" i="1" dirty="0">
                  <a:solidFill>
                    <a:schemeClr val="tx2"/>
                  </a:solidFill>
                </a:rPr>
                <a:t>tél</a:t>
              </a:r>
            </a:p>
          </p:txBody>
        </p:sp>
      </p:grpSp>
      <p:sp>
        <p:nvSpPr>
          <p:cNvPr id="15" name="Oval 14">
            <a:extLst>
              <a:ext uri="{FF2B5EF4-FFF2-40B4-BE49-F238E27FC236}">
                <a16:creationId xmlns:a16="http://schemas.microsoft.com/office/drawing/2014/main" id="{11A66941-5FB7-B7FF-E1CE-CBB116978A5E}"/>
              </a:ext>
            </a:extLst>
          </p:cNvPr>
          <p:cNvSpPr/>
          <p:nvPr/>
        </p:nvSpPr>
        <p:spPr>
          <a:xfrm>
            <a:off x="5048874" y="2228248"/>
            <a:ext cx="1269875" cy="1226820"/>
          </a:xfrm>
          <a:prstGeom prst="ellipse">
            <a:avLst/>
          </a:prstGeom>
          <a:solidFill>
            <a:schemeClr val="accent2"/>
          </a:solidFill>
          <a:ln>
            <a:solidFill>
              <a:schemeClr val="tx2"/>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dirty="0"/>
              <a:t>Photo</a:t>
            </a:r>
          </a:p>
        </p:txBody>
      </p:sp>
      <p:grpSp>
        <p:nvGrpSpPr>
          <p:cNvPr id="19" name="Group 18">
            <a:extLst>
              <a:ext uri="{FF2B5EF4-FFF2-40B4-BE49-F238E27FC236}">
                <a16:creationId xmlns:a16="http://schemas.microsoft.com/office/drawing/2014/main" id="{B4DD27A5-7A38-277B-CCA1-DBD59A8484F5}"/>
              </a:ext>
            </a:extLst>
          </p:cNvPr>
          <p:cNvGrpSpPr/>
          <p:nvPr/>
        </p:nvGrpSpPr>
        <p:grpSpPr>
          <a:xfrm>
            <a:off x="1702883" y="1987388"/>
            <a:ext cx="2513517" cy="1728679"/>
            <a:chOff x="3066016" y="1987388"/>
            <a:chExt cx="3806422" cy="1728679"/>
          </a:xfrm>
        </p:grpSpPr>
        <p:grpSp>
          <p:nvGrpSpPr>
            <p:cNvPr id="20" name="Group 19">
              <a:extLst>
                <a:ext uri="{FF2B5EF4-FFF2-40B4-BE49-F238E27FC236}">
                  <a16:creationId xmlns:a16="http://schemas.microsoft.com/office/drawing/2014/main" id="{36088335-DEF4-51A0-11F1-53AB3FD4BD6F}"/>
                </a:ext>
              </a:extLst>
            </p:cNvPr>
            <p:cNvGrpSpPr/>
            <p:nvPr/>
          </p:nvGrpSpPr>
          <p:grpSpPr>
            <a:xfrm>
              <a:off x="3129530" y="1987388"/>
              <a:ext cx="3742908" cy="1728679"/>
              <a:chOff x="3129530" y="1987388"/>
              <a:chExt cx="3742908" cy="1728679"/>
            </a:xfrm>
          </p:grpSpPr>
          <p:sp>
            <p:nvSpPr>
              <p:cNvPr id="22" name="Rectangle: Rounded Corners 21">
                <a:extLst>
                  <a:ext uri="{FF2B5EF4-FFF2-40B4-BE49-F238E27FC236}">
                    <a16:creationId xmlns:a16="http://schemas.microsoft.com/office/drawing/2014/main" id="{28E8603B-6242-6CCA-F154-BC546C3DDF36}"/>
                  </a:ext>
                </a:extLst>
              </p:cNvPr>
              <p:cNvSpPr/>
              <p:nvPr/>
            </p:nvSpPr>
            <p:spPr>
              <a:xfrm>
                <a:off x="3129530" y="1987388"/>
                <a:ext cx="3742908" cy="1728679"/>
              </a:xfrm>
              <a:prstGeom prst="round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Text Placeholder 2">
                <a:extLst>
                  <a:ext uri="{FF2B5EF4-FFF2-40B4-BE49-F238E27FC236}">
                    <a16:creationId xmlns:a16="http://schemas.microsoft.com/office/drawing/2014/main" id="{CC92D660-8DFE-88B9-5B4A-987AD3E4C7F0}"/>
                  </a:ext>
                </a:extLst>
              </p:cNvPr>
              <p:cNvSpPr txBox="1">
                <a:spLocks/>
              </p:cNvSpPr>
              <p:nvPr/>
            </p:nvSpPr>
            <p:spPr bwMode="gray">
              <a:xfrm>
                <a:off x="3496634" y="2293280"/>
                <a:ext cx="3027400" cy="868136"/>
              </a:xfrm>
              <a:prstGeom prst="rect">
                <a:avLst/>
              </a:prstGeom>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200"/>
                  </a:spcAft>
                  <a:buFont typeface="+mj-lt"/>
                  <a:buNone/>
                </a:pPr>
                <a:r>
                  <a:rPr lang="fr-FR" sz="1600" dirty="0">
                    <a:solidFill>
                      <a:schemeClr val="tx2"/>
                    </a:solidFill>
                  </a:rPr>
                  <a:t>Prénom Nom</a:t>
                </a:r>
              </a:p>
              <a:p>
                <a:pPr marL="0" indent="0" algn="ctr">
                  <a:spcBef>
                    <a:spcPts val="0"/>
                  </a:spcBef>
                  <a:spcAft>
                    <a:spcPts val="200"/>
                  </a:spcAft>
                  <a:buFont typeface="+mj-lt"/>
                  <a:buNone/>
                </a:pPr>
                <a:r>
                  <a:rPr lang="fr-FR" sz="1400" b="0" dirty="0"/>
                  <a:t>Poste</a:t>
                </a:r>
              </a:p>
            </p:txBody>
          </p:sp>
        </p:grpSp>
        <p:sp>
          <p:nvSpPr>
            <p:cNvPr id="21" name="Text Placeholder 2">
              <a:extLst>
                <a:ext uri="{FF2B5EF4-FFF2-40B4-BE49-F238E27FC236}">
                  <a16:creationId xmlns:a16="http://schemas.microsoft.com/office/drawing/2014/main" id="{A8F4D722-8CC6-B459-C357-EE996FB18984}"/>
                </a:ext>
              </a:extLst>
            </p:cNvPr>
            <p:cNvSpPr txBox="1">
              <a:spLocks/>
            </p:cNvSpPr>
            <p:nvPr/>
          </p:nvSpPr>
          <p:spPr bwMode="gray">
            <a:xfrm>
              <a:off x="3066016" y="3065271"/>
              <a:ext cx="3806422" cy="582269"/>
            </a:xfrm>
            <a:prstGeom prst="rect">
              <a:avLst/>
            </a:prstGeom>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4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200"/>
                </a:spcAft>
                <a:buFont typeface="+mj-lt"/>
                <a:buNone/>
              </a:pPr>
              <a:r>
                <a:rPr lang="fr-FR" sz="1200" b="0" i="1" dirty="0">
                  <a:solidFill>
                    <a:schemeClr val="tx2"/>
                  </a:solidFill>
                </a:rPr>
                <a:t>email</a:t>
              </a:r>
            </a:p>
            <a:p>
              <a:pPr marL="0" indent="0" algn="ctr">
                <a:spcBef>
                  <a:spcPts val="0"/>
                </a:spcBef>
                <a:spcAft>
                  <a:spcPts val="200"/>
                </a:spcAft>
                <a:buFont typeface="+mj-lt"/>
                <a:buNone/>
              </a:pPr>
              <a:r>
                <a:rPr lang="fr-FR" sz="1200" b="0" i="1" dirty="0">
                  <a:solidFill>
                    <a:schemeClr val="tx2"/>
                  </a:solidFill>
                </a:rPr>
                <a:t>tél</a:t>
              </a:r>
            </a:p>
          </p:txBody>
        </p:sp>
      </p:grpSp>
      <p:sp>
        <p:nvSpPr>
          <p:cNvPr id="24" name="Oval 23">
            <a:extLst>
              <a:ext uri="{FF2B5EF4-FFF2-40B4-BE49-F238E27FC236}">
                <a16:creationId xmlns:a16="http://schemas.microsoft.com/office/drawing/2014/main" id="{B57627D8-7814-757F-9851-8E082367EF1C}"/>
              </a:ext>
            </a:extLst>
          </p:cNvPr>
          <p:cNvSpPr/>
          <p:nvPr/>
        </p:nvSpPr>
        <p:spPr>
          <a:xfrm>
            <a:off x="680074" y="2228248"/>
            <a:ext cx="1269875" cy="1226820"/>
          </a:xfrm>
          <a:prstGeom prst="ellipse">
            <a:avLst/>
          </a:prstGeom>
          <a:solidFill>
            <a:schemeClr val="accent2"/>
          </a:solidFill>
          <a:ln>
            <a:solidFill>
              <a:schemeClr val="tx2"/>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dirty="0"/>
              <a:t>Photo</a:t>
            </a:r>
          </a:p>
        </p:txBody>
      </p:sp>
    </p:spTree>
    <p:extLst>
      <p:ext uri="{BB962C8B-B14F-4D97-AF65-F5344CB8AC3E}">
        <p14:creationId xmlns:p14="http://schemas.microsoft.com/office/powerpoint/2010/main" val="9067324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F9D9BAC-9643-1692-3E8A-345B915C9980}"/>
              </a:ext>
            </a:extLst>
          </p:cNvPr>
          <p:cNvSpPr>
            <a:spLocks noGrp="1"/>
          </p:cNvSpPr>
          <p:nvPr>
            <p:ph type="title"/>
          </p:nvPr>
        </p:nvSpPr>
        <p:spPr>
          <a:xfrm>
            <a:off x="323850" y="2224965"/>
            <a:ext cx="8424863" cy="539991"/>
          </a:xfrm>
          <a:solidFill>
            <a:schemeClr val="tx2">
              <a:lumMod val="40000"/>
              <a:lumOff val="60000"/>
            </a:schemeClr>
          </a:solidFill>
        </p:spPr>
        <p:txBody>
          <a:bodyPr/>
          <a:lstStyle/>
          <a:p>
            <a:r>
              <a:rPr lang="fr-FR" dirty="0">
                <a:solidFill>
                  <a:schemeClr val="bg1"/>
                </a:solidFill>
              </a:rPr>
              <a:t>Objectifs de la session</a:t>
            </a:r>
          </a:p>
        </p:txBody>
      </p:sp>
      <p:sp>
        <p:nvSpPr>
          <p:cNvPr id="8" name="Footer Placeholder 7">
            <a:extLst>
              <a:ext uri="{FF2B5EF4-FFF2-40B4-BE49-F238E27FC236}">
                <a16:creationId xmlns:a16="http://schemas.microsoft.com/office/drawing/2014/main" id="{557F60D9-A7B2-A42E-0004-7D69456F23EF}"/>
              </a:ext>
            </a:extLst>
          </p:cNvPr>
          <p:cNvSpPr>
            <a:spLocks noGrp="1"/>
          </p:cNvSpPr>
          <p:nvPr>
            <p:ph type="ftr" sz="quarter" idx="3"/>
          </p:nvPr>
        </p:nvSpPr>
        <p:spPr/>
        <p:txBody>
          <a:bodyPr/>
          <a:lstStyle/>
          <a:p>
            <a:r>
              <a:rPr lang="fr-FR"/>
              <a:t>Direction interministérielle de la transformation publique</a:t>
            </a:r>
          </a:p>
        </p:txBody>
      </p:sp>
    </p:spTree>
    <p:extLst>
      <p:ext uri="{BB962C8B-B14F-4D97-AF65-F5344CB8AC3E}">
        <p14:creationId xmlns:p14="http://schemas.microsoft.com/office/powerpoint/2010/main" val="23784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C1763DE-8E16-3E55-A92B-CBE3B2E24B96}"/>
              </a:ext>
            </a:extLst>
          </p:cNvPr>
          <p:cNvSpPr>
            <a:spLocks noGrp="1"/>
          </p:cNvSpPr>
          <p:nvPr>
            <p:ph type="title"/>
          </p:nvPr>
        </p:nvSpPr>
        <p:spPr/>
        <p:txBody>
          <a:bodyPr>
            <a:normAutofit/>
          </a:bodyPr>
          <a:lstStyle/>
          <a:p>
            <a:r>
              <a:rPr lang="fr-FR" sz="1800" dirty="0">
                <a:latin typeface="Marianne" panose="02000000000000000000" pitchFamily="2" charset="0"/>
              </a:rPr>
              <a:t>A l’issue de cette session, vous saurez…</a:t>
            </a:r>
            <a:endParaRPr lang="fr-FR" sz="1800" dirty="0"/>
          </a:p>
        </p:txBody>
      </p:sp>
      <p:sp>
        <p:nvSpPr>
          <p:cNvPr id="8" name="Footer Placeholder 7">
            <a:extLst>
              <a:ext uri="{FF2B5EF4-FFF2-40B4-BE49-F238E27FC236}">
                <a16:creationId xmlns:a16="http://schemas.microsoft.com/office/drawing/2014/main" id="{108749FA-C71A-4EBF-E722-0046536ABF7C}"/>
              </a:ext>
            </a:extLst>
          </p:cNvPr>
          <p:cNvSpPr>
            <a:spLocks noGrp="1"/>
          </p:cNvSpPr>
          <p:nvPr>
            <p:ph type="ftr" sz="quarter" idx="3"/>
          </p:nvPr>
        </p:nvSpPr>
        <p:spPr/>
        <p:txBody>
          <a:bodyPr/>
          <a:lstStyle/>
          <a:p>
            <a:r>
              <a:rPr lang="fr-FR"/>
              <a:t>Direction interministérielle de la transformation publique</a:t>
            </a:r>
          </a:p>
        </p:txBody>
      </p:sp>
      <p:sp>
        <p:nvSpPr>
          <p:cNvPr id="9" name="Text Placeholder 2">
            <a:extLst>
              <a:ext uri="{FF2B5EF4-FFF2-40B4-BE49-F238E27FC236}">
                <a16:creationId xmlns:a16="http://schemas.microsoft.com/office/drawing/2014/main" id="{739DF690-9F6D-618D-69E4-1A08DB3F23A6}"/>
              </a:ext>
            </a:extLst>
          </p:cNvPr>
          <p:cNvSpPr txBox="1">
            <a:spLocks/>
          </p:cNvSpPr>
          <p:nvPr/>
        </p:nvSpPr>
        <p:spPr bwMode="gray">
          <a:xfrm>
            <a:off x="601551" y="1726910"/>
            <a:ext cx="6280511" cy="3056590"/>
          </a:xfrm>
          <a:prstGeom prst="rect">
            <a:avLst/>
          </a:prstGeom>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lnSpc>
                <a:spcPct val="150000"/>
              </a:lnSpc>
              <a:spcBef>
                <a:spcPts val="0"/>
              </a:spcBef>
              <a:spcAft>
                <a:spcPts val="1200"/>
              </a:spcAft>
              <a:buFont typeface="Arial" panose="020B0604020202020204" pitchFamily="34" charset="0"/>
              <a:buChar char="•"/>
            </a:pPr>
            <a:r>
              <a:rPr lang="fr-FR" sz="1600" b="0" dirty="0"/>
              <a:t>Ce qu’est le </a:t>
            </a:r>
            <a:r>
              <a:rPr lang="fr-FR" sz="1600" dirty="0">
                <a:solidFill>
                  <a:schemeClr val="tx2">
                    <a:lumMod val="60000"/>
                    <a:lumOff val="40000"/>
                  </a:schemeClr>
                </a:solidFill>
              </a:rPr>
              <a:t>Réseau des guichets d’accueil</a:t>
            </a:r>
            <a:r>
              <a:rPr lang="fr-FR" sz="1600" b="0" dirty="0">
                <a:solidFill>
                  <a:schemeClr val="tx2">
                    <a:lumMod val="60000"/>
                    <a:lumOff val="40000"/>
                  </a:schemeClr>
                </a:solidFill>
              </a:rPr>
              <a:t> </a:t>
            </a:r>
            <a:r>
              <a:rPr lang="fr-FR" sz="1600" b="0" dirty="0"/>
              <a:t>et à quoi il sert</a:t>
            </a:r>
          </a:p>
          <a:p>
            <a:pPr marL="285750" indent="-285750">
              <a:lnSpc>
                <a:spcPct val="150000"/>
              </a:lnSpc>
              <a:spcBef>
                <a:spcPts val="0"/>
              </a:spcBef>
              <a:spcAft>
                <a:spcPts val="1200"/>
              </a:spcAft>
              <a:buFont typeface="Arial" panose="020B0604020202020204" pitchFamily="34" charset="0"/>
              <a:buChar char="•"/>
            </a:pPr>
            <a:r>
              <a:rPr lang="fr-FR" sz="1600" dirty="0">
                <a:solidFill>
                  <a:schemeClr val="tx2">
                    <a:lumMod val="60000"/>
                    <a:lumOff val="40000"/>
                  </a:schemeClr>
                </a:solidFill>
              </a:rPr>
              <a:t>Qui </a:t>
            </a:r>
            <a:r>
              <a:rPr lang="fr-FR" sz="1600" b="0" dirty="0"/>
              <a:t>le compose et </a:t>
            </a:r>
            <a:r>
              <a:rPr lang="fr-FR" sz="1600" dirty="0">
                <a:solidFill>
                  <a:schemeClr val="tx2">
                    <a:lumMod val="60000"/>
                    <a:lumOff val="40000"/>
                  </a:schemeClr>
                </a:solidFill>
              </a:rPr>
              <a:t>comment </a:t>
            </a:r>
            <a:r>
              <a:rPr lang="fr-FR" sz="1600" b="0" dirty="0"/>
              <a:t>il fonctionne</a:t>
            </a:r>
          </a:p>
          <a:p>
            <a:pPr marL="285750" indent="-285750">
              <a:lnSpc>
                <a:spcPct val="150000"/>
              </a:lnSpc>
              <a:spcBef>
                <a:spcPts val="0"/>
              </a:spcBef>
              <a:spcAft>
                <a:spcPts val="1200"/>
              </a:spcAft>
              <a:buFont typeface="Arial" panose="020B0604020202020204" pitchFamily="34" charset="0"/>
              <a:buChar char="•"/>
            </a:pPr>
            <a:r>
              <a:rPr lang="fr-FR" sz="1600" dirty="0">
                <a:solidFill>
                  <a:schemeClr val="tx2">
                    <a:lumMod val="60000"/>
                    <a:lumOff val="40000"/>
                  </a:schemeClr>
                </a:solidFill>
              </a:rPr>
              <a:t>Les outils </a:t>
            </a:r>
            <a:r>
              <a:rPr lang="fr-FR" sz="1600" b="0" dirty="0"/>
              <a:t>qui vous aideront à accompagner l’étudiant dans ses </a:t>
            </a:r>
            <a:r>
              <a:rPr lang="fr-FR" sz="1600" dirty="0">
                <a:solidFill>
                  <a:schemeClr val="tx2">
                    <a:lumMod val="60000"/>
                    <a:lumOff val="40000"/>
                  </a:schemeClr>
                </a:solidFill>
              </a:rPr>
              <a:t>questions courantes</a:t>
            </a:r>
          </a:p>
          <a:p>
            <a:pPr marL="285750" indent="-285750">
              <a:lnSpc>
                <a:spcPct val="150000"/>
              </a:lnSpc>
              <a:spcBef>
                <a:spcPts val="0"/>
              </a:spcBef>
              <a:spcAft>
                <a:spcPts val="1200"/>
              </a:spcAft>
              <a:buFont typeface="Arial" panose="020B0604020202020204" pitchFamily="34" charset="0"/>
              <a:buChar char="•"/>
            </a:pPr>
            <a:r>
              <a:rPr lang="fr-FR" sz="1600" dirty="0">
                <a:solidFill>
                  <a:schemeClr val="tx2">
                    <a:lumMod val="60000"/>
                    <a:lumOff val="40000"/>
                  </a:schemeClr>
                </a:solidFill>
              </a:rPr>
              <a:t>Utiliser la FAQ </a:t>
            </a:r>
            <a:r>
              <a:rPr lang="fr-FR" sz="1600" b="0" dirty="0"/>
              <a:t>et la retrouver facilement !</a:t>
            </a:r>
          </a:p>
        </p:txBody>
      </p:sp>
      <p:pic>
        <p:nvPicPr>
          <p:cNvPr id="11" name="Picture 10">
            <a:extLst>
              <a:ext uri="{FF2B5EF4-FFF2-40B4-BE49-F238E27FC236}">
                <a16:creationId xmlns:a16="http://schemas.microsoft.com/office/drawing/2014/main" id="{87FB64F3-79E5-4AC2-A8A8-8D495D8BB8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95974" y="2636194"/>
            <a:ext cx="1735756" cy="1735756"/>
          </a:xfrm>
          <a:prstGeom prst="rect">
            <a:avLst/>
          </a:prstGeom>
        </p:spPr>
      </p:pic>
    </p:spTree>
    <p:extLst>
      <p:ext uri="{BB962C8B-B14F-4D97-AF65-F5344CB8AC3E}">
        <p14:creationId xmlns:p14="http://schemas.microsoft.com/office/powerpoint/2010/main" val="1388072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F9D9BAC-9643-1692-3E8A-345B915C9980}"/>
              </a:ext>
            </a:extLst>
          </p:cNvPr>
          <p:cNvSpPr>
            <a:spLocks noGrp="1"/>
          </p:cNvSpPr>
          <p:nvPr>
            <p:ph type="title"/>
          </p:nvPr>
        </p:nvSpPr>
        <p:spPr>
          <a:xfrm>
            <a:off x="323850" y="2224965"/>
            <a:ext cx="8424863" cy="932121"/>
          </a:xfrm>
          <a:solidFill>
            <a:schemeClr val="tx2">
              <a:lumMod val="40000"/>
              <a:lumOff val="60000"/>
            </a:schemeClr>
          </a:solidFill>
        </p:spPr>
        <p:txBody>
          <a:bodyPr>
            <a:normAutofit/>
          </a:bodyPr>
          <a:lstStyle/>
          <a:p>
            <a:r>
              <a:rPr lang="fr-FR" dirty="0">
                <a:solidFill>
                  <a:schemeClr val="bg1"/>
                </a:solidFill>
              </a:rPr>
              <a:t>Comprendre les objectifs et le fonctionnement du réseau des guichets d’accueil étudiants</a:t>
            </a:r>
          </a:p>
        </p:txBody>
      </p:sp>
      <p:sp>
        <p:nvSpPr>
          <p:cNvPr id="8" name="Footer Placeholder 7">
            <a:extLst>
              <a:ext uri="{FF2B5EF4-FFF2-40B4-BE49-F238E27FC236}">
                <a16:creationId xmlns:a16="http://schemas.microsoft.com/office/drawing/2014/main" id="{557F60D9-A7B2-A42E-0004-7D69456F23EF}"/>
              </a:ext>
            </a:extLst>
          </p:cNvPr>
          <p:cNvSpPr>
            <a:spLocks noGrp="1"/>
          </p:cNvSpPr>
          <p:nvPr>
            <p:ph type="ftr" sz="quarter" idx="3"/>
          </p:nvPr>
        </p:nvSpPr>
        <p:spPr/>
        <p:txBody>
          <a:bodyPr/>
          <a:lstStyle/>
          <a:p>
            <a:r>
              <a:rPr lang="fr-FR"/>
              <a:t>Direction interministérielle de la transformation publique</a:t>
            </a:r>
          </a:p>
        </p:txBody>
      </p:sp>
    </p:spTree>
    <p:extLst>
      <p:ext uri="{BB962C8B-B14F-4D97-AF65-F5344CB8AC3E}">
        <p14:creationId xmlns:p14="http://schemas.microsoft.com/office/powerpoint/2010/main" val="3358466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39C5F247-18D7-19D5-F9EA-EE67D2499E16}"/>
              </a:ext>
            </a:extLst>
          </p:cNvPr>
          <p:cNvSpPr txBox="1">
            <a:spLocks/>
          </p:cNvSpPr>
          <p:nvPr/>
        </p:nvSpPr>
        <p:spPr bwMode="gray">
          <a:xfrm>
            <a:off x="5988091" y="1640967"/>
            <a:ext cx="2607154" cy="2991854"/>
          </a:xfrm>
          <a:prstGeom prst="roundRect">
            <a:avLst>
              <a:gd name="adj" fmla="val 15955"/>
            </a:avLst>
          </a:prstGeom>
          <a:noFill/>
          <a:ln w="19050">
            <a:solidFill>
              <a:schemeClr val="tx2">
                <a:lumMod val="20000"/>
                <a:lumOff val="80000"/>
              </a:schemeClr>
            </a:solidFill>
          </a:ln>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endParaRPr lang="fr-FR" sz="1100" b="0" dirty="0"/>
          </a:p>
        </p:txBody>
      </p:sp>
      <p:grpSp>
        <p:nvGrpSpPr>
          <p:cNvPr id="62" name="Group 61">
            <a:extLst>
              <a:ext uri="{FF2B5EF4-FFF2-40B4-BE49-F238E27FC236}">
                <a16:creationId xmlns:a16="http://schemas.microsoft.com/office/drawing/2014/main" id="{CB6A5906-845D-5410-7ED2-B4A258D8EDF5}"/>
              </a:ext>
            </a:extLst>
          </p:cNvPr>
          <p:cNvGrpSpPr/>
          <p:nvPr/>
        </p:nvGrpSpPr>
        <p:grpSpPr>
          <a:xfrm>
            <a:off x="-343364" y="2895422"/>
            <a:ext cx="2197322" cy="2248077"/>
            <a:chOff x="-440468" y="2895422"/>
            <a:chExt cx="2197322" cy="2248077"/>
          </a:xfrm>
        </p:grpSpPr>
        <p:pic>
          <p:nvPicPr>
            <p:cNvPr id="41" name="Picture 40">
              <a:extLst>
                <a:ext uri="{FF2B5EF4-FFF2-40B4-BE49-F238E27FC236}">
                  <a16:creationId xmlns:a16="http://schemas.microsoft.com/office/drawing/2014/main" id="{20212B25-9D35-3EFB-BB7E-F200B8B366C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440468" y="2895424"/>
              <a:ext cx="2197322" cy="2248075"/>
            </a:xfrm>
            <a:prstGeom prst="rect">
              <a:avLst/>
            </a:prstGeom>
          </p:spPr>
        </p:pic>
        <p:sp>
          <p:nvSpPr>
            <p:cNvPr id="61" name="Text Placeholder 2">
              <a:extLst>
                <a:ext uri="{FF2B5EF4-FFF2-40B4-BE49-F238E27FC236}">
                  <a16:creationId xmlns:a16="http://schemas.microsoft.com/office/drawing/2014/main" id="{D8941FC8-DFB8-7DB1-7F02-0B178A1814DA}"/>
                </a:ext>
              </a:extLst>
            </p:cNvPr>
            <p:cNvSpPr txBox="1">
              <a:spLocks/>
            </p:cNvSpPr>
            <p:nvPr/>
          </p:nvSpPr>
          <p:spPr bwMode="gray">
            <a:xfrm>
              <a:off x="908128" y="2895422"/>
              <a:ext cx="445931" cy="648889"/>
            </a:xfrm>
            <a:prstGeom prst="roundRect">
              <a:avLst>
                <a:gd name="adj" fmla="val 0"/>
              </a:avLst>
            </a:prstGeom>
            <a:solidFill>
              <a:schemeClr val="bg1"/>
            </a:solidFill>
            <a:ln w="19050">
              <a:solidFill>
                <a:schemeClr val="bg1"/>
              </a:solidFill>
            </a:ln>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endParaRPr lang="fr-FR" sz="1100" b="0" dirty="0"/>
            </a:p>
          </p:txBody>
        </p:sp>
      </p:grpSp>
      <p:sp>
        <p:nvSpPr>
          <p:cNvPr id="7" name="Title 6">
            <a:extLst>
              <a:ext uri="{FF2B5EF4-FFF2-40B4-BE49-F238E27FC236}">
                <a16:creationId xmlns:a16="http://schemas.microsoft.com/office/drawing/2014/main" id="{3551F755-1DCC-92BF-487A-4A97542E92F8}"/>
              </a:ext>
            </a:extLst>
          </p:cNvPr>
          <p:cNvSpPr>
            <a:spLocks noGrp="1"/>
          </p:cNvSpPr>
          <p:nvPr>
            <p:ph type="title"/>
          </p:nvPr>
        </p:nvSpPr>
        <p:spPr/>
        <p:txBody>
          <a:bodyPr>
            <a:normAutofit/>
          </a:bodyPr>
          <a:lstStyle/>
          <a:p>
            <a:r>
              <a:rPr lang="fr-FR" dirty="0"/>
              <a:t>Le réseau des guichets d’accueil … </a:t>
            </a:r>
            <a:r>
              <a:rPr lang="fr-FR" dirty="0" err="1"/>
              <a:t>KésaKo</a:t>
            </a:r>
            <a:r>
              <a:rPr lang="fr-FR" dirty="0"/>
              <a:t> ?!</a:t>
            </a:r>
          </a:p>
        </p:txBody>
      </p:sp>
      <p:sp>
        <p:nvSpPr>
          <p:cNvPr id="8" name="Footer Placeholder 7">
            <a:extLst>
              <a:ext uri="{FF2B5EF4-FFF2-40B4-BE49-F238E27FC236}">
                <a16:creationId xmlns:a16="http://schemas.microsoft.com/office/drawing/2014/main" id="{E2985F3A-7EE3-4395-08C9-A30B205BD0C0}"/>
              </a:ext>
            </a:extLst>
          </p:cNvPr>
          <p:cNvSpPr>
            <a:spLocks noGrp="1"/>
          </p:cNvSpPr>
          <p:nvPr>
            <p:ph type="ftr" sz="quarter" idx="3"/>
          </p:nvPr>
        </p:nvSpPr>
        <p:spPr/>
        <p:txBody>
          <a:bodyPr/>
          <a:lstStyle/>
          <a:p>
            <a:r>
              <a:rPr lang="fr-FR"/>
              <a:t>Direction interministérielle de la transformation publique</a:t>
            </a:r>
          </a:p>
        </p:txBody>
      </p:sp>
      <p:sp>
        <p:nvSpPr>
          <p:cNvPr id="12" name="Text Placeholder 2">
            <a:extLst>
              <a:ext uri="{FF2B5EF4-FFF2-40B4-BE49-F238E27FC236}">
                <a16:creationId xmlns:a16="http://schemas.microsoft.com/office/drawing/2014/main" id="{B68BF93A-CC12-AAB3-BE5D-EDB1AB4B2C24}"/>
              </a:ext>
            </a:extLst>
          </p:cNvPr>
          <p:cNvSpPr txBox="1">
            <a:spLocks/>
          </p:cNvSpPr>
          <p:nvPr/>
        </p:nvSpPr>
        <p:spPr bwMode="gray">
          <a:xfrm>
            <a:off x="1583329" y="1620606"/>
            <a:ext cx="4175492" cy="3056590"/>
          </a:xfrm>
          <a:prstGeom prst="rect">
            <a:avLst/>
          </a:prstGeom>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Le réseau des guichets d’accueil étudiants correspond à l’</a:t>
            </a:r>
            <a:r>
              <a:rPr lang="fr-FR" sz="1100" dirty="0"/>
              <a:t>ensemble des acteurs occupant des missions d’accueil au sein de l’université, en lien direct avec l’étudiant</a:t>
            </a:r>
            <a:r>
              <a:rPr lang="fr-FR" sz="1100" b="0" dirty="0"/>
              <a:t>.</a:t>
            </a:r>
          </a:p>
          <a:p>
            <a:pPr marL="0" indent="0">
              <a:lnSpc>
                <a:spcPct val="150000"/>
              </a:lnSpc>
              <a:spcBef>
                <a:spcPts val="0"/>
              </a:spcBef>
              <a:spcAft>
                <a:spcPts val="0"/>
              </a:spcAft>
              <a:buNone/>
            </a:pPr>
            <a:endParaRPr lang="fr-FR" sz="1100" b="0" dirty="0"/>
          </a:p>
          <a:p>
            <a:pPr marL="0" indent="0">
              <a:lnSpc>
                <a:spcPct val="150000"/>
              </a:lnSpc>
              <a:spcBef>
                <a:spcPts val="0"/>
              </a:spcBef>
              <a:spcAft>
                <a:spcPts val="0"/>
              </a:spcAft>
              <a:buNone/>
            </a:pPr>
            <a:r>
              <a:rPr lang="fr-FR" sz="1100" b="0" dirty="0"/>
              <a:t>Il peut s’agit des </a:t>
            </a:r>
            <a:r>
              <a:rPr lang="fr-FR" sz="1100" dirty="0"/>
              <a:t>personnels d’accueil de site, </a:t>
            </a:r>
            <a:r>
              <a:rPr lang="fr-FR" sz="1100" b="0" dirty="0"/>
              <a:t>des</a:t>
            </a:r>
            <a:r>
              <a:rPr lang="fr-FR" sz="1100" dirty="0"/>
              <a:t> personnels d’accueil de service </a:t>
            </a:r>
            <a:r>
              <a:rPr lang="fr-FR" sz="1100" b="0" dirty="0"/>
              <a:t>(</a:t>
            </a:r>
            <a:r>
              <a:rPr lang="fr-FR" sz="1100" b="0" dirty="0">
                <a:latin typeface="Marianne" panose="02000000000000000000" pitchFamily="50" charset="0"/>
              </a:rPr>
              <a:t>ex : </a:t>
            </a:r>
            <a:r>
              <a:rPr lang="fr-FR" sz="1100" dirty="0">
                <a:latin typeface="Marianne" panose="02000000000000000000" pitchFamily="50" charset="0"/>
              </a:rPr>
              <a:t>bibliothèque universitaire</a:t>
            </a:r>
            <a:r>
              <a:rPr lang="fr-FR" sz="1100" b="0" dirty="0">
                <a:latin typeface="Marianne" panose="02000000000000000000" pitchFamily="50" charset="0"/>
              </a:rPr>
              <a:t>, service de la vie étudiante, direction de l’orientation et de l’insertion, …), </a:t>
            </a:r>
            <a:r>
              <a:rPr lang="fr-FR" sz="1100" b="0" dirty="0"/>
              <a:t>des </a:t>
            </a:r>
            <a:r>
              <a:rPr lang="fr-FR" sz="1100" dirty="0"/>
              <a:t>agents de scolarité</a:t>
            </a:r>
            <a:r>
              <a:rPr lang="fr-FR" sz="1100" b="0" dirty="0"/>
              <a:t>, voire des </a:t>
            </a:r>
            <a:r>
              <a:rPr lang="fr-FR" sz="1100" dirty="0"/>
              <a:t>services</a:t>
            </a:r>
            <a:r>
              <a:rPr lang="fr-FR" sz="1100" b="0" dirty="0"/>
              <a:t> eux-mêmes, dès lors qu’ils peuvent accueillir des étudiants en quête d’informations. Il peut également s’agir des </a:t>
            </a:r>
            <a:r>
              <a:rPr lang="fr-FR" sz="1100" dirty="0"/>
              <a:t>enseignants</a:t>
            </a:r>
            <a:r>
              <a:rPr lang="fr-FR" sz="1100" b="0" dirty="0"/>
              <a:t>, qui sont également un point de contact privilégié des étudiants.</a:t>
            </a:r>
          </a:p>
          <a:p>
            <a:pPr marL="0" indent="0">
              <a:lnSpc>
                <a:spcPct val="150000"/>
              </a:lnSpc>
              <a:spcBef>
                <a:spcPts val="0"/>
              </a:spcBef>
              <a:spcAft>
                <a:spcPts val="0"/>
              </a:spcAft>
              <a:buNone/>
            </a:pPr>
            <a:endParaRPr lang="fr-FR" sz="1100" b="0" dirty="0"/>
          </a:p>
          <a:p>
            <a:pPr marL="0" indent="0">
              <a:lnSpc>
                <a:spcPct val="150000"/>
              </a:lnSpc>
              <a:spcBef>
                <a:spcPts val="0"/>
              </a:spcBef>
              <a:spcAft>
                <a:spcPts val="0"/>
              </a:spcAft>
              <a:buNone/>
            </a:pPr>
            <a:r>
              <a:rPr lang="fr-FR" sz="1100" b="0" dirty="0"/>
              <a:t>Demain, ce réseau intégrera également un « </a:t>
            </a:r>
            <a:r>
              <a:rPr lang="fr-FR" sz="1100" dirty="0"/>
              <a:t>Guichet central </a:t>
            </a:r>
            <a:r>
              <a:rPr lang="fr-FR" sz="1100" b="0" dirty="0"/>
              <a:t>» composé d’agents « experts ».</a:t>
            </a:r>
          </a:p>
        </p:txBody>
      </p:sp>
      <p:sp>
        <p:nvSpPr>
          <p:cNvPr id="19" name="Rectangle 18">
            <a:extLst>
              <a:ext uri="{FF2B5EF4-FFF2-40B4-BE49-F238E27FC236}">
                <a16:creationId xmlns:a16="http://schemas.microsoft.com/office/drawing/2014/main" id="{05A88B5E-6A4B-76BF-BA94-BB73917A5B73}"/>
              </a:ext>
            </a:extLst>
          </p:cNvPr>
          <p:cNvSpPr/>
          <p:nvPr/>
        </p:nvSpPr>
        <p:spPr>
          <a:xfrm>
            <a:off x="1277349" y="1620606"/>
            <a:ext cx="97104" cy="2991854"/>
          </a:xfrm>
          <a:prstGeom prst="rect">
            <a:avLst/>
          </a:prstGeom>
          <a:solidFill>
            <a:schemeClr val="tx2"/>
          </a:solidFill>
          <a:ln>
            <a:solidFill>
              <a:schemeClr val="tx2"/>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TextBox 55">
            <a:extLst>
              <a:ext uri="{FF2B5EF4-FFF2-40B4-BE49-F238E27FC236}">
                <a16:creationId xmlns:a16="http://schemas.microsoft.com/office/drawing/2014/main" id="{7170B2F2-6091-BB60-FCA6-1AFECC0441D0}"/>
              </a:ext>
            </a:extLst>
          </p:cNvPr>
          <p:cNvSpPr txBox="1"/>
          <p:nvPr/>
        </p:nvSpPr>
        <p:spPr>
          <a:xfrm>
            <a:off x="5834622" y="1374385"/>
            <a:ext cx="2914091" cy="246221"/>
          </a:xfrm>
          <a:prstGeom prst="rect">
            <a:avLst/>
          </a:prstGeom>
          <a:noFill/>
        </p:spPr>
        <p:txBody>
          <a:bodyPr wrap="square">
            <a:spAutoFit/>
          </a:bodyPr>
          <a:lstStyle/>
          <a:p>
            <a:r>
              <a:rPr lang="fr-FR" sz="1000" b="1" dirty="0">
                <a:solidFill>
                  <a:schemeClr val="tx2">
                    <a:lumMod val="40000"/>
                    <a:lumOff val="60000"/>
                  </a:schemeClr>
                </a:solidFill>
                <a:latin typeface="Segoe Print" panose="02000600000000000000" pitchFamily="2" charset="0"/>
              </a:rPr>
              <a:t>Un réseau composé de nombreux acteurs</a:t>
            </a:r>
          </a:p>
        </p:txBody>
      </p:sp>
      <p:pic>
        <p:nvPicPr>
          <p:cNvPr id="66" name="Picture 65">
            <a:extLst>
              <a:ext uri="{FF2B5EF4-FFF2-40B4-BE49-F238E27FC236}">
                <a16:creationId xmlns:a16="http://schemas.microsoft.com/office/drawing/2014/main" id="{01DB829A-C72E-FA8F-5543-7868C214905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4"/>
          <a:stretch/>
        </p:blipFill>
        <p:spPr>
          <a:xfrm>
            <a:off x="882793" y="2796726"/>
            <a:ext cx="465447" cy="594747"/>
          </a:xfrm>
          <a:prstGeom prst="rect">
            <a:avLst/>
          </a:prstGeom>
        </p:spPr>
      </p:pic>
      <p:pic>
        <p:nvPicPr>
          <p:cNvPr id="4" name="Picture 3">
            <a:extLst>
              <a:ext uri="{FF2B5EF4-FFF2-40B4-BE49-F238E27FC236}">
                <a16:creationId xmlns:a16="http://schemas.microsoft.com/office/drawing/2014/main" id="{BB384033-4ED4-21AB-2B77-69B39E43E18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33728" y="1862835"/>
            <a:ext cx="2115878" cy="2572132"/>
          </a:xfrm>
          <a:prstGeom prst="rect">
            <a:avLst/>
          </a:prstGeom>
        </p:spPr>
      </p:pic>
    </p:spTree>
    <p:extLst>
      <p:ext uri="{BB962C8B-B14F-4D97-AF65-F5344CB8AC3E}">
        <p14:creationId xmlns:p14="http://schemas.microsoft.com/office/powerpoint/2010/main" val="2763039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551F755-1DCC-92BF-487A-4A97542E92F8}"/>
              </a:ext>
            </a:extLst>
          </p:cNvPr>
          <p:cNvSpPr>
            <a:spLocks noGrp="1"/>
          </p:cNvSpPr>
          <p:nvPr>
            <p:ph type="title"/>
          </p:nvPr>
        </p:nvSpPr>
        <p:spPr/>
        <p:txBody>
          <a:bodyPr/>
          <a:lstStyle/>
          <a:p>
            <a:r>
              <a:rPr lang="fr-FR" dirty="0"/>
              <a:t>Un réseau d’accord, mais pour quoi faire ?</a:t>
            </a:r>
          </a:p>
        </p:txBody>
      </p:sp>
      <p:sp>
        <p:nvSpPr>
          <p:cNvPr id="8" name="Footer Placeholder 7">
            <a:extLst>
              <a:ext uri="{FF2B5EF4-FFF2-40B4-BE49-F238E27FC236}">
                <a16:creationId xmlns:a16="http://schemas.microsoft.com/office/drawing/2014/main" id="{E2985F3A-7EE3-4395-08C9-A30B205BD0C0}"/>
              </a:ext>
            </a:extLst>
          </p:cNvPr>
          <p:cNvSpPr>
            <a:spLocks noGrp="1"/>
          </p:cNvSpPr>
          <p:nvPr>
            <p:ph type="ftr" sz="quarter" idx="3"/>
          </p:nvPr>
        </p:nvSpPr>
        <p:spPr/>
        <p:txBody>
          <a:bodyPr/>
          <a:lstStyle/>
          <a:p>
            <a:r>
              <a:rPr lang="fr-FR"/>
              <a:t>Direction interministérielle de la transformation publique</a:t>
            </a:r>
          </a:p>
        </p:txBody>
      </p:sp>
      <p:sp>
        <p:nvSpPr>
          <p:cNvPr id="13" name="Text Placeholder 2">
            <a:extLst>
              <a:ext uri="{FF2B5EF4-FFF2-40B4-BE49-F238E27FC236}">
                <a16:creationId xmlns:a16="http://schemas.microsoft.com/office/drawing/2014/main" id="{070848A5-C2CD-F835-CA22-C7A9B3DA7373}"/>
              </a:ext>
            </a:extLst>
          </p:cNvPr>
          <p:cNvSpPr txBox="1">
            <a:spLocks/>
          </p:cNvSpPr>
          <p:nvPr/>
        </p:nvSpPr>
        <p:spPr bwMode="gray">
          <a:xfrm>
            <a:off x="1304586" y="1445256"/>
            <a:ext cx="3518268" cy="3094376"/>
          </a:xfrm>
          <a:prstGeom prst="roundRect">
            <a:avLst>
              <a:gd name="adj" fmla="val 15955"/>
            </a:avLst>
          </a:prstGeom>
          <a:solidFill>
            <a:schemeClr val="accent1">
              <a:lumMod val="10000"/>
              <a:lumOff val="90000"/>
            </a:schemeClr>
          </a:solidFill>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L’idée d’un réseau de guichets d’accueil provient de </a:t>
            </a:r>
            <a:r>
              <a:rPr lang="fr-FR" sz="1100" dirty="0"/>
              <a:t>3 grands constats </a:t>
            </a:r>
            <a:r>
              <a:rPr lang="fr-FR" sz="1100" b="0" dirty="0"/>
              <a:t>:</a:t>
            </a:r>
          </a:p>
          <a:p>
            <a:pPr marL="171450" indent="-171450">
              <a:lnSpc>
                <a:spcPct val="150000"/>
              </a:lnSpc>
              <a:spcBef>
                <a:spcPts val="0"/>
              </a:spcBef>
              <a:spcAft>
                <a:spcPts val="0"/>
              </a:spcAft>
              <a:buFont typeface="Arial" panose="020B0604020202020204" pitchFamily="34" charset="0"/>
              <a:buChar char="•"/>
            </a:pPr>
            <a:r>
              <a:rPr lang="fr-FR" sz="1100" b="0" dirty="0"/>
              <a:t>Les agents en lien direct avec les étudiants ne disposent </a:t>
            </a:r>
            <a:r>
              <a:rPr lang="fr-FR" sz="1100" dirty="0"/>
              <a:t>pas toujours des informations </a:t>
            </a:r>
            <a:r>
              <a:rPr lang="fr-FR" sz="1100" b="0" dirty="0"/>
              <a:t>pour répondre à leur question </a:t>
            </a:r>
          </a:p>
          <a:p>
            <a:pPr marL="171450" indent="-171450">
              <a:lnSpc>
                <a:spcPct val="150000"/>
              </a:lnSpc>
              <a:spcBef>
                <a:spcPts val="0"/>
              </a:spcBef>
              <a:spcAft>
                <a:spcPts val="0"/>
              </a:spcAft>
              <a:buFont typeface="Arial" panose="020B0604020202020204" pitchFamily="34" charset="0"/>
              <a:buChar char="•"/>
            </a:pPr>
            <a:r>
              <a:rPr lang="fr-FR" sz="1100" b="0" dirty="0"/>
              <a:t>L’étudiant est souvent amené à </a:t>
            </a:r>
            <a:r>
              <a:rPr lang="fr-FR" sz="1100" dirty="0"/>
              <a:t>consulter plusieurs interlocuteurs </a:t>
            </a:r>
            <a:r>
              <a:rPr lang="fr-FR" sz="1100" b="0" dirty="0"/>
              <a:t>avant d’obtenir la réponse à sa question (effet « flipper »)</a:t>
            </a:r>
          </a:p>
          <a:p>
            <a:pPr marL="171450" indent="-171450">
              <a:lnSpc>
                <a:spcPct val="150000"/>
              </a:lnSpc>
              <a:spcBef>
                <a:spcPts val="0"/>
              </a:spcBef>
              <a:spcAft>
                <a:spcPts val="0"/>
              </a:spcAft>
              <a:buFont typeface="Arial" panose="020B0604020202020204" pitchFamily="34" charset="0"/>
              <a:buChar char="•"/>
            </a:pPr>
            <a:r>
              <a:rPr lang="fr-FR" sz="1100" b="0" dirty="0"/>
              <a:t>Les réponses apportées ne sont </a:t>
            </a:r>
            <a:r>
              <a:rPr lang="fr-FR" sz="1100" dirty="0"/>
              <a:t>pas toujours homogènes </a:t>
            </a:r>
            <a:r>
              <a:rPr lang="fr-FR" sz="1100" b="0" dirty="0"/>
              <a:t>d’un service à l’autre </a:t>
            </a:r>
            <a:r>
              <a:rPr lang="fr-FR" sz="1100" dirty="0"/>
              <a:t>voire claires et précises</a:t>
            </a:r>
          </a:p>
          <a:p>
            <a:pPr marL="0" indent="0">
              <a:lnSpc>
                <a:spcPct val="150000"/>
              </a:lnSpc>
              <a:spcBef>
                <a:spcPts val="0"/>
              </a:spcBef>
              <a:spcAft>
                <a:spcPts val="0"/>
              </a:spcAft>
              <a:buNone/>
            </a:pPr>
            <a:endParaRPr lang="fr-FR" sz="1100" b="0" dirty="0"/>
          </a:p>
        </p:txBody>
      </p:sp>
      <p:sp>
        <p:nvSpPr>
          <p:cNvPr id="16" name="Text Placeholder 2">
            <a:extLst>
              <a:ext uri="{FF2B5EF4-FFF2-40B4-BE49-F238E27FC236}">
                <a16:creationId xmlns:a16="http://schemas.microsoft.com/office/drawing/2014/main" id="{42989FFB-15EC-D392-88A6-041F4C34FC97}"/>
              </a:ext>
            </a:extLst>
          </p:cNvPr>
          <p:cNvSpPr txBox="1">
            <a:spLocks/>
          </p:cNvSpPr>
          <p:nvPr/>
        </p:nvSpPr>
        <p:spPr bwMode="gray">
          <a:xfrm>
            <a:off x="5206156" y="1482074"/>
            <a:ext cx="3333917" cy="1682742"/>
          </a:xfrm>
          <a:prstGeom prst="rect">
            <a:avLst/>
          </a:prstGeom>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r>
              <a:rPr lang="fr-FR" sz="1100" b="0" dirty="0"/>
              <a:t>L’organisation du réseau doit ainsi permettre de/d’ : </a:t>
            </a:r>
          </a:p>
          <a:p>
            <a:pPr marL="171450" indent="-171450">
              <a:lnSpc>
                <a:spcPct val="150000"/>
              </a:lnSpc>
              <a:spcBef>
                <a:spcPts val="0"/>
              </a:spcBef>
              <a:spcAft>
                <a:spcPts val="0"/>
              </a:spcAft>
              <a:buFont typeface="Arial" panose="020B0604020202020204" pitchFamily="34" charset="0"/>
              <a:buChar char="•"/>
            </a:pPr>
            <a:r>
              <a:rPr lang="fr-FR" sz="1100" dirty="0">
                <a:solidFill>
                  <a:schemeClr val="accent1">
                    <a:lumMod val="75000"/>
                    <a:lumOff val="25000"/>
                  </a:schemeClr>
                </a:solidFill>
              </a:rPr>
              <a:t>Améliorer la qualité d’information </a:t>
            </a:r>
            <a:r>
              <a:rPr lang="fr-FR" sz="1100" b="0" dirty="0"/>
              <a:t>donnée à l’étudiant sur les questions courantes</a:t>
            </a:r>
          </a:p>
          <a:p>
            <a:pPr marL="171450" indent="-171450">
              <a:lnSpc>
                <a:spcPct val="150000"/>
              </a:lnSpc>
              <a:spcBef>
                <a:spcPts val="0"/>
              </a:spcBef>
              <a:spcAft>
                <a:spcPts val="0"/>
              </a:spcAft>
              <a:buFont typeface="Arial" panose="020B0604020202020204" pitchFamily="34" charset="0"/>
              <a:buChar char="•"/>
            </a:pPr>
            <a:r>
              <a:rPr lang="fr-FR" sz="1100" dirty="0">
                <a:solidFill>
                  <a:schemeClr val="accent1">
                    <a:lumMod val="75000"/>
                    <a:lumOff val="25000"/>
                  </a:schemeClr>
                </a:solidFill>
              </a:rPr>
              <a:t>Harmoniser</a:t>
            </a:r>
            <a:r>
              <a:rPr lang="fr-FR" sz="1100" b="0" dirty="0"/>
              <a:t> les réponses apportées aux étudiants</a:t>
            </a:r>
          </a:p>
          <a:p>
            <a:pPr marL="171450" indent="-171450">
              <a:lnSpc>
                <a:spcPct val="150000"/>
              </a:lnSpc>
              <a:spcBef>
                <a:spcPts val="0"/>
              </a:spcBef>
              <a:spcAft>
                <a:spcPts val="0"/>
              </a:spcAft>
              <a:buFont typeface="Arial" panose="020B0604020202020204" pitchFamily="34" charset="0"/>
              <a:buChar char="•"/>
            </a:pPr>
            <a:r>
              <a:rPr lang="fr-FR" sz="1100" b="0" dirty="0"/>
              <a:t>Permettre à l’étudiant de </a:t>
            </a:r>
            <a:r>
              <a:rPr lang="fr-FR" sz="1100" dirty="0">
                <a:solidFill>
                  <a:schemeClr val="accent1">
                    <a:lumMod val="75000"/>
                    <a:lumOff val="25000"/>
                  </a:schemeClr>
                </a:solidFill>
              </a:rPr>
              <a:t>disposer rapidement d’une réponse </a:t>
            </a:r>
            <a:r>
              <a:rPr lang="fr-FR" sz="1100" b="0" dirty="0"/>
              <a:t>sans avoir à se déplacer d’un service à l’autre lorsque la question ne nécessite pas une expertise particulière</a:t>
            </a:r>
          </a:p>
          <a:p>
            <a:pPr marL="171450" indent="-171450">
              <a:lnSpc>
                <a:spcPct val="150000"/>
              </a:lnSpc>
              <a:spcBef>
                <a:spcPts val="0"/>
              </a:spcBef>
              <a:spcAft>
                <a:spcPts val="0"/>
              </a:spcAft>
              <a:buFont typeface="Arial" panose="020B0604020202020204" pitchFamily="34" charset="0"/>
              <a:buChar char="•"/>
            </a:pPr>
            <a:r>
              <a:rPr lang="fr-FR" sz="1100" dirty="0">
                <a:solidFill>
                  <a:schemeClr val="accent1">
                    <a:lumMod val="75000"/>
                    <a:lumOff val="25000"/>
                  </a:schemeClr>
                </a:solidFill>
              </a:rPr>
              <a:t>Construire une culture commune</a:t>
            </a:r>
            <a:r>
              <a:rPr lang="fr-FR" sz="1100" b="0" dirty="0"/>
              <a:t> entre les services de l’université </a:t>
            </a:r>
          </a:p>
        </p:txBody>
      </p:sp>
      <p:sp>
        <p:nvSpPr>
          <p:cNvPr id="18" name="Arrow: Chevron 17">
            <a:extLst>
              <a:ext uri="{FF2B5EF4-FFF2-40B4-BE49-F238E27FC236}">
                <a16:creationId xmlns:a16="http://schemas.microsoft.com/office/drawing/2014/main" id="{B49EA9B1-59D0-1AA2-C041-8BD1944EFCB4}"/>
              </a:ext>
            </a:extLst>
          </p:cNvPr>
          <p:cNvSpPr/>
          <p:nvPr/>
        </p:nvSpPr>
        <p:spPr>
          <a:xfrm>
            <a:off x="4869640" y="2722448"/>
            <a:ext cx="236437" cy="539991"/>
          </a:xfrm>
          <a:prstGeom prst="chevron">
            <a:avLst/>
          </a:prstGeom>
          <a:solidFill>
            <a:schemeClr val="accent1">
              <a:lumMod val="10000"/>
              <a:lumOff val="90000"/>
            </a:schemeClr>
          </a:solidFill>
          <a:ln>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grpSp>
        <p:nvGrpSpPr>
          <p:cNvPr id="22" name="Group 21">
            <a:extLst>
              <a:ext uri="{FF2B5EF4-FFF2-40B4-BE49-F238E27FC236}">
                <a16:creationId xmlns:a16="http://schemas.microsoft.com/office/drawing/2014/main" id="{81BE7AAA-82C8-34D1-052E-D489E1F758A1}"/>
              </a:ext>
            </a:extLst>
          </p:cNvPr>
          <p:cNvGrpSpPr/>
          <p:nvPr/>
        </p:nvGrpSpPr>
        <p:grpSpPr>
          <a:xfrm>
            <a:off x="-307498" y="2492500"/>
            <a:ext cx="2150881" cy="2233142"/>
            <a:chOff x="-307498" y="2492500"/>
            <a:chExt cx="2150881" cy="2233142"/>
          </a:xfrm>
        </p:grpSpPr>
        <p:pic>
          <p:nvPicPr>
            <p:cNvPr id="17" name="Picture 16">
              <a:extLst>
                <a:ext uri="{FF2B5EF4-FFF2-40B4-BE49-F238E27FC236}">
                  <a16:creationId xmlns:a16="http://schemas.microsoft.com/office/drawing/2014/main" id="{15557BC1-7676-3907-0C2B-CC12A59B587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307498" y="2571750"/>
              <a:ext cx="2150881" cy="2153892"/>
            </a:xfrm>
            <a:prstGeom prst="rect">
              <a:avLst/>
            </a:prstGeom>
          </p:spPr>
        </p:pic>
        <p:sp>
          <p:nvSpPr>
            <p:cNvPr id="20" name="Text Placeholder 2">
              <a:extLst>
                <a:ext uri="{FF2B5EF4-FFF2-40B4-BE49-F238E27FC236}">
                  <a16:creationId xmlns:a16="http://schemas.microsoft.com/office/drawing/2014/main" id="{7AFF6908-D48A-913F-0AD0-512E1EC680FC}"/>
                </a:ext>
              </a:extLst>
            </p:cNvPr>
            <p:cNvSpPr txBox="1">
              <a:spLocks/>
            </p:cNvSpPr>
            <p:nvPr/>
          </p:nvSpPr>
          <p:spPr bwMode="gray">
            <a:xfrm>
              <a:off x="1100667" y="2492500"/>
              <a:ext cx="203920" cy="539991"/>
            </a:xfrm>
            <a:prstGeom prst="roundRect">
              <a:avLst>
                <a:gd name="adj" fmla="val 0"/>
              </a:avLst>
            </a:prstGeom>
            <a:solidFill>
              <a:schemeClr val="bg1"/>
            </a:solidFill>
            <a:ln w="19050">
              <a:solidFill>
                <a:schemeClr val="bg1"/>
              </a:solidFill>
            </a:ln>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endParaRPr lang="fr-FR" sz="1100" b="0" dirty="0"/>
            </a:p>
          </p:txBody>
        </p:sp>
        <p:sp>
          <p:nvSpPr>
            <p:cNvPr id="21" name="Text Placeholder 2">
              <a:extLst>
                <a:ext uri="{FF2B5EF4-FFF2-40B4-BE49-F238E27FC236}">
                  <a16:creationId xmlns:a16="http://schemas.microsoft.com/office/drawing/2014/main" id="{57EBA4E2-34BF-D849-896D-9E9BCF2D65CD}"/>
                </a:ext>
              </a:extLst>
            </p:cNvPr>
            <p:cNvSpPr txBox="1">
              <a:spLocks/>
            </p:cNvSpPr>
            <p:nvPr/>
          </p:nvSpPr>
          <p:spPr bwMode="gray">
            <a:xfrm>
              <a:off x="1302706" y="2492500"/>
              <a:ext cx="203920" cy="539991"/>
            </a:xfrm>
            <a:prstGeom prst="roundRect">
              <a:avLst>
                <a:gd name="adj" fmla="val 0"/>
              </a:avLst>
            </a:prstGeom>
            <a:solidFill>
              <a:schemeClr val="accent1">
                <a:lumMod val="10000"/>
                <a:lumOff val="90000"/>
              </a:schemeClr>
            </a:solidFill>
            <a:ln w="19050">
              <a:solidFill>
                <a:schemeClr val="accent1">
                  <a:lumMod val="10000"/>
                  <a:lumOff val="90000"/>
                </a:schemeClr>
              </a:solidFill>
            </a:ln>
          </p:spPr>
          <p:txBody>
            <a:bodyPr vert="horz" lIns="0" tIns="0" rIns="0" bIns="0" rtlCol="0" anchor="t" anchorCtr="0">
              <a:noAutofit/>
            </a:bodyPr>
            <a:lstStyle>
              <a:lvl1pPr marL="144000" indent="-144000" algn="l" defTabSz="914400" rtl="0" eaLnBrk="1" latinLnBrk="0" hangingPunct="1">
                <a:lnSpc>
                  <a:spcPct val="100000"/>
                </a:lnSpc>
                <a:spcBef>
                  <a:spcPts val="400"/>
                </a:spcBef>
                <a:spcAft>
                  <a:spcPts val="800"/>
                </a:spcAft>
                <a:buFont typeface="+mj-lt"/>
                <a:buAutoNum type="arabicPeriod"/>
                <a:tabLst/>
                <a:defRPr sz="1200" b="1" kern="1200">
                  <a:solidFill>
                    <a:schemeClr val="tx1"/>
                  </a:solidFill>
                  <a:latin typeface="Marianne" panose="02000000000000000000" pitchFamily="2" charset="0"/>
                  <a:ea typeface="+mn-ea"/>
                  <a:cs typeface="+mn-cs"/>
                </a:defRPr>
              </a:lvl1pPr>
              <a:lvl2pPr marL="324000" indent="-144000" algn="l" defTabSz="914400" rtl="0" eaLnBrk="1" latinLnBrk="0" hangingPunct="1">
                <a:lnSpc>
                  <a:spcPct val="100000"/>
                </a:lnSpc>
                <a:spcBef>
                  <a:spcPts val="600"/>
                </a:spcBef>
                <a:spcAft>
                  <a:spcPts val="800"/>
                </a:spcAft>
                <a:buSzPct val="100000"/>
                <a:buFont typeface="+mj-lt"/>
                <a:buAutoNum type="alphaLcPeriod"/>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spcBef>
                  <a:spcPts val="0"/>
                </a:spcBef>
                <a:spcAft>
                  <a:spcPts val="0"/>
                </a:spcAft>
                <a:buNone/>
              </a:pPr>
              <a:endParaRPr lang="fr-FR" sz="1100" b="0" dirty="0"/>
            </a:p>
          </p:txBody>
        </p:sp>
      </p:grpSp>
    </p:spTree>
    <p:extLst>
      <p:ext uri="{BB962C8B-B14F-4D97-AF65-F5344CB8AC3E}">
        <p14:creationId xmlns:p14="http://schemas.microsoft.com/office/powerpoint/2010/main" val="15714330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5"/>
</p:tagLst>
</file>

<file path=ppt/tags/tag11.xml><?xml version="1.0" encoding="utf-8"?>
<p:tagLst xmlns:a="http://schemas.openxmlformats.org/drawingml/2006/main" xmlns:r="http://schemas.openxmlformats.org/officeDocument/2006/relationships" xmlns:p="http://schemas.openxmlformats.org/presentationml/2006/main">
  <p:tag name="NUM" val="5"/>
</p:tagLst>
</file>

<file path=ppt/tags/tag12.xml><?xml version="1.0" encoding="utf-8"?>
<p:tagLst xmlns:a="http://schemas.openxmlformats.org/drawingml/2006/main" xmlns:r="http://schemas.openxmlformats.org/officeDocument/2006/relationships" xmlns:p="http://schemas.openxmlformats.org/presentationml/2006/main">
  <p:tag name="NUM" val="5"/>
</p:tagLst>
</file>

<file path=ppt/tags/tag13.xml><?xml version="1.0" encoding="utf-8"?>
<p:tagLst xmlns:a="http://schemas.openxmlformats.org/drawingml/2006/main" xmlns:r="http://schemas.openxmlformats.org/officeDocument/2006/relationships" xmlns:p="http://schemas.openxmlformats.org/presentationml/2006/main">
  <p:tag name="NUM" val="5"/>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3"/>
</p:tagLst>
</file>

<file path=ppt/tags/tag7.xml><?xml version="1.0" encoding="utf-8"?>
<p:tagLst xmlns:a="http://schemas.openxmlformats.org/drawingml/2006/main" xmlns:r="http://schemas.openxmlformats.org/officeDocument/2006/relationships" xmlns:p="http://schemas.openxmlformats.org/presentationml/2006/main">
  <p:tag name="NUM" val="4"/>
</p:tagLst>
</file>

<file path=ppt/tags/tag8.xml><?xml version="1.0" encoding="utf-8"?>
<p:tagLst xmlns:a="http://schemas.openxmlformats.org/drawingml/2006/main" xmlns:r="http://schemas.openxmlformats.org/officeDocument/2006/relationships" xmlns:p="http://schemas.openxmlformats.org/presentationml/2006/main">
  <p:tag name="NUM" val="5"/>
</p:tagLst>
</file>

<file path=ppt/tags/tag9.xml><?xml version="1.0" encoding="utf-8"?>
<p:tagLst xmlns:a="http://schemas.openxmlformats.org/drawingml/2006/main" xmlns:r="http://schemas.openxmlformats.org/officeDocument/2006/relationships" xmlns:p="http://schemas.openxmlformats.org/presentationml/2006/main">
  <p:tag name="NUM" val="5"/>
</p:tagLst>
</file>

<file path=ppt/theme/theme1.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2.xml><?xml version="1.0" encoding="utf-8"?>
<a:theme xmlns:a="http://schemas.openxmlformats.org/drawingml/2006/main" name="1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EF43631CCD26E45AD15E82D38D1DAA7" ma:contentTypeVersion="6" ma:contentTypeDescription="Create a new document." ma:contentTypeScope="" ma:versionID="fa36796a696b6bc26c0a9bc6e1e60dff">
  <xsd:schema xmlns:xsd="http://www.w3.org/2001/XMLSchema" xmlns:xs="http://www.w3.org/2001/XMLSchema" xmlns:p="http://schemas.microsoft.com/office/2006/metadata/properties" xmlns:ns2="76180565-ea01-4d92-a798-22ae98d02fc2" xmlns:ns3="40f4af8a-fdab-45e5-a6f5-deb115f7f9c8" targetNamespace="http://schemas.microsoft.com/office/2006/metadata/properties" ma:root="true" ma:fieldsID="2ea53b9f6610f983994997b8e52080dc" ns2:_="" ns3:_="">
    <xsd:import namespace="76180565-ea01-4d92-a798-22ae98d02fc2"/>
    <xsd:import namespace="40f4af8a-fdab-45e5-a6f5-deb115f7f9c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80565-ea01-4d92-a798-22ae98d02f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f4af8a-fdab-45e5-a6f5-deb115f7f9c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089714D-A3FF-42B7-81BD-6CE8D566A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180565-ea01-4d92-a798-22ae98d02fc2"/>
    <ds:schemaRef ds:uri="40f4af8a-fdab-45e5-a6f5-deb115f7f9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6768B33-79D6-40AE-81D6-8D74356341A1}">
  <ds:schemaRefs>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purl.org/dc/terms/"/>
    <ds:schemaRef ds:uri="40f4af8a-fdab-45e5-a6f5-deb115f7f9c8"/>
    <ds:schemaRef ds:uri="http://www.w3.org/XML/1998/namespace"/>
    <ds:schemaRef ds:uri="http://schemas.openxmlformats.org/package/2006/metadata/core-properties"/>
    <ds:schemaRef ds:uri="76180565-ea01-4d92-a798-22ae98d02fc2"/>
    <ds:schemaRef ds:uri="http://purl.org/dc/dcmitype/"/>
  </ds:schemaRefs>
</ds:datastoreItem>
</file>

<file path=customXml/itemProps3.xml><?xml version="1.0" encoding="utf-8"?>
<ds:datastoreItem xmlns:ds="http://schemas.openxmlformats.org/officeDocument/2006/customXml" ds:itemID="{39188B18-923A-48A8-B6B5-9EC1A77AF5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DITP_Présentation</Template>
  <TotalTime>3488</TotalTime>
  <Words>3544</Words>
  <Application>Microsoft Office PowerPoint</Application>
  <PresentationFormat>Affichage à l'écran (16:9)</PresentationFormat>
  <Paragraphs>712</Paragraphs>
  <Slides>30</Slides>
  <Notes>3</Notes>
  <HiddenSlides>0</HiddenSlides>
  <MMClips>0</MMClips>
  <ScaleCrop>false</ScaleCrop>
  <HeadingPairs>
    <vt:vector size="6" baseType="variant">
      <vt:variant>
        <vt:lpstr>Polices utilisées</vt:lpstr>
      </vt:variant>
      <vt:variant>
        <vt:i4>6</vt:i4>
      </vt:variant>
      <vt:variant>
        <vt:lpstr>Thème</vt:lpstr>
      </vt:variant>
      <vt:variant>
        <vt:i4>2</vt:i4>
      </vt:variant>
      <vt:variant>
        <vt:lpstr>Titres des diapositives</vt:lpstr>
      </vt:variant>
      <vt:variant>
        <vt:i4>30</vt:i4>
      </vt:variant>
    </vt:vector>
  </HeadingPairs>
  <TitlesOfParts>
    <vt:vector size="38" baseType="lpstr">
      <vt:lpstr>Arial</vt:lpstr>
      <vt:lpstr>Calibri</vt:lpstr>
      <vt:lpstr>Calibri Light</vt:lpstr>
      <vt:lpstr>Marianne</vt:lpstr>
      <vt:lpstr>Segoe Print</vt:lpstr>
      <vt:lpstr>Wingdings</vt:lpstr>
      <vt:lpstr>PREMIER MINISTRE</vt:lpstr>
      <vt:lpstr>1_PREMIER MINISTRE</vt:lpstr>
      <vt:lpstr>Présentation PowerPoint</vt:lpstr>
      <vt:lpstr>Ordre du jour</vt:lpstr>
      <vt:lpstr>Qui sommes-nous ?</vt:lpstr>
      <vt:lpstr>Présentation des intervenants</vt:lpstr>
      <vt:lpstr>Objectifs de la session</vt:lpstr>
      <vt:lpstr>A l’issue de cette session, vous saurez…</vt:lpstr>
      <vt:lpstr>Comprendre les objectifs et le fonctionnement du réseau des guichets d’accueil étudiants</vt:lpstr>
      <vt:lpstr>Le réseau des guichets d’accueil … KésaKo ?!</vt:lpstr>
      <vt:lpstr>Un réseau d’accord, mais pour quoi faire ?</vt:lpstr>
      <vt:lpstr>Comment ça marche ?</vt:lpstr>
      <vt:lpstr>Quelle différence avec le Guichet central alors ?</vt:lpstr>
      <vt:lpstr>Et les enseignants dans tout ça ?</vt:lpstr>
      <vt:lpstr>Focus sur le parcours de l’étudiant au sein du réseau</vt:lpstr>
      <vt:lpstr>Le parcours d’Ulysse, étudiant en Licence Sciences de la vie</vt:lpstr>
      <vt:lpstr>Face aux questions courantes de l’étudiant… n’hésitez pas à vous aider de la FAQ !</vt:lpstr>
      <vt:lpstr>Face aux questions plus complexes ou à un besoin d’accompagnement de l’étudiant… Rendez-vous soit au Guichet central, soit au service compétent !</vt:lpstr>
      <vt:lpstr>En résumé, deux niveaux d’accompagnement sont possibles pour Ulysse</vt:lpstr>
      <vt:lpstr>Présentation de la FAQ et modalités d’accès</vt:lpstr>
      <vt:lpstr>Présentation de la FAQ et modalités d’accès</vt:lpstr>
      <vt:lpstr>A vous de jouer !</vt:lpstr>
      <vt:lpstr>Exercices</vt:lpstr>
      <vt:lpstr>Annexes</vt:lpstr>
      <vt:lpstr>FAQ | Liste des thèmes / Démarches / Sous-démarches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Manager>Client</Manager>
  <Company>Secrétariat Général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Client</dc:subject>
  <dc:creator>DITP</dc:creator>
  <cp:lastModifiedBy>BERTEAU Eymeric</cp:lastModifiedBy>
  <cp:revision>39</cp:revision>
  <dcterms:created xsi:type="dcterms:W3CDTF">2023-12-04T10:29:12Z</dcterms:created>
  <dcterms:modified xsi:type="dcterms:W3CDTF">2025-06-29T17:23:18Z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e8fab06-504b-4325-93a9-50ca85e66f06_Enabled">
    <vt:lpwstr>true</vt:lpwstr>
  </property>
  <property fmtid="{D5CDD505-2E9C-101B-9397-08002B2CF9AE}" pid="3" name="MSIP_Label_ae8fab06-504b-4325-93a9-50ca85e66f06_SetDate">
    <vt:lpwstr>2024-04-23T08:46:54Z</vt:lpwstr>
  </property>
  <property fmtid="{D5CDD505-2E9C-101B-9397-08002B2CF9AE}" pid="4" name="MSIP_Label_ae8fab06-504b-4325-93a9-50ca85e66f06_Method">
    <vt:lpwstr>Standard</vt:lpwstr>
  </property>
  <property fmtid="{D5CDD505-2E9C-101B-9397-08002B2CF9AE}" pid="5" name="MSIP_Label_ae8fab06-504b-4325-93a9-50ca85e66f06_Name">
    <vt:lpwstr>C-Confidentiel</vt:lpwstr>
  </property>
  <property fmtid="{D5CDD505-2E9C-101B-9397-08002B2CF9AE}" pid="6" name="MSIP_Label_ae8fab06-504b-4325-93a9-50ca85e66f06_SiteId">
    <vt:lpwstr>41d9a388-7aef-420d-976c-d046beab641f</vt:lpwstr>
  </property>
  <property fmtid="{D5CDD505-2E9C-101B-9397-08002B2CF9AE}" pid="7" name="MSIP_Label_ae8fab06-504b-4325-93a9-50ca85e66f06_ActionId">
    <vt:lpwstr>c283552e-e955-4050-b26d-28dcbf6d6db3</vt:lpwstr>
  </property>
  <property fmtid="{D5CDD505-2E9C-101B-9397-08002B2CF9AE}" pid="8" name="MSIP_Label_ae8fab06-504b-4325-93a9-50ca85e66f06_ContentBits">
    <vt:lpwstr>0</vt:lpwstr>
  </property>
  <property fmtid="{D5CDD505-2E9C-101B-9397-08002B2CF9AE}" pid="9" name="ContentTypeId">
    <vt:lpwstr>0x0101008EF43631CCD26E45AD15E82D38D1DAA7</vt:lpwstr>
  </property>
  <property fmtid="{D5CDD505-2E9C-101B-9397-08002B2CF9AE}" pid="10" name="MSIP_Label_ea60d57e-af5b-4752-ac57-3e4f28ca11dc_Enabled">
    <vt:lpwstr>true</vt:lpwstr>
  </property>
  <property fmtid="{D5CDD505-2E9C-101B-9397-08002B2CF9AE}" pid="11" name="MSIP_Label_ea60d57e-af5b-4752-ac57-3e4f28ca11dc_SetDate">
    <vt:lpwstr>2024-04-24T07:19:33Z</vt:lpwstr>
  </property>
  <property fmtid="{D5CDD505-2E9C-101B-9397-08002B2CF9AE}" pid="12" name="MSIP_Label_ea60d57e-af5b-4752-ac57-3e4f28ca11dc_Method">
    <vt:lpwstr>Standard</vt:lpwstr>
  </property>
  <property fmtid="{D5CDD505-2E9C-101B-9397-08002B2CF9AE}" pid="13" name="MSIP_Label_ea60d57e-af5b-4752-ac57-3e4f28ca11dc_Name">
    <vt:lpwstr>ea60d57e-af5b-4752-ac57-3e4f28ca11dc</vt:lpwstr>
  </property>
  <property fmtid="{D5CDD505-2E9C-101B-9397-08002B2CF9AE}" pid="14" name="MSIP_Label_ea60d57e-af5b-4752-ac57-3e4f28ca11dc_SiteId">
    <vt:lpwstr>36da45f1-dd2c-4d1f-af13-5abe46b99921</vt:lpwstr>
  </property>
  <property fmtid="{D5CDD505-2E9C-101B-9397-08002B2CF9AE}" pid="15" name="MSIP_Label_ea60d57e-af5b-4752-ac57-3e4f28ca11dc_ActionId">
    <vt:lpwstr>4f579874-27d4-421b-acd3-39b4d76bba23</vt:lpwstr>
  </property>
  <property fmtid="{D5CDD505-2E9C-101B-9397-08002B2CF9AE}" pid="16" name="MSIP_Label_ea60d57e-af5b-4752-ac57-3e4f28ca11dc_ContentBits">
    <vt:lpwstr>0</vt:lpwstr>
  </property>
  <property fmtid="{D5CDD505-2E9C-101B-9397-08002B2CF9AE}" pid="17" name="MediaServiceImageTags">
    <vt:lpwstr/>
  </property>
</Properties>
</file>