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4"/>
    <p:sldMasterId id="2147483824" r:id="rId5"/>
    <p:sldMasterId id="2147483835" r:id="rId6"/>
  </p:sldMasterIdLst>
  <p:notesMasterIdLst>
    <p:notesMasterId r:id="rId26"/>
  </p:notesMasterIdLst>
  <p:handoutMasterIdLst>
    <p:handoutMasterId r:id="rId27"/>
  </p:handoutMasterIdLst>
  <p:sldIdLst>
    <p:sldId id="334" r:id="rId7"/>
    <p:sldId id="2134808740" r:id="rId8"/>
    <p:sldId id="2147473793" r:id="rId9"/>
    <p:sldId id="2147473797" r:id="rId10"/>
    <p:sldId id="2147473798" r:id="rId11"/>
    <p:sldId id="2147473794" r:id="rId12"/>
    <p:sldId id="2147473799" r:id="rId13"/>
    <p:sldId id="2147473800" r:id="rId14"/>
    <p:sldId id="2147473783" r:id="rId15"/>
    <p:sldId id="2147473786" r:id="rId16"/>
    <p:sldId id="2147473795" r:id="rId17"/>
    <p:sldId id="2147473801" r:id="rId18"/>
    <p:sldId id="2147473802" r:id="rId19"/>
    <p:sldId id="2147473803" r:id="rId20"/>
    <p:sldId id="2147473805" r:id="rId21"/>
    <p:sldId id="2147473804" r:id="rId22"/>
    <p:sldId id="2147473812" r:id="rId23"/>
    <p:sldId id="2147473810" r:id="rId24"/>
    <p:sldId id="2147473811" r:id="rId25"/>
  </p:sldIdLst>
  <p:sldSz cx="9144000" cy="5143500" type="screen16x9"/>
  <p:notesSz cx="6858000" cy="9144000"/>
  <p:custDataLst>
    <p:tags r:id="rId28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49" userDrawn="1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0"/>
    <a:srgbClr val="F58020"/>
    <a:srgbClr val="3B64AF"/>
    <a:srgbClr val="FFFFFF"/>
    <a:srgbClr val="5081D1"/>
    <a:srgbClr val="B9B9B9"/>
    <a:srgbClr val="E1000F"/>
    <a:srgbClr val="EDEDFF"/>
    <a:srgbClr val="FDEFFD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37022A-3B4E-42E6-8FB5-97F800D9FD69}" v="11" dt="2024-11-18T09:13:43.4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22" autoAdjust="0"/>
  </p:normalViewPr>
  <p:slideViewPr>
    <p:cSldViewPr snapToGrid="0">
      <p:cViewPr varScale="1">
        <p:scale>
          <a:sx n="81" d="100"/>
          <a:sy n="81" d="100"/>
        </p:scale>
        <p:origin x="1152" y="60"/>
      </p:cViewPr>
      <p:guideLst>
        <p:guide orient="horz" pos="1620"/>
        <p:guide orient="horz" pos="191"/>
        <p:guide orient="horz" pos="849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pitzine, Sophie" userId="e8157502-acba-4184-88fc-21661da0d929" providerId="ADAL" clId="{D137022A-3B4E-42E6-8FB5-97F800D9FD69}"/>
    <pc:docChg chg="undo custSel addSld delSld modSld">
      <pc:chgData name="Trapitzine, Sophie" userId="e8157502-acba-4184-88fc-21661da0d929" providerId="ADAL" clId="{D137022A-3B4E-42E6-8FB5-97F800D9FD69}" dt="2024-11-18T09:13:43.407" v="367"/>
      <pc:docMkLst>
        <pc:docMk/>
      </pc:docMkLst>
      <pc:sldChg chg="addSp delSp modSp mod">
        <pc:chgData name="Trapitzine, Sophie" userId="e8157502-acba-4184-88fc-21661da0d929" providerId="ADAL" clId="{D137022A-3B4E-42E6-8FB5-97F800D9FD69}" dt="2024-11-18T09:07:17.212" v="159" actId="14100"/>
        <pc:sldMkLst>
          <pc:docMk/>
          <pc:sldMk cId="417663829" sldId="334"/>
        </pc:sldMkLst>
        <pc:spChg chg="add mod">
          <ac:chgData name="Trapitzine, Sophie" userId="e8157502-acba-4184-88fc-21661da0d929" providerId="ADAL" clId="{D137022A-3B4E-42E6-8FB5-97F800D9FD69}" dt="2024-11-18T09:07:17.212" v="159" actId="14100"/>
          <ac:spMkLst>
            <pc:docMk/>
            <pc:sldMk cId="417663829" sldId="334"/>
            <ac:spMk id="2" creationId="{D962BA16-E485-FC42-990E-7254B08C64A6}"/>
          </ac:spMkLst>
        </pc:spChg>
        <pc:spChg chg="mod">
          <ac:chgData name="Trapitzine, Sophie" userId="e8157502-acba-4184-88fc-21661da0d929" providerId="ADAL" clId="{D137022A-3B4E-42E6-8FB5-97F800D9FD69}" dt="2024-11-18T09:07:08.990" v="154" actId="20577"/>
          <ac:spMkLst>
            <pc:docMk/>
            <pc:sldMk cId="417663829" sldId="334"/>
            <ac:spMk id="6" creationId="{06D6F157-6AD5-495F-80BC-73848AD3CE1E}"/>
          </ac:spMkLst>
        </pc:spChg>
        <pc:picChg chg="del">
          <ac:chgData name="Trapitzine, Sophie" userId="e8157502-acba-4184-88fc-21661da0d929" providerId="ADAL" clId="{D137022A-3B4E-42E6-8FB5-97F800D9FD69}" dt="2024-11-18T09:06:28.977" v="7" actId="478"/>
          <ac:picMkLst>
            <pc:docMk/>
            <pc:sldMk cId="417663829" sldId="334"/>
            <ac:picMk id="8" creationId="{D6987977-CE6B-431E-8CB9-508C28EDEA05}"/>
          </ac:picMkLst>
        </pc:picChg>
      </pc:sldChg>
      <pc:sldChg chg="modSp mod">
        <pc:chgData name="Trapitzine, Sophie" userId="e8157502-acba-4184-88fc-21661da0d929" providerId="ADAL" clId="{D137022A-3B4E-42E6-8FB5-97F800D9FD69}" dt="2024-11-18T09:11:18.778" v="357" actId="20577"/>
        <pc:sldMkLst>
          <pc:docMk/>
          <pc:sldMk cId="164588410" sldId="2147473783"/>
        </pc:sldMkLst>
        <pc:spChg chg="mod">
          <ac:chgData name="Trapitzine, Sophie" userId="e8157502-acba-4184-88fc-21661da0d929" providerId="ADAL" clId="{D137022A-3B4E-42E6-8FB5-97F800D9FD69}" dt="2024-11-18T09:11:18.778" v="357" actId="20577"/>
          <ac:spMkLst>
            <pc:docMk/>
            <pc:sldMk cId="164588410" sldId="2147473783"/>
            <ac:spMk id="7" creationId="{C1EE0977-D71E-2453-4329-05F6A3C0196A}"/>
          </ac:spMkLst>
        </pc:spChg>
      </pc:sldChg>
      <pc:sldChg chg="delSp modSp mod">
        <pc:chgData name="Trapitzine, Sophie" userId="e8157502-acba-4184-88fc-21661da0d929" providerId="ADAL" clId="{D137022A-3B4E-42E6-8FB5-97F800D9FD69}" dt="2024-11-18T09:11:22.849" v="365" actId="20577"/>
        <pc:sldMkLst>
          <pc:docMk/>
          <pc:sldMk cId="2287639492" sldId="2147473786"/>
        </pc:sldMkLst>
        <pc:spChg chg="del">
          <ac:chgData name="Trapitzine, Sophie" userId="e8157502-acba-4184-88fc-21661da0d929" providerId="ADAL" clId="{D137022A-3B4E-42E6-8FB5-97F800D9FD69}" dt="2024-11-18T09:09:00.962" v="227" actId="478"/>
          <ac:spMkLst>
            <pc:docMk/>
            <pc:sldMk cId="2287639492" sldId="2147473786"/>
            <ac:spMk id="4" creationId="{C4BE871B-CA57-132E-D3C4-B38E44A85729}"/>
          </ac:spMkLst>
        </pc:spChg>
        <pc:spChg chg="mod">
          <ac:chgData name="Trapitzine, Sophie" userId="e8157502-acba-4184-88fc-21661da0d929" providerId="ADAL" clId="{D137022A-3B4E-42E6-8FB5-97F800D9FD69}" dt="2024-11-18T09:11:22.849" v="365" actId="20577"/>
          <ac:spMkLst>
            <pc:docMk/>
            <pc:sldMk cId="2287639492" sldId="2147473786"/>
            <ac:spMk id="25" creationId="{FCD14F33-50A7-AE0F-5287-75C3C4C4AA04}"/>
          </ac:spMkLst>
        </pc:spChg>
      </pc:sldChg>
      <pc:sldChg chg="del">
        <pc:chgData name="Trapitzine, Sophie" userId="e8157502-acba-4184-88fc-21661da0d929" providerId="ADAL" clId="{D137022A-3B4E-42E6-8FB5-97F800D9FD69}" dt="2024-11-18T09:09:49.578" v="256" actId="47"/>
        <pc:sldMkLst>
          <pc:docMk/>
          <pc:sldMk cId="993057327" sldId="2147473791"/>
        </pc:sldMkLst>
      </pc:sldChg>
      <pc:sldChg chg="del">
        <pc:chgData name="Trapitzine, Sophie" userId="e8157502-acba-4184-88fc-21661da0d929" providerId="ADAL" clId="{D137022A-3B4E-42E6-8FB5-97F800D9FD69}" dt="2024-11-18T09:09:50.639" v="257" actId="47"/>
        <pc:sldMkLst>
          <pc:docMk/>
          <pc:sldMk cId="2561646220" sldId="2147473792"/>
        </pc:sldMkLst>
      </pc:sldChg>
      <pc:sldChg chg="del">
        <pc:chgData name="Trapitzine, Sophie" userId="e8157502-acba-4184-88fc-21661da0d929" providerId="ADAL" clId="{D137022A-3B4E-42E6-8FB5-97F800D9FD69}" dt="2024-11-18T09:09:49.215" v="255" actId="47"/>
        <pc:sldMkLst>
          <pc:docMk/>
          <pc:sldMk cId="4103090426" sldId="2147473796"/>
        </pc:sldMkLst>
      </pc:sldChg>
      <pc:sldChg chg="addSp delSp modSp mod">
        <pc:chgData name="Trapitzine, Sophie" userId="e8157502-acba-4184-88fc-21661da0d929" providerId="ADAL" clId="{D137022A-3B4E-42E6-8FB5-97F800D9FD69}" dt="2024-11-18T09:08:09.767" v="180" actId="478"/>
        <pc:sldMkLst>
          <pc:docMk/>
          <pc:sldMk cId="1643347153" sldId="2147473797"/>
        </pc:sldMkLst>
        <pc:spChg chg="del">
          <ac:chgData name="Trapitzine, Sophie" userId="e8157502-acba-4184-88fc-21661da0d929" providerId="ADAL" clId="{D137022A-3B4E-42E6-8FB5-97F800D9FD69}" dt="2024-11-18T09:08:07.567" v="179" actId="478"/>
          <ac:spMkLst>
            <pc:docMk/>
            <pc:sldMk cId="1643347153" sldId="2147473797"/>
            <ac:spMk id="3" creationId="{CFDCF16D-04C4-AD9B-3CE8-874D465C20D6}"/>
          </ac:spMkLst>
        </pc:spChg>
        <pc:spChg chg="add mod">
          <ac:chgData name="Trapitzine, Sophie" userId="e8157502-acba-4184-88fc-21661da0d929" providerId="ADAL" clId="{D137022A-3B4E-42E6-8FB5-97F800D9FD69}" dt="2024-11-18T09:08:04.562" v="178" actId="1076"/>
          <ac:spMkLst>
            <pc:docMk/>
            <pc:sldMk cId="1643347153" sldId="2147473797"/>
            <ac:spMk id="4" creationId="{DA39B4A0-976F-6390-AE63-A68108693E05}"/>
          </ac:spMkLst>
        </pc:spChg>
        <pc:spChg chg="add del mod">
          <ac:chgData name="Trapitzine, Sophie" userId="e8157502-acba-4184-88fc-21661da0d929" providerId="ADAL" clId="{D137022A-3B4E-42E6-8FB5-97F800D9FD69}" dt="2024-11-18T09:08:09.767" v="180" actId="478"/>
          <ac:spMkLst>
            <pc:docMk/>
            <pc:sldMk cId="1643347153" sldId="2147473797"/>
            <ac:spMk id="9" creationId="{BC63F8F2-7811-3E0A-AE4F-130B6D97CF5A}"/>
          </ac:spMkLst>
        </pc:spChg>
      </pc:sldChg>
      <pc:sldChg chg="addSp delSp modSp mod">
        <pc:chgData name="Trapitzine, Sophie" userId="e8157502-acba-4184-88fc-21661da0d929" providerId="ADAL" clId="{D137022A-3B4E-42E6-8FB5-97F800D9FD69}" dt="2024-11-18T09:08:24.831" v="183"/>
        <pc:sldMkLst>
          <pc:docMk/>
          <pc:sldMk cId="3448520206" sldId="2147473798"/>
        </pc:sldMkLst>
        <pc:spChg chg="del">
          <ac:chgData name="Trapitzine, Sophie" userId="e8157502-acba-4184-88fc-21661da0d929" providerId="ADAL" clId="{D137022A-3B4E-42E6-8FB5-97F800D9FD69}" dt="2024-11-18T09:08:20.817" v="181" actId="478"/>
          <ac:spMkLst>
            <pc:docMk/>
            <pc:sldMk cId="3448520206" sldId="2147473798"/>
            <ac:spMk id="3" creationId="{CFDCF16D-04C4-AD9B-3CE8-874D465C20D6}"/>
          </ac:spMkLst>
        </pc:spChg>
        <pc:spChg chg="add del mod">
          <ac:chgData name="Trapitzine, Sophie" userId="e8157502-acba-4184-88fc-21661da0d929" providerId="ADAL" clId="{D137022A-3B4E-42E6-8FB5-97F800D9FD69}" dt="2024-11-18T09:08:23.808" v="182" actId="478"/>
          <ac:spMkLst>
            <pc:docMk/>
            <pc:sldMk cId="3448520206" sldId="2147473798"/>
            <ac:spMk id="12" creationId="{5834B4FE-1EBE-A937-E55F-E3E6A9BC81ED}"/>
          </ac:spMkLst>
        </pc:spChg>
        <pc:spChg chg="add mod">
          <ac:chgData name="Trapitzine, Sophie" userId="e8157502-acba-4184-88fc-21661da0d929" providerId="ADAL" clId="{D137022A-3B4E-42E6-8FB5-97F800D9FD69}" dt="2024-11-18T09:08:24.831" v="183"/>
          <ac:spMkLst>
            <pc:docMk/>
            <pc:sldMk cId="3448520206" sldId="2147473798"/>
            <ac:spMk id="14" creationId="{3D2CC56F-90D0-0C19-F7A5-B2AE22A715D6}"/>
          </ac:spMkLst>
        </pc:spChg>
      </pc:sldChg>
      <pc:sldChg chg="addSp modSp modNotesTx">
        <pc:chgData name="Trapitzine, Sophie" userId="e8157502-acba-4184-88fc-21661da0d929" providerId="ADAL" clId="{D137022A-3B4E-42E6-8FB5-97F800D9FD69}" dt="2024-11-18T09:08:29.750" v="185" actId="6549"/>
        <pc:sldMkLst>
          <pc:docMk/>
          <pc:sldMk cId="646537498" sldId="2147473799"/>
        </pc:sldMkLst>
        <pc:spChg chg="add mod">
          <ac:chgData name="Trapitzine, Sophie" userId="e8157502-acba-4184-88fc-21661da0d929" providerId="ADAL" clId="{D137022A-3B4E-42E6-8FB5-97F800D9FD69}" dt="2024-11-18T09:08:28.437" v="184"/>
          <ac:spMkLst>
            <pc:docMk/>
            <pc:sldMk cId="646537498" sldId="2147473799"/>
            <ac:spMk id="5" creationId="{386627CB-6235-E3B2-D391-C67CA17801BA}"/>
          </ac:spMkLst>
        </pc:spChg>
      </pc:sldChg>
      <pc:sldChg chg="modSp mod">
        <pc:chgData name="Trapitzine, Sophie" userId="e8157502-acba-4184-88fc-21661da0d929" providerId="ADAL" clId="{D137022A-3B4E-42E6-8FB5-97F800D9FD69}" dt="2024-11-18T09:08:52.232" v="226" actId="14100"/>
        <pc:sldMkLst>
          <pc:docMk/>
          <pc:sldMk cId="855872806" sldId="2147473800"/>
        </pc:sldMkLst>
        <pc:spChg chg="mod">
          <ac:chgData name="Trapitzine, Sophie" userId="e8157502-acba-4184-88fc-21661da0d929" providerId="ADAL" clId="{D137022A-3B4E-42E6-8FB5-97F800D9FD69}" dt="2024-11-18T09:08:52.232" v="226" actId="14100"/>
          <ac:spMkLst>
            <pc:docMk/>
            <pc:sldMk cId="855872806" sldId="2147473800"/>
            <ac:spMk id="9" creationId="{FF601447-0927-A1DD-3711-F274CDD39BC3}"/>
          </ac:spMkLst>
        </pc:spChg>
        <pc:spChg chg="mod">
          <ac:chgData name="Trapitzine, Sophie" userId="e8157502-acba-4184-88fc-21661da0d929" providerId="ADAL" clId="{D137022A-3B4E-42E6-8FB5-97F800D9FD69}" dt="2024-11-18T09:08:50.295" v="225" actId="14100"/>
          <ac:spMkLst>
            <pc:docMk/>
            <pc:sldMk cId="855872806" sldId="2147473800"/>
            <ac:spMk id="10" creationId="{C8061DCE-D447-4E2B-02F0-FE181D90FA9E}"/>
          </ac:spMkLst>
        </pc:spChg>
        <pc:spChg chg="mod">
          <ac:chgData name="Trapitzine, Sophie" userId="e8157502-acba-4184-88fc-21661da0d929" providerId="ADAL" clId="{D137022A-3B4E-42E6-8FB5-97F800D9FD69}" dt="2024-11-18T09:08:44.694" v="223" actId="5793"/>
          <ac:spMkLst>
            <pc:docMk/>
            <pc:sldMk cId="855872806" sldId="2147473800"/>
            <ac:spMk id="11" creationId="{C5AE256B-2B7A-8DD8-9071-27543DA8FF8B}"/>
          </ac:spMkLst>
        </pc:spChg>
        <pc:spChg chg="mod">
          <ac:chgData name="Trapitzine, Sophie" userId="e8157502-acba-4184-88fc-21661da0d929" providerId="ADAL" clId="{D137022A-3B4E-42E6-8FB5-97F800D9FD69}" dt="2024-11-18T09:08:46.257" v="224"/>
          <ac:spMkLst>
            <pc:docMk/>
            <pc:sldMk cId="855872806" sldId="2147473800"/>
            <ac:spMk id="12" creationId="{9E4CB61B-DEF4-FB4B-68BD-E20EC01336DF}"/>
          </ac:spMkLst>
        </pc:spChg>
      </pc:sldChg>
      <pc:sldChg chg="modSp mod">
        <pc:chgData name="Trapitzine, Sophie" userId="e8157502-acba-4184-88fc-21661da0d929" providerId="ADAL" clId="{D137022A-3B4E-42E6-8FB5-97F800D9FD69}" dt="2024-11-18T09:09:13.377" v="232" actId="20577"/>
        <pc:sldMkLst>
          <pc:docMk/>
          <pc:sldMk cId="1052574089" sldId="2147473802"/>
        </pc:sldMkLst>
        <pc:spChg chg="mod">
          <ac:chgData name="Trapitzine, Sophie" userId="e8157502-acba-4184-88fc-21661da0d929" providerId="ADAL" clId="{D137022A-3B4E-42E6-8FB5-97F800D9FD69}" dt="2024-11-18T09:09:13.377" v="232" actId="20577"/>
          <ac:spMkLst>
            <pc:docMk/>
            <pc:sldMk cId="1052574089" sldId="2147473802"/>
            <ac:spMk id="14" creationId="{830DF0A9-68BF-485F-042D-6C1A9DD27959}"/>
          </ac:spMkLst>
        </pc:spChg>
      </pc:sldChg>
      <pc:sldChg chg="addSp delSp modSp">
        <pc:chgData name="Trapitzine, Sophie" userId="e8157502-acba-4184-88fc-21661da0d929" providerId="ADAL" clId="{D137022A-3B4E-42E6-8FB5-97F800D9FD69}" dt="2024-11-18T09:10:41.263" v="300"/>
        <pc:sldMkLst>
          <pc:docMk/>
          <pc:sldMk cId="3748531381" sldId="2147473804"/>
        </pc:sldMkLst>
        <pc:spChg chg="add del mod">
          <ac:chgData name="Trapitzine, Sophie" userId="e8157502-acba-4184-88fc-21661da0d929" providerId="ADAL" clId="{D137022A-3B4E-42E6-8FB5-97F800D9FD69}" dt="2024-11-18T09:10:41.263" v="300"/>
          <ac:spMkLst>
            <pc:docMk/>
            <pc:sldMk cId="3748531381" sldId="2147473804"/>
            <ac:spMk id="4" creationId="{E05573C2-39F6-CCDA-6E20-9F5DC1B85734}"/>
          </ac:spMkLst>
        </pc:spChg>
      </pc:sldChg>
      <pc:sldChg chg="modSp mod">
        <pc:chgData name="Trapitzine, Sophie" userId="e8157502-acba-4184-88fc-21661da0d929" providerId="ADAL" clId="{D137022A-3B4E-42E6-8FB5-97F800D9FD69}" dt="2024-11-18T09:09:32.386" v="251"/>
        <pc:sldMkLst>
          <pc:docMk/>
          <pc:sldMk cId="3431659894" sldId="2147473805"/>
        </pc:sldMkLst>
        <pc:spChg chg="mod">
          <ac:chgData name="Trapitzine, Sophie" userId="e8157502-acba-4184-88fc-21661da0d929" providerId="ADAL" clId="{D137022A-3B4E-42E6-8FB5-97F800D9FD69}" dt="2024-11-18T09:09:31.098" v="250"/>
          <ac:spMkLst>
            <pc:docMk/>
            <pc:sldMk cId="3431659894" sldId="2147473805"/>
            <ac:spMk id="11" creationId="{C5AE256B-2B7A-8DD8-9071-27543DA8FF8B}"/>
          </ac:spMkLst>
        </pc:spChg>
        <pc:spChg chg="mod">
          <ac:chgData name="Trapitzine, Sophie" userId="e8157502-acba-4184-88fc-21661da0d929" providerId="ADAL" clId="{D137022A-3B4E-42E6-8FB5-97F800D9FD69}" dt="2024-11-18T09:09:32.386" v="251"/>
          <ac:spMkLst>
            <pc:docMk/>
            <pc:sldMk cId="3431659894" sldId="2147473805"/>
            <ac:spMk id="12" creationId="{9E4CB61B-DEF4-FB4B-68BD-E20EC01336DF}"/>
          </ac:spMkLst>
        </pc:spChg>
      </pc:sldChg>
      <pc:sldChg chg="delSp del mod">
        <pc:chgData name="Trapitzine, Sophie" userId="e8157502-acba-4184-88fc-21661da0d929" providerId="ADAL" clId="{D137022A-3B4E-42E6-8FB5-97F800D9FD69}" dt="2024-11-18T09:09:38.891" v="253" actId="47"/>
        <pc:sldMkLst>
          <pc:docMk/>
          <pc:sldMk cId="2724995799" sldId="2147473806"/>
        </pc:sldMkLst>
        <pc:picChg chg="del">
          <ac:chgData name="Trapitzine, Sophie" userId="e8157502-acba-4184-88fc-21661da0d929" providerId="ADAL" clId="{D137022A-3B4E-42E6-8FB5-97F800D9FD69}" dt="2024-11-18T09:09:37.710" v="252" actId="478"/>
          <ac:picMkLst>
            <pc:docMk/>
            <pc:sldMk cId="2724995799" sldId="2147473806"/>
            <ac:picMk id="10" creationId="{275F87A7-528C-D62C-D21E-5EE3E57D7A18}"/>
          </ac:picMkLst>
        </pc:picChg>
      </pc:sldChg>
      <pc:sldChg chg="del">
        <pc:chgData name="Trapitzine, Sophie" userId="e8157502-acba-4184-88fc-21661da0d929" providerId="ADAL" clId="{D137022A-3B4E-42E6-8FB5-97F800D9FD69}" dt="2024-11-18T09:09:46.083" v="254" actId="47"/>
        <pc:sldMkLst>
          <pc:docMk/>
          <pc:sldMk cId="102547768" sldId="2147473807"/>
        </pc:sldMkLst>
      </pc:sldChg>
      <pc:sldChg chg="addSp modSp add mod">
        <pc:chgData name="Trapitzine, Sophie" userId="e8157502-acba-4184-88fc-21661da0d929" providerId="ADAL" clId="{D137022A-3B4E-42E6-8FB5-97F800D9FD69}" dt="2024-11-18T09:10:53.806" v="309" actId="20577"/>
        <pc:sldMkLst>
          <pc:docMk/>
          <pc:sldMk cId="2463593441" sldId="2147473810"/>
        </pc:sldMkLst>
        <pc:spChg chg="mod">
          <ac:chgData name="Trapitzine, Sophie" userId="e8157502-acba-4184-88fc-21661da0d929" providerId="ADAL" clId="{D137022A-3B4E-42E6-8FB5-97F800D9FD69}" dt="2024-11-18T09:10:53.806" v="309" actId="20577"/>
          <ac:spMkLst>
            <pc:docMk/>
            <pc:sldMk cId="2463593441" sldId="2147473810"/>
            <ac:spMk id="3" creationId="{E43D13F8-6832-B245-8957-E5208CEE2347}"/>
          </ac:spMkLst>
        </pc:spChg>
        <pc:spChg chg="add mod">
          <ac:chgData name="Trapitzine, Sophie" userId="e8157502-acba-4184-88fc-21661da0d929" providerId="ADAL" clId="{D137022A-3B4E-42E6-8FB5-97F800D9FD69}" dt="2024-11-18T09:10:44.182" v="302" actId="1076"/>
          <ac:spMkLst>
            <pc:docMk/>
            <pc:sldMk cId="2463593441" sldId="2147473810"/>
            <ac:spMk id="5" creationId="{EEAEABC3-6404-2830-A9CF-7EACA6F9B779}"/>
          </ac:spMkLst>
        </pc:spChg>
      </pc:sldChg>
      <pc:sldChg chg="addSp modSp add mod">
        <pc:chgData name="Trapitzine, Sophie" userId="e8157502-acba-4184-88fc-21661da0d929" providerId="ADAL" clId="{D137022A-3B4E-42E6-8FB5-97F800D9FD69}" dt="2024-11-18T09:10:47.005" v="303" actId="1076"/>
        <pc:sldMkLst>
          <pc:docMk/>
          <pc:sldMk cId="852667200" sldId="2147473811"/>
        </pc:sldMkLst>
        <pc:spChg chg="add mod">
          <ac:chgData name="Trapitzine, Sophie" userId="e8157502-acba-4184-88fc-21661da0d929" providerId="ADAL" clId="{D137022A-3B4E-42E6-8FB5-97F800D9FD69}" dt="2024-11-18T09:10:47.005" v="303" actId="1076"/>
          <ac:spMkLst>
            <pc:docMk/>
            <pc:sldMk cId="852667200" sldId="2147473811"/>
            <ac:spMk id="3" creationId="{5A3A1113-4C95-748A-615B-BEFB036B7B9F}"/>
          </ac:spMkLst>
        </pc:spChg>
        <pc:spChg chg="mod">
          <ac:chgData name="Trapitzine, Sophie" userId="e8157502-acba-4184-88fc-21661da0d929" providerId="ADAL" clId="{D137022A-3B4E-42E6-8FB5-97F800D9FD69}" dt="2024-11-18T09:10:31.181" v="297" actId="14100"/>
          <ac:spMkLst>
            <pc:docMk/>
            <pc:sldMk cId="852667200" sldId="2147473811"/>
            <ac:spMk id="7" creationId="{AA04EC68-30CD-652E-CE72-332F008D8AD7}"/>
          </ac:spMkLst>
        </pc:spChg>
      </pc:sldChg>
      <pc:sldChg chg="modSp add mod">
        <pc:chgData name="Trapitzine, Sophie" userId="e8157502-acba-4184-88fc-21661da0d929" providerId="ADAL" clId="{D137022A-3B4E-42E6-8FB5-97F800D9FD69}" dt="2024-11-18T09:11:06.472" v="316" actId="20577"/>
        <pc:sldMkLst>
          <pc:docMk/>
          <pc:sldMk cId="3937686359" sldId="2147473812"/>
        </pc:sldMkLst>
        <pc:spChg chg="mod">
          <ac:chgData name="Trapitzine, Sophie" userId="e8157502-acba-4184-88fc-21661da0d929" providerId="ADAL" clId="{D137022A-3B4E-42E6-8FB5-97F800D9FD69}" dt="2024-11-18T09:11:06.472" v="316" actId="20577"/>
          <ac:spMkLst>
            <pc:docMk/>
            <pc:sldMk cId="3937686359" sldId="2147473812"/>
            <ac:spMk id="7" creationId="{A08515BD-B247-6EAA-1F9F-A53F3076B867}"/>
          </ac:spMkLst>
        </pc:spChg>
      </pc:sldChg>
      <pc:sldChg chg="add del">
        <pc:chgData name="Trapitzine, Sophie" userId="e8157502-acba-4184-88fc-21661da0d929" providerId="ADAL" clId="{D137022A-3B4E-42E6-8FB5-97F800D9FD69}" dt="2024-11-18T09:13:43.407" v="367"/>
        <pc:sldMkLst>
          <pc:docMk/>
          <pc:sldMk cId="1533099680" sldId="214747381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0EF62-5255-4A2A-A777-CFB6CD9DE7DB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9FFD1-3B73-4456-8120-347AD18A9C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980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1A782-CEB2-4D35-A937-7E1FF95EFC7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494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51A782-CEB2-4D35-A937-7E1FF95EFC7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9117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991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6195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320687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72419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320687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99734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</p:spTree>
    <p:extLst>
      <p:ext uri="{BB962C8B-B14F-4D97-AF65-F5344CB8AC3E}">
        <p14:creationId xmlns:p14="http://schemas.microsoft.com/office/powerpoint/2010/main" val="3212855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890599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281077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4115924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346" y="341828"/>
            <a:ext cx="2415877" cy="1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3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43958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bg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</p:spTree>
    <p:extLst>
      <p:ext uri="{BB962C8B-B14F-4D97-AF65-F5344CB8AC3E}">
        <p14:creationId xmlns:p14="http://schemas.microsoft.com/office/powerpoint/2010/main" val="4112194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13/06/2024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4371949"/>
            <a:ext cx="2123808" cy="447947"/>
          </a:xfrm>
        </p:spPr>
        <p:txBody>
          <a:bodyPr anchor="ctr" anchorCtr="0"/>
          <a:lstStyle>
            <a:lvl1pPr algn="l">
              <a:defRPr sz="1150"/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00" y="555526"/>
            <a:ext cx="556186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35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320687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198010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</p:spTree>
    <p:extLst>
      <p:ext uri="{BB962C8B-B14F-4D97-AF65-F5344CB8AC3E}">
        <p14:creationId xmlns:p14="http://schemas.microsoft.com/office/powerpoint/2010/main" val="684747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71550"/>
            <a:ext cx="8424863" cy="53999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</p:spTree>
    <p:extLst>
      <p:ext uri="{BB962C8B-B14F-4D97-AF65-F5344CB8AC3E}">
        <p14:creationId xmlns:p14="http://schemas.microsoft.com/office/powerpoint/2010/main" val="2888137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855705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851049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1253007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346" y="341828"/>
            <a:ext cx="2415877" cy="1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17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43958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bg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</p:spTree>
    <p:extLst>
      <p:ext uri="{BB962C8B-B14F-4D97-AF65-F5344CB8AC3E}">
        <p14:creationId xmlns:p14="http://schemas.microsoft.com/office/powerpoint/2010/main" val="14063270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13/06/2024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4371949"/>
            <a:ext cx="2123808" cy="447947"/>
          </a:xfrm>
        </p:spPr>
        <p:txBody>
          <a:bodyPr anchor="ctr" anchorCtr="0"/>
          <a:lstStyle>
            <a:lvl1pPr algn="l">
              <a:defRPr sz="1150"/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00" y="555526"/>
            <a:ext cx="556186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180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25404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69134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077185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75606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735615"/>
            <a:ext cx="8424863" cy="539991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44116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05863C-83AF-41C8-A2FD-43D1C177A1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49" y="327313"/>
            <a:ext cx="2415877" cy="123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738000"/>
            <a:ext cx="9144000" cy="4443958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bg1"/>
                </a:solidFill>
              </a:defRPr>
            </a:lvl1pPr>
          </a:lstStyle>
          <a:p>
            <a:r>
              <a:rPr lang="fr-FR" cap="all"/>
              <a:t>13/06/2024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Comité stratégique LRU / DITP</a:t>
            </a:r>
          </a:p>
        </p:txBody>
      </p:sp>
    </p:spTree>
    <p:extLst>
      <p:ext uri="{BB962C8B-B14F-4D97-AF65-F5344CB8AC3E}">
        <p14:creationId xmlns:p14="http://schemas.microsoft.com/office/powerpoint/2010/main" val="107654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13/06/2024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4371949"/>
            <a:ext cx="2123808" cy="447947"/>
          </a:xfrm>
        </p:spPr>
        <p:txBody>
          <a:bodyPr anchor="ctr" anchorCtr="0"/>
          <a:lstStyle>
            <a:lvl1pPr algn="l">
              <a:defRPr sz="1150"/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00" y="555526"/>
            <a:ext cx="556186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0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2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cap="all">
                <a:solidFill>
                  <a:srgbClr val="000000"/>
                </a:solidFill>
              </a:rPr>
              <a:t>13/06/2024</a:t>
            </a:r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80"/>
            <a:ext cx="8424614" cy="242951"/>
          </a:xfrm>
        </p:spPr>
        <p:txBody>
          <a:bodyPr/>
          <a:lstStyle>
            <a:lvl1pPr marL="9525" indent="85723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3992" indent="-143996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Comité stratégique LRU / DITP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5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964513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703" y="4783500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cap="all"/>
              <a:t>13/06/2024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12361BD1-7C73-409A-81CD-3B393C1BAC9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75584"/>
            <a:ext cx="841187" cy="43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2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45" r:id="rId9"/>
  </p:sldLayoutIdLst>
  <p:hf hdr="0" ftr="0" dt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703" y="4783500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cap="all"/>
              <a:t>13/06/2024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89" y="175587"/>
            <a:ext cx="826748" cy="49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</p:sldLayoutIdLst>
  <p:hf hdr="0" ftr="0" dt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68782" y="195486"/>
            <a:ext cx="587993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Comité stratégique LRU / DITP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771550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703" y="4783500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cap="all"/>
              <a:t>13/06/2024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5EE90BAD-9E71-4141-9F89-D657F55E5C6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89" y="175587"/>
            <a:ext cx="826748" cy="49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77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</p:sldLayoutIdLst>
  <p:hf hdr="0" ftr="0" dt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1513490" y="1887746"/>
            <a:ext cx="6442887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>
              <a:defRPr/>
            </a:pPr>
            <a:r>
              <a:rPr lang="fr-FR" sz="2400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Université X</a:t>
            </a:r>
          </a:p>
          <a:p>
            <a:pPr defTabSz="685783">
              <a:defRPr/>
            </a:pPr>
            <a:r>
              <a:rPr lang="fr-FR" sz="2400" b="1" dirty="0">
                <a:solidFill>
                  <a:srgbClr val="000091">
                    <a:lumMod val="75000"/>
                  </a:srgbClr>
                </a:solidFill>
                <a:latin typeface="Marianne" panose="02000000000000000000" pitchFamily="2" charset="0"/>
              </a:rPr>
              <a:t>Accompagnement à l’amélioration du service rendu à l’étudiant</a:t>
            </a:r>
          </a:p>
          <a:p>
            <a:pPr defTabSz="685783">
              <a:defRPr/>
            </a:pPr>
            <a:endParaRPr lang="fr-FR" sz="1350" i="1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0">
              <a:defRPr/>
            </a:pPr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2" charset="0"/>
              </a:rPr>
              <a:t>Chantier « Communication »</a:t>
            </a:r>
          </a:p>
          <a:p>
            <a:pPr lvl="0">
              <a:defRPr/>
            </a:pPr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2" charset="0"/>
              </a:rPr>
              <a:t>Lancement des cercles Moodle &amp; Mails</a:t>
            </a:r>
          </a:p>
          <a:p>
            <a:pPr lvl="0">
              <a:defRPr/>
            </a:pPr>
            <a:endParaRPr lang="fr-FR" sz="1350" i="1" dirty="0">
              <a:solidFill>
                <a:srgbClr val="000000"/>
              </a:solidFill>
              <a:latin typeface="Marianne" panose="02000000000000000000" pitchFamily="2" charset="0"/>
            </a:endParaRPr>
          </a:p>
          <a:p>
            <a:pPr lvl="0">
              <a:defRPr/>
            </a:pPr>
            <a:r>
              <a:rPr lang="fr-FR" sz="1350" dirty="0">
                <a:solidFill>
                  <a:srgbClr val="000000"/>
                </a:solidFill>
                <a:latin typeface="Marianne" panose="02000000000000000000" pitchFamily="2" charset="0"/>
              </a:rPr>
              <a:t>*date*</a:t>
            </a:r>
            <a:endParaRPr lang="fr-FR" sz="1350" b="1" dirty="0">
              <a:solidFill>
                <a:srgbClr val="FF0000"/>
              </a:solidFill>
              <a:latin typeface="Marianne" panose="02000000000000000000" pitchFamily="2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20FF4EC-A50B-43ED-B8DE-C2D6D3EE74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7285931" y="4193717"/>
            <a:ext cx="1462782" cy="43464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962BA16-E485-FC42-990E-7254B08C64A6}"/>
              </a:ext>
            </a:extLst>
          </p:cNvPr>
          <p:cNvSpPr/>
          <p:nvPr/>
        </p:nvSpPr>
        <p:spPr>
          <a:xfrm>
            <a:off x="5703434" y="797805"/>
            <a:ext cx="3045279" cy="101237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Marianne" panose="02000000000000000000" pitchFamily="2" charset="0"/>
              </a:rPr>
              <a:t>Exemple du support inspiré d’un atelier organisé pour une université, autour de 2 cercles de travail thématiques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7D0A8945-D063-47C8-A868-8812C7E9A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68782" y="195486"/>
            <a:ext cx="5879931" cy="360000"/>
          </a:xfrm>
        </p:spPr>
        <p:txBody>
          <a:bodyPr/>
          <a:lstStyle/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41766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3B0853-7BD4-317B-E983-D329828A6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10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D263DB-E6B0-2B1A-2165-F2AF7C361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591559"/>
            <a:ext cx="8424863" cy="539991"/>
          </a:xfrm>
        </p:spPr>
        <p:txBody>
          <a:bodyPr>
            <a:normAutofit/>
          </a:bodyPr>
          <a:lstStyle/>
          <a:p>
            <a:r>
              <a:rPr lang="fr-FR" sz="1800" dirty="0"/>
              <a:t>Rôles et responsabilités au sein du cercle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EE0977-D71E-2453-4329-05F6A3C019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434386"/>
            <a:ext cx="5850373" cy="3291362"/>
          </a:xfrm>
          <a:ln>
            <a:solidFill>
              <a:schemeClr val="tx2"/>
            </a:solidFill>
          </a:ln>
        </p:spPr>
        <p:txBody>
          <a:bodyPr/>
          <a:lstStyle/>
          <a:p>
            <a:endParaRPr lang="fr-FR" sz="1200" dirty="0"/>
          </a:p>
          <a:p>
            <a:r>
              <a:rPr lang="fr-FR" sz="1200" dirty="0"/>
              <a:t>Chaque cercle est composé de 4 types d’acteurs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9AB660E-3377-C653-F87D-43E353737E65}"/>
              </a:ext>
            </a:extLst>
          </p:cNvPr>
          <p:cNvSpPr txBox="1">
            <a:spLocks/>
          </p:cNvSpPr>
          <p:nvPr/>
        </p:nvSpPr>
        <p:spPr bwMode="gray">
          <a:xfrm>
            <a:off x="6399798" y="1434386"/>
            <a:ext cx="2348668" cy="466486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0" tIns="0" rIns="0" bIns="0" rtlCol="0" anchor="ctr" anchorCtr="0">
            <a:noAutofit/>
          </a:bodyPr>
          <a:lstStyle>
            <a:lvl1pPr marL="9207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tabLst/>
              <a:defRPr sz="1400" b="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51450" indent="-1714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 baseline="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/>
              <a:t>entre 5 à 12 personnes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F71DF6E-8E80-FE06-E663-50C68A37A6BE}"/>
              </a:ext>
            </a:extLst>
          </p:cNvPr>
          <p:cNvSpPr txBox="1">
            <a:spLocks/>
          </p:cNvSpPr>
          <p:nvPr/>
        </p:nvSpPr>
        <p:spPr bwMode="gray">
          <a:xfrm>
            <a:off x="6399798" y="2097123"/>
            <a:ext cx="2348668" cy="97176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0" tIns="0" rIns="0" bIns="0" rtlCol="0" anchor="b" anchorCtr="0">
            <a:noAutofit/>
          </a:bodyPr>
          <a:lstStyle>
            <a:lvl1pPr marL="9207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tabLst/>
              <a:defRPr sz="1400" b="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51450" indent="-1714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 baseline="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100" dirty="0"/>
              <a:t>Représentation équilibrée entre fonctions métiers et supports concernées par la thématique.</a:t>
            </a:r>
          </a:p>
          <a:p>
            <a:r>
              <a:rPr lang="fr-FR" sz="1100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C5E454-A7D9-CBEB-CEE5-CD7B3765E0D1}"/>
              </a:ext>
            </a:extLst>
          </p:cNvPr>
          <p:cNvSpPr txBox="1"/>
          <p:nvPr/>
        </p:nvSpPr>
        <p:spPr>
          <a:xfrm>
            <a:off x="6493858" y="1277755"/>
            <a:ext cx="980396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chemeClr val="tx2"/>
                </a:solidFill>
                <a:latin typeface="Marianne" panose="02000000000000000000" pitchFamily="2" charset="0"/>
              </a:rPr>
              <a:t>Taille</a:t>
            </a:r>
            <a:endParaRPr lang="fr-FR" sz="1400" dirty="0">
              <a:latin typeface="Marianne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A4A9A0-E6D1-E3E9-DEFC-CFF453C25385}"/>
              </a:ext>
            </a:extLst>
          </p:cNvPr>
          <p:cNvSpPr txBox="1"/>
          <p:nvPr/>
        </p:nvSpPr>
        <p:spPr>
          <a:xfrm>
            <a:off x="6493858" y="1958624"/>
            <a:ext cx="1308804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chemeClr val="tx2"/>
                </a:solidFill>
                <a:latin typeface="Marianne" panose="02000000000000000000" pitchFamily="2" charset="0"/>
              </a:rPr>
              <a:t>Participants</a:t>
            </a:r>
            <a:endParaRPr lang="fr-FR" sz="1400" dirty="0">
              <a:latin typeface="Marianne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AF09B5-6401-9BC5-E2B9-A07D26FD9734}"/>
              </a:ext>
            </a:extLst>
          </p:cNvPr>
          <p:cNvSpPr txBox="1"/>
          <p:nvPr/>
        </p:nvSpPr>
        <p:spPr>
          <a:xfrm>
            <a:off x="562396" y="1277755"/>
            <a:ext cx="234866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chemeClr val="tx2"/>
                </a:solidFill>
                <a:latin typeface="Marianne" panose="02000000000000000000" pitchFamily="2" charset="0"/>
              </a:rPr>
              <a:t>Les 4 rôles clés du cercle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D1B43B-EED9-D806-BEE4-2AF899472664}"/>
              </a:ext>
            </a:extLst>
          </p:cNvPr>
          <p:cNvSpPr txBox="1"/>
          <p:nvPr/>
        </p:nvSpPr>
        <p:spPr>
          <a:xfrm>
            <a:off x="562395" y="2114037"/>
            <a:ext cx="1282592" cy="276999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Leader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BACF11-932A-9C84-ED68-6954653B2924}"/>
              </a:ext>
            </a:extLst>
          </p:cNvPr>
          <p:cNvSpPr txBox="1"/>
          <p:nvPr/>
        </p:nvSpPr>
        <p:spPr>
          <a:xfrm>
            <a:off x="1966853" y="2114037"/>
            <a:ext cx="1282592" cy="276999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Facilitateur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46E7B6-BA3E-24FE-43C1-BEA8FA482651}"/>
              </a:ext>
            </a:extLst>
          </p:cNvPr>
          <p:cNvSpPr txBox="1"/>
          <p:nvPr/>
        </p:nvSpPr>
        <p:spPr>
          <a:xfrm>
            <a:off x="3371311" y="2114037"/>
            <a:ext cx="1282592" cy="2769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Scribe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2DDB07-9363-5B48-6931-17246967AC5D}"/>
              </a:ext>
            </a:extLst>
          </p:cNvPr>
          <p:cNvSpPr txBox="1"/>
          <p:nvPr/>
        </p:nvSpPr>
        <p:spPr>
          <a:xfrm>
            <a:off x="4775769" y="2114037"/>
            <a:ext cx="1282592" cy="276999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</a:rPr>
              <a:t>Contributeur</a:t>
            </a:r>
            <a:endParaRPr lang="fr-FR" sz="1200" dirty="0">
              <a:solidFill>
                <a:schemeClr val="bg1"/>
              </a:solidFill>
            </a:endParaRPr>
          </a:p>
        </p:txBody>
      </p:sp>
      <p:pic>
        <p:nvPicPr>
          <p:cNvPr id="20" name="Graphic 19" descr="User with solid fill">
            <a:extLst>
              <a:ext uri="{FF2B5EF4-FFF2-40B4-BE49-F238E27FC236}">
                <a16:creationId xmlns:a16="http://schemas.microsoft.com/office/drawing/2014/main" id="{41FDAD39-E729-1734-11FF-6E160E78EF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5615" y="2367933"/>
            <a:ext cx="548235" cy="548235"/>
          </a:xfrm>
          <a:prstGeom prst="rect">
            <a:avLst/>
          </a:prstGeom>
        </p:spPr>
      </p:pic>
      <p:pic>
        <p:nvPicPr>
          <p:cNvPr id="21" name="Graphic 20" descr="User with solid fill">
            <a:extLst>
              <a:ext uri="{FF2B5EF4-FFF2-40B4-BE49-F238E27FC236}">
                <a16:creationId xmlns:a16="http://schemas.microsoft.com/office/drawing/2014/main" id="{8387189D-E7FC-5494-C4A7-33AEDB1A5B9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34031" y="2367933"/>
            <a:ext cx="548235" cy="548235"/>
          </a:xfrm>
          <a:prstGeom prst="rect">
            <a:avLst/>
          </a:prstGeom>
        </p:spPr>
      </p:pic>
      <p:pic>
        <p:nvPicPr>
          <p:cNvPr id="22" name="Graphic 21" descr="User with solid fill">
            <a:extLst>
              <a:ext uri="{FF2B5EF4-FFF2-40B4-BE49-F238E27FC236}">
                <a16:creationId xmlns:a16="http://schemas.microsoft.com/office/drawing/2014/main" id="{54BBDD97-485E-9094-226F-CD2F6D2B682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42289" y="2367933"/>
            <a:ext cx="548235" cy="548235"/>
          </a:xfrm>
          <a:prstGeom prst="rect">
            <a:avLst/>
          </a:prstGeom>
        </p:spPr>
      </p:pic>
      <p:pic>
        <p:nvPicPr>
          <p:cNvPr id="23" name="Graphic 22" descr="User with solid fill">
            <a:extLst>
              <a:ext uri="{FF2B5EF4-FFF2-40B4-BE49-F238E27FC236}">
                <a16:creationId xmlns:a16="http://schemas.microsoft.com/office/drawing/2014/main" id="{CFF75B1F-E1EE-B283-A446-FE89DA44174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42947" y="2367933"/>
            <a:ext cx="548235" cy="54823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CD14F33-50A7-AE0F-5287-75C3C4C4AA04}"/>
              </a:ext>
            </a:extLst>
          </p:cNvPr>
          <p:cNvSpPr txBox="1"/>
          <p:nvPr/>
        </p:nvSpPr>
        <p:spPr>
          <a:xfrm>
            <a:off x="562394" y="2952882"/>
            <a:ext cx="1349999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Porte, est garant de  la raison d’être du cercle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Impulse la dynamique de production au sein du cercle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Restitue l’avancement du cercle au Référent du chantier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7ED3AF-6CA7-E181-716F-72C8A5C45AC8}"/>
              </a:ext>
            </a:extLst>
          </p:cNvPr>
          <p:cNvSpPr txBox="1"/>
          <p:nvPr/>
        </p:nvSpPr>
        <p:spPr>
          <a:xfrm>
            <a:off x="1966444" y="2942756"/>
            <a:ext cx="1282592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Facilite les réunions / ateliers i.e. s’assure que les conditions pour que chacun puisse s’exprimer sont réunies et encourage l’émergence d’idées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9F6A57A-A987-2F4E-B13E-9FE2DB740538}"/>
              </a:ext>
            </a:extLst>
          </p:cNvPr>
          <p:cNvSpPr txBox="1"/>
          <p:nvPr/>
        </p:nvSpPr>
        <p:spPr>
          <a:xfrm>
            <a:off x="3370493" y="2950641"/>
            <a:ext cx="1282592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Organise les réunions et assure la prise de notes qu’il restitue après chaque réunion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Capitalise et met à disposition les travaux réalisés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0B13C49-8AE8-0E7D-B24B-182469AB285A}"/>
              </a:ext>
            </a:extLst>
          </p:cNvPr>
          <p:cNvSpPr txBox="1"/>
          <p:nvPr/>
        </p:nvSpPr>
        <p:spPr>
          <a:xfrm>
            <a:off x="4772358" y="2911226"/>
            <a:ext cx="1282592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Tous les participants sont contributeurs (y compris le leader, le facilitateur et le scribe)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fr-FR" sz="950" dirty="0">
                <a:latin typeface="Marianne" panose="02000000000000000000" pitchFamily="2" charset="0"/>
              </a:rPr>
              <a:t>Participe aux réunions, apporte son expertise et ses idées</a:t>
            </a:r>
          </a:p>
        </p:txBody>
      </p:sp>
    </p:spTree>
    <p:extLst>
      <p:ext uri="{BB962C8B-B14F-4D97-AF65-F5344CB8AC3E}">
        <p14:creationId xmlns:p14="http://schemas.microsoft.com/office/powerpoint/2010/main" val="2287639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501FD5-7888-6E35-BECD-AA3914EA7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08515BD-B247-6EAA-1F9F-A53F3076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301754"/>
            <a:ext cx="8424863" cy="539991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Marianne" panose="02000000000000000000" pitchFamily="2" charset="0"/>
              </a:rPr>
              <a:t>Ateliers</a:t>
            </a:r>
          </a:p>
        </p:txBody>
      </p:sp>
    </p:spTree>
    <p:extLst>
      <p:ext uri="{BB962C8B-B14F-4D97-AF65-F5344CB8AC3E}">
        <p14:creationId xmlns:p14="http://schemas.microsoft.com/office/powerpoint/2010/main" val="2759075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B13BE2-561E-089B-0294-B8524DF6E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0FFAA-BEF1-00C6-B2F2-5940657656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3527" y="1563638"/>
            <a:ext cx="8491289" cy="28803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Vous allez être répartis en 2 salles virtuelles : </a:t>
            </a:r>
            <a:r>
              <a:rPr lang="fr-FR" sz="1200" b="0" dirty="0"/>
              <a:t>un groupe « </a:t>
            </a:r>
            <a:r>
              <a:rPr lang="fr-FR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Cercle Moodle </a:t>
            </a:r>
            <a:r>
              <a:rPr lang="fr-FR" sz="1200" b="0" dirty="0"/>
              <a:t>» et un groupe « </a:t>
            </a:r>
            <a:r>
              <a:rPr lang="fr-FR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Cercle Mail </a:t>
            </a:r>
            <a:r>
              <a:rPr lang="fr-FR" sz="1200" b="0" dirty="0"/>
              <a:t>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Objectif final : </a:t>
            </a:r>
            <a:r>
              <a:rPr lang="fr-FR" sz="1200" b="0" dirty="0"/>
              <a:t>obtenir la </a:t>
            </a:r>
            <a:r>
              <a:rPr lang="fr-FR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feuille de route </a:t>
            </a:r>
            <a:r>
              <a:rPr lang="fr-FR" sz="1200" b="0" dirty="0"/>
              <a:t>de votre cercle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3 temps de travail :</a:t>
            </a:r>
          </a:p>
          <a:p>
            <a:pPr marL="465750" lvl="1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TEMPS 1 (10mn)</a:t>
            </a:r>
            <a:r>
              <a:rPr lang="fr-FR" b="1" dirty="0"/>
              <a:t> </a:t>
            </a: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| </a:t>
            </a:r>
            <a:r>
              <a:rPr lang="fr-FR" b="1" dirty="0"/>
              <a:t>Répartition des rôles au sein du cercle </a:t>
            </a:r>
            <a:r>
              <a:rPr lang="fr-FR" dirty="0"/>
              <a:t>: vous serez TOUS contributeurs sur votre cercle, mais il vous faudra désigner parmi vous également 1 Leader, 1 Scribe et 1 Facilitateur</a:t>
            </a:r>
          </a:p>
          <a:p>
            <a:pPr marL="465750" lvl="1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TEMPS 2 (30mn) |</a:t>
            </a:r>
            <a:r>
              <a:rPr lang="fr-FR" b="1" dirty="0"/>
              <a:t> Validation des livrables </a:t>
            </a:r>
            <a:r>
              <a:rPr lang="fr-FR" dirty="0"/>
              <a:t>qui devront être produits par le cercle</a:t>
            </a:r>
          </a:p>
          <a:p>
            <a:pPr marL="465750" lvl="1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TEMPS 3 (50mn) | </a:t>
            </a:r>
            <a:r>
              <a:rPr lang="fr-FR" b="1" dirty="0"/>
              <a:t>Définition de votre plan d’actions </a:t>
            </a:r>
            <a:r>
              <a:rPr lang="fr-FR" dirty="0"/>
              <a:t>pour y parvenir (étapes, échéances, acteurs en responsabilité)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23C4A84-FCFF-679B-A634-5EDF6657C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771551"/>
            <a:ext cx="8424863" cy="360001"/>
          </a:xfrm>
        </p:spPr>
        <p:txBody>
          <a:bodyPr/>
          <a:lstStyle/>
          <a:p>
            <a:r>
              <a:rPr lang="fr-FR" dirty="0"/>
              <a:t>Déroulement de l’atelier</a:t>
            </a:r>
          </a:p>
        </p:txBody>
      </p:sp>
    </p:spTree>
    <p:extLst>
      <p:ext uri="{BB962C8B-B14F-4D97-AF65-F5344CB8AC3E}">
        <p14:creationId xmlns:p14="http://schemas.microsoft.com/office/powerpoint/2010/main" val="979525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D21B0-A080-FA5A-D35B-F1E08ECB8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322B1-411D-4C09-FAAA-99F1B1589A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3528" y="1776561"/>
            <a:ext cx="1827141" cy="2880320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TEMPS 1 (5mn)</a:t>
            </a:r>
            <a:r>
              <a:rPr lang="fr-FR" b="1" dirty="0"/>
              <a:t> </a:t>
            </a:r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fr-FR" b="1" dirty="0"/>
              <a:t>Répartition des rôles au sein du cercle </a:t>
            </a:r>
            <a:br>
              <a:rPr lang="fr-FR" dirty="0"/>
            </a:br>
            <a:endParaRPr lang="fr-FR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61E8C9-F96F-3C83-2655-138B2EB28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Modalités pratiques : connectez-vous sur KLAXOON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62CDE4-59F7-F6E7-F7FC-B6D5DFE395BA}"/>
              </a:ext>
            </a:extLst>
          </p:cNvPr>
          <p:cNvSpPr txBox="1"/>
          <p:nvPr/>
        </p:nvSpPr>
        <p:spPr>
          <a:xfrm>
            <a:off x="323528" y="3091008"/>
            <a:ext cx="1909533" cy="1223412"/>
          </a:xfrm>
          <a:custGeom>
            <a:avLst/>
            <a:gdLst>
              <a:gd name="connsiteX0" fmla="*/ 0 w 1909533"/>
              <a:gd name="connsiteY0" fmla="*/ 0 h 1223412"/>
              <a:gd name="connsiteX1" fmla="*/ 318256 w 1909533"/>
              <a:gd name="connsiteY1" fmla="*/ 0 h 1223412"/>
              <a:gd name="connsiteX2" fmla="*/ 476486 w 1909533"/>
              <a:gd name="connsiteY2" fmla="*/ -315469 h 1223412"/>
              <a:gd name="connsiteX3" fmla="*/ 795639 w 1909533"/>
              <a:gd name="connsiteY3" fmla="*/ 0 h 1223412"/>
              <a:gd name="connsiteX4" fmla="*/ 1330308 w 1909533"/>
              <a:gd name="connsiteY4" fmla="*/ 0 h 1223412"/>
              <a:gd name="connsiteX5" fmla="*/ 1909533 w 1909533"/>
              <a:gd name="connsiteY5" fmla="*/ 0 h 1223412"/>
              <a:gd name="connsiteX6" fmla="*/ 1909533 w 1909533"/>
              <a:gd name="connsiteY6" fmla="*/ 203902 h 1223412"/>
              <a:gd name="connsiteX7" fmla="*/ 1909533 w 1909533"/>
              <a:gd name="connsiteY7" fmla="*/ 203902 h 1223412"/>
              <a:gd name="connsiteX8" fmla="*/ 1909533 w 1909533"/>
              <a:gd name="connsiteY8" fmla="*/ 509755 h 1223412"/>
              <a:gd name="connsiteX9" fmla="*/ 1909533 w 1909533"/>
              <a:gd name="connsiteY9" fmla="*/ 880857 h 1223412"/>
              <a:gd name="connsiteX10" fmla="*/ 1909533 w 1909533"/>
              <a:gd name="connsiteY10" fmla="*/ 1223412 h 1223412"/>
              <a:gd name="connsiteX11" fmla="*/ 1363725 w 1909533"/>
              <a:gd name="connsiteY11" fmla="*/ 1223412 h 1223412"/>
              <a:gd name="connsiteX12" fmla="*/ 795639 w 1909533"/>
              <a:gd name="connsiteY12" fmla="*/ 1223412 h 1223412"/>
              <a:gd name="connsiteX13" fmla="*/ 318256 w 1909533"/>
              <a:gd name="connsiteY13" fmla="*/ 1223412 h 1223412"/>
              <a:gd name="connsiteX14" fmla="*/ 318256 w 1909533"/>
              <a:gd name="connsiteY14" fmla="*/ 1223412 h 1223412"/>
              <a:gd name="connsiteX15" fmla="*/ 0 w 1909533"/>
              <a:gd name="connsiteY15" fmla="*/ 1223412 h 1223412"/>
              <a:gd name="connsiteX16" fmla="*/ 0 w 1909533"/>
              <a:gd name="connsiteY16" fmla="*/ 852310 h 1223412"/>
              <a:gd name="connsiteX17" fmla="*/ 0 w 1909533"/>
              <a:gd name="connsiteY17" fmla="*/ 509755 h 1223412"/>
              <a:gd name="connsiteX18" fmla="*/ 0 w 1909533"/>
              <a:gd name="connsiteY18" fmla="*/ 203902 h 1223412"/>
              <a:gd name="connsiteX19" fmla="*/ 0 w 1909533"/>
              <a:gd name="connsiteY19" fmla="*/ 203902 h 1223412"/>
              <a:gd name="connsiteX20" fmla="*/ 0 w 1909533"/>
              <a:gd name="connsiteY20" fmla="*/ 0 h 122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9533" h="1223412" extrusionOk="0">
                <a:moveTo>
                  <a:pt x="0" y="0"/>
                </a:moveTo>
                <a:cubicBezTo>
                  <a:pt x="76724" y="-8038"/>
                  <a:pt x="162857" y="-9483"/>
                  <a:pt x="318256" y="0"/>
                </a:cubicBezTo>
                <a:cubicBezTo>
                  <a:pt x="409600" y="-151056"/>
                  <a:pt x="395197" y="-187760"/>
                  <a:pt x="476486" y="-315469"/>
                </a:cubicBezTo>
                <a:cubicBezTo>
                  <a:pt x="587530" y="-233869"/>
                  <a:pt x="623585" y="-143322"/>
                  <a:pt x="795639" y="0"/>
                </a:cubicBezTo>
                <a:cubicBezTo>
                  <a:pt x="947614" y="-698"/>
                  <a:pt x="1069423" y="-9792"/>
                  <a:pt x="1330308" y="0"/>
                </a:cubicBezTo>
                <a:cubicBezTo>
                  <a:pt x="1591193" y="9792"/>
                  <a:pt x="1698888" y="-9422"/>
                  <a:pt x="1909533" y="0"/>
                </a:cubicBezTo>
                <a:cubicBezTo>
                  <a:pt x="1903215" y="63662"/>
                  <a:pt x="1904872" y="118932"/>
                  <a:pt x="1909533" y="203902"/>
                </a:cubicBezTo>
                <a:lnTo>
                  <a:pt x="1909533" y="203902"/>
                </a:lnTo>
                <a:cubicBezTo>
                  <a:pt x="1912690" y="352993"/>
                  <a:pt x="1922952" y="439312"/>
                  <a:pt x="1909533" y="509755"/>
                </a:cubicBezTo>
                <a:cubicBezTo>
                  <a:pt x="1896577" y="659840"/>
                  <a:pt x="1904570" y="800632"/>
                  <a:pt x="1909533" y="880857"/>
                </a:cubicBezTo>
                <a:cubicBezTo>
                  <a:pt x="1914496" y="961082"/>
                  <a:pt x="1926506" y="1064887"/>
                  <a:pt x="1909533" y="1223412"/>
                </a:cubicBezTo>
                <a:cubicBezTo>
                  <a:pt x="1760661" y="1231892"/>
                  <a:pt x="1491292" y="1242841"/>
                  <a:pt x="1363725" y="1223412"/>
                </a:cubicBezTo>
                <a:cubicBezTo>
                  <a:pt x="1236158" y="1203983"/>
                  <a:pt x="1032900" y="1219565"/>
                  <a:pt x="795639" y="1223412"/>
                </a:cubicBezTo>
                <a:cubicBezTo>
                  <a:pt x="657186" y="1200067"/>
                  <a:pt x="526664" y="1199718"/>
                  <a:pt x="318256" y="1223412"/>
                </a:cubicBezTo>
                <a:lnTo>
                  <a:pt x="318256" y="1223412"/>
                </a:lnTo>
                <a:cubicBezTo>
                  <a:pt x="159475" y="1209083"/>
                  <a:pt x="119719" y="1209621"/>
                  <a:pt x="0" y="1223412"/>
                </a:cubicBezTo>
                <a:cubicBezTo>
                  <a:pt x="-3204" y="1083747"/>
                  <a:pt x="10590" y="1024913"/>
                  <a:pt x="0" y="852310"/>
                </a:cubicBezTo>
                <a:cubicBezTo>
                  <a:pt x="-10590" y="679707"/>
                  <a:pt x="-8256" y="591038"/>
                  <a:pt x="0" y="509755"/>
                </a:cubicBezTo>
                <a:cubicBezTo>
                  <a:pt x="12382" y="369037"/>
                  <a:pt x="5580" y="302656"/>
                  <a:pt x="0" y="203902"/>
                </a:cubicBezTo>
                <a:lnTo>
                  <a:pt x="0" y="203902"/>
                </a:lnTo>
                <a:cubicBezTo>
                  <a:pt x="6943" y="112876"/>
                  <a:pt x="9123" y="81618"/>
                  <a:pt x="0" y="0"/>
                </a:cubicBezTo>
                <a:close/>
              </a:path>
            </a:pathLst>
          </a:custGeom>
          <a:noFill/>
          <a:ln w="19050">
            <a:solidFill>
              <a:schemeClr val="accent3"/>
            </a:solidFill>
            <a:extLst>
              <a:ext uri="{C807C97D-BFC1-408E-A445-0C87EB9F89A2}">
                <ask:lineSketchStyleProps xmlns:ask="http://schemas.microsoft.com/office/drawing/2018/sketchyshapes" sd="158228927">
                  <a:prstGeom prst="wedgeRectCallout">
                    <a:avLst>
                      <a:gd name="adj1" fmla="val -25047"/>
                      <a:gd name="adj2" fmla="val -75786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r>
              <a:rPr lang="fr-FR" sz="1050" b="1" dirty="0">
                <a:latin typeface="Marianne" panose="02000000000000000000" pitchFamily="2" charset="0"/>
              </a:rPr>
              <a:t>Important</a:t>
            </a:r>
            <a:r>
              <a:rPr lang="fr-FR" sz="1050" dirty="0">
                <a:latin typeface="Marianne" panose="02000000000000000000" pitchFamily="2" charset="0"/>
              </a:rPr>
              <a:t> : vous avez TOUS le rôle de </a:t>
            </a:r>
            <a:r>
              <a:rPr lang="fr-FR" sz="1050" b="1" dirty="0">
                <a:latin typeface="Marianne" panose="02000000000000000000" pitchFamily="2" charset="0"/>
              </a:rPr>
              <a:t>contributeur</a:t>
            </a:r>
            <a:r>
              <a:rPr lang="fr-FR" sz="1050" dirty="0">
                <a:latin typeface="Marianne" panose="02000000000000000000" pitchFamily="2" charset="0"/>
              </a:rPr>
              <a:t> sur votre cercle, mais il vous faudra désigner parmi vous également </a:t>
            </a:r>
            <a:r>
              <a:rPr lang="fr-FR" sz="1050" b="1" dirty="0">
                <a:latin typeface="Marianne" panose="02000000000000000000" pitchFamily="2" charset="0"/>
              </a:rPr>
              <a:t>1 Leader, 1 Scribe et 1 Facilitateur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FAC45CB-9EBC-F3A2-1DC4-2348A2360560}"/>
              </a:ext>
            </a:extLst>
          </p:cNvPr>
          <p:cNvSpPr txBox="1">
            <a:spLocks/>
          </p:cNvSpPr>
          <p:nvPr/>
        </p:nvSpPr>
        <p:spPr bwMode="gray">
          <a:xfrm>
            <a:off x="2605870" y="1776560"/>
            <a:ext cx="2792747" cy="27382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4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lt"/>
              <a:buNone/>
            </a:pPr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TEMPS 2 (20mn)</a:t>
            </a: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fr-FR" dirty="0"/>
              <a:t>Validation des livrables qui devront être produits par le cercle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Connectez-vous sur le lien </a:t>
            </a: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Klaxoon</a:t>
            </a: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 que vous avez reçu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Validez ensemble les </a:t>
            </a: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livrables</a:t>
            </a: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 que vous devrez produire : </a:t>
            </a: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1 post-it = 1 livrable !</a:t>
            </a:r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59B7D39-2044-201C-B0F0-8B4F2D9DAB0E}"/>
              </a:ext>
            </a:extLst>
          </p:cNvPr>
          <p:cNvSpPr txBox="1">
            <a:spLocks/>
          </p:cNvSpPr>
          <p:nvPr/>
        </p:nvSpPr>
        <p:spPr bwMode="gray">
          <a:xfrm>
            <a:off x="5753492" y="1776561"/>
            <a:ext cx="3066980" cy="28803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4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lt"/>
              <a:buNone/>
            </a:pPr>
            <a:r>
              <a:rPr lang="fr-FR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TEMPS 3 (45mn)</a:t>
            </a:r>
          </a:p>
          <a:p>
            <a:pPr marL="0" indent="0">
              <a:spcAft>
                <a:spcPts val="600"/>
              </a:spcAft>
              <a:buFont typeface="+mj-lt"/>
              <a:buNone/>
            </a:pPr>
            <a:r>
              <a:rPr lang="fr-FR" dirty="0"/>
              <a:t>Définition de votre plan d’actions pour y parvenir (étapes, échéances, acteurs en responsabilité)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Sur </a:t>
            </a: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Klaxoon</a:t>
            </a: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, déposez vos post-</a:t>
            </a:r>
            <a:r>
              <a:rPr lang="fr-FR" sz="1300" b="0" dirty="0" err="1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its</a:t>
            </a: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 dans chacune des </a:t>
            </a: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3 colonnes </a:t>
            </a: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: ACTION, ECHEANCE, RESPONSABLE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Pensez à </a:t>
            </a: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y intégrer les dates de vos réunions </a:t>
            </a:r>
            <a:r>
              <a:rPr lang="fr-FR" sz="1300" b="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de cercle ! (ateliers de travail)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à"/>
            </a:pPr>
            <a:r>
              <a:rPr lang="fr-FR" sz="1300" dirty="0">
                <a:solidFill>
                  <a:schemeClr val="tx2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1 post-it = 1 item !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1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ZoneTexte 27">
            <a:extLst>
              <a:ext uri="{FF2B5EF4-FFF2-40B4-BE49-F238E27FC236}">
                <a16:creationId xmlns:a16="http://schemas.microsoft.com/office/drawing/2014/main" id="{830DF0A9-68BF-485F-042D-6C1A9DD27959}"/>
              </a:ext>
            </a:extLst>
          </p:cNvPr>
          <p:cNvSpPr txBox="1"/>
          <p:nvPr/>
        </p:nvSpPr>
        <p:spPr>
          <a:xfrm>
            <a:off x="6335395" y="1020506"/>
            <a:ext cx="27228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chemeClr val="accent1">
                    <a:lumMod val="75000"/>
                    <a:lumOff val="25000"/>
                  </a:schemeClr>
                </a:solidFill>
                <a:latin typeface="Marianne" panose="02000000000000000000" pitchFamily="2" charset="0"/>
              </a:rPr>
              <a:t>Connectez-vous au lien suivant : </a:t>
            </a:r>
            <a:r>
              <a:rPr lang="fr-FR" sz="1100" dirty="0">
                <a:solidFill>
                  <a:schemeClr val="accent1">
                    <a:lumMod val="75000"/>
                    <a:lumOff val="25000"/>
                  </a:schemeClr>
                </a:solidFill>
                <a:latin typeface="Marianne" panose="02000000000000000000" pitchFamily="2" charset="0"/>
              </a:rPr>
              <a:t>https://app.klaxoon.com/join/XXXXX</a:t>
            </a:r>
          </a:p>
        </p:txBody>
      </p:sp>
      <p:pic>
        <p:nvPicPr>
          <p:cNvPr id="15" name="Picture 2" descr="Afficher l’image source">
            <a:extLst>
              <a:ext uri="{FF2B5EF4-FFF2-40B4-BE49-F238E27FC236}">
                <a16:creationId xmlns:a16="http://schemas.microsoft.com/office/drawing/2014/main" id="{C9D06CD1-35D8-1EBF-A641-05CB87C297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15555" y="727004"/>
            <a:ext cx="1325293" cy="30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3E90783-1F4D-8010-C244-AD41804A3D63}"/>
              </a:ext>
            </a:extLst>
          </p:cNvPr>
          <p:cNvSpPr/>
          <p:nvPr/>
        </p:nvSpPr>
        <p:spPr>
          <a:xfrm>
            <a:off x="6435453" y="620644"/>
            <a:ext cx="2522764" cy="830749"/>
          </a:xfrm>
          <a:prstGeom prst="roundRect">
            <a:avLst>
              <a:gd name="adj" fmla="val 7052"/>
            </a:avLst>
          </a:prstGeom>
          <a:noFill/>
          <a:ln w="19050" cap="flat" cmpd="sng" algn="ctr">
            <a:solidFill>
              <a:schemeClr val="accent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fr-FR" sz="105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74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422D13-419B-B5AD-31B2-2B8848BA4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1CA8FC0-D237-3BA8-5555-25795F2B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Illustration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588C30-DCBE-39C0-EDBC-0E3C22EFA2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606" y="1311541"/>
            <a:ext cx="7505700" cy="3407257"/>
          </a:xfrm>
          <a:prstGeom prst="rect">
            <a:avLst/>
          </a:prstGeom>
        </p:spPr>
      </p:pic>
      <p:sp>
        <p:nvSpPr>
          <p:cNvPr id="11" name="Flowchart: Document 10">
            <a:extLst>
              <a:ext uri="{FF2B5EF4-FFF2-40B4-BE49-F238E27FC236}">
                <a16:creationId xmlns:a16="http://schemas.microsoft.com/office/drawing/2014/main" id="{C220D085-A106-26AB-8971-F9AF66B3C434}"/>
              </a:ext>
            </a:extLst>
          </p:cNvPr>
          <p:cNvSpPr/>
          <p:nvPr/>
        </p:nvSpPr>
        <p:spPr>
          <a:xfrm>
            <a:off x="3390900" y="1573803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Flowchart: Document 11">
            <a:extLst>
              <a:ext uri="{FF2B5EF4-FFF2-40B4-BE49-F238E27FC236}">
                <a16:creationId xmlns:a16="http://schemas.microsoft.com/office/drawing/2014/main" id="{028DD81E-3B33-AFC4-2244-DFFA51C81940}"/>
              </a:ext>
            </a:extLst>
          </p:cNvPr>
          <p:cNvSpPr/>
          <p:nvPr/>
        </p:nvSpPr>
        <p:spPr>
          <a:xfrm>
            <a:off x="1771650" y="420050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owchart: Document 12">
            <a:extLst>
              <a:ext uri="{FF2B5EF4-FFF2-40B4-BE49-F238E27FC236}">
                <a16:creationId xmlns:a16="http://schemas.microsoft.com/office/drawing/2014/main" id="{A539B683-F439-E9CE-4190-BDFB3EC69C7E}"/>
              </a:ext>
            </a:extLst>
          </p:cNvPr>
          <p:cNvSpPr/>
          <p:nvPr/>
        </p:nvSpPr>
        <p:spPr>
          <a:xfrm>
            <a:off x="1947862" y="4459624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owchart: Document 13">
            <a:extLst>
              <a:ext uri="{FF2B5EF4-FFF2-40B4-BE49-F238E27FC236}">
                <a16:creationId xmlns:a16="http://schemas.microsoft.com/office/drawing/2014/main" id="{611BC397-E7DC-1783-8053-97180A22875D}"/>
              </a:ext>
            </a:extLst>
          </p:cNvPr>
          <p:cNvSpPr/>
          <p:nvPr/>
        </p:nvSpPr>
        <p:spPr>
          <a:xfrm>
            <a:off x="2205037" y="3821449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owchart: Document 14">
            <a:extLst>
              <a:ext uri="{FF2B5EF4-FFF2-40B4-BE49-F238E27FC236}">
                <a16:creationId xmlns:a16="http://schemas.microsoft.com/office/drawing/2014/main" id="{A90FF4B1-CF28-B6E7-748C-8086FAEF048A}"/>
              </a:ext>
            </a:extLst>
          </p:cNvPr>
          <p:cNvSpPr/>
          <p:nvPr/>
        </p:nvSpPr>
        <p:spPr>
          <a:xfrm>
            <a:off x="2407443" y="4202424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owchart: Document 15">
            <a:extLst>
              <a:ext uri="{FF2B5EF4-FFF2-40B4-BE49-F238E27FC236}">
                <a16:creationId xmlns:a16="http://schemas.microsoft.com/office/drawing/2014/main" id="{3F91FFF3-8090-9329-3B4F-9FC8DADB3FD1}"/>
              </a:ext>
            </a:extLst>
          </p:cNvPr>
          <p:cNvSpPr/>
          <p:nvPr/>
        </p:nvSpPr>
        <p:spPr>
          <a:xfrm>
            <a:off x="3648075" y="1773491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owchart: Document 16">
            <a:extLst>
              <a:ext uri="{FF2B5EF4-FFF2-40B4-BE49-F238E27FC236}">
                <a16:creationId xmlns:a16="http://schemas.microsoft.com/office/drawing/2014/main" id="{E0395717-1BC1-7059-23FB-CBDDB2EB443B}"/>
              </a:ext>
            </a:extLst>
          </p:cNvPr>
          <p:cNvSpPr/>
          <p:nvPr/>
        </p:nvSpPr>
        <p:spPr>
          <a:xfrm>
            <a:off x="3262312" y="199542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owchart: Document 17">
            <a:extLst>
              <a:ext uri="{FF2B5EF4-FFF2-40B4-BE49-F238E27FC236}">
                <a16:creationId xmlns:a16="http://schemas.microsoft.com/office/drawing/2014/main" id="{408CBD66-F98A-595C-8BD9-97466F1D483F}"/>
              </a:ext>
            </a:extLst>
          </p:cNvPr>
          <p:cNvSpPr/>
          <p:nvPr/>
        </p:nvSpPr>
        <p:spPr>
          <a:xfrm>
            <a:off x="4629150" y="1573803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owchart: Document 18">
            <a:extLst>
              <a:ext uri="{FF2B5EF4-FFF2-40B4-BE49-F238E27FC236}">
                <a16:creationId xmlns:a16="http://schemas.microsoft.com/office/drawing/2014/main" id="{0467FFBE-4614-0DB7-FC43-8213CA5BE8F3}"/>
              </a:ext>
            </a:extLst>
          </p:cNvPr>
          <p:cNvSpPr/>
          <p:nvPr/>
        </p:nvSpPr>
        <p:spPr>
          <a:xfrm>
            <a:off x="4886325" y="1773491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owchart: Document 19">
            <a:extLst>
              <a:ext uri="{FF2B5EF4-FFF2-40B4-BE49-F238E27FC236}">
                <a16:creationId xmlns:a16="http://schemas.microsoft.com/office/drawing/2014/main" id="{80A171C5-2C1B-CA5F-B056-2C2CC8AC96E8}"/>
              </a:ext>
            </a:extLst>
          </p:cNvPr>
          <p:cNvSpPr/>
          <p:nvPr/>
        </p:nvSpPr>
        <p:spPr>
          <a:xfrm>
            <a:off x="4500562" y="199542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owchart: Document 20">
            <a:extLst>
              <a:ext uri="{FF2B5EF4-FFF2-40B4-BE49-F238E27FC236}">
                <a16:creationId xmlns:a16="http://schemas.microsoft.com/office/drawing/2014/main" id="{65630C6B-584B-A323-70A5-75AFA382F146}"/>
              </a:ext>
            </a:extLst>
          </p:cNvPr>
          <p:cNvSpPr/>
          <p:nvPr/>
        </p:nvSpPr>
        <p:spPr>
          <a:xfrm>
            <a:off x="5610225" y="1573803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Flowchart: Document 21">
            <a:extLst>
              <a:ext uri="{FF2B5EF4-FFF2-40B4-BE49-F238E27FC236}">
                <a16:creationId xmlns:a16="http://schemas.microsoft.com/office/drawing/2014/main" id="{8E618A3B-0E0C-F053-4517-957ECE600ED8}"/>
              </a:ext>
            </a:extLst>
          </p:cNvPr>
          <p:cNvSpPr/>
          <p:nvPr/>
        </p:nvSpPr>
        <p:spPr>
          <a:xfrm>
            <a:off x="5867400" y="1773491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owchart: Document 22">
            <a:extLst>
              <a:ext uri="{FF2B5EF4-FFF2-40B4-BE49-F238E27FC236}">
                <a16:creationId xmlns:a16="http://schemas.microsoft.com/office/drawing/2014/main" id="{3BF2B08E-25C5-EBD5-41FB-B0CEFCD9E61F}"/>
              </a:ext>
            </a:extLst>
          </p:cNvPr>
          <p:cNvSpPr/>
          <p:nvPr/>
        </p:nvSpPr>
        <p:spPr>
          <a:xfrm>
            <a:off x="5481637" y="199542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owchart: Document 23">
            <a:extLst>
              <a:ext uri="{FF2B5EF4-FFF2-40B4-BE49-F238E27FC236}">
                <a16:creationId xmlns:a16="http://schemas.microsoft.com/office/drawing/2014/main" id="{6543D8F3-CCCE-91B6-42ED-4754836EDB4D}"/>
              </a:ext>
            </a:extLst>
          </p:cNvPr>
          <p:cNvSpPr/>
          <p:nvPr/>
        </p:nvSpPr>
        <p:spPr>
          <a:xfrm>
            <a:off x="6887765" y="1548926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owchart: Document 24">
            <a:extLst>
              <a:ext uri="{FF2B5EF4-FFF2-40B4-BE49-F238E27FC236}">
                <a16:creationId xmlns:a16="http://schemas.microsoft.com/office/drawing/2014/main" id="{19D84F91-BFDD-8E9C-F912-091F2418C27B}"/>
              </a:ext>
            </a:extLst>
          </p:cNvPr>
          <p:cNvSpPr/>
          <p:nvPr/>
        </p:nvSpPr>
        <p:spPr>
          <a:xfrm>
            <a:off x="7179468" y="1548926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B8FE766B-4308-C447-CBA1-AF4BE77BA1F1}"/>
              </a:ext>
            </a:extLst>
          </p:cNvPr>
          <p:cNvSpPr/>
          <p:nvPr/>
        </p:nvSpPr>
        <p:spPr>
          <a:xfrm>
            <a:off x="7542608" y="1548926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owchart: Document 28">
            <a:extLst>
              <a:ext uri="{FF2B5EF4-FFF2-40B4-BE49-F238E27FC236}">
                <a16:creationId xmlns:a16="http://schemas.microsoft.com/office/drawing/2014/main" id="{2B62DB06-4E44-9469-C739-CC00E51B5932}"/>
              </a:ext>
            </a:extLst>
          </p:cNvPr>
          <p:cNvSpPr/>
          <p:nvPr/>
        </p:nvSpPr>
        <p:spPr>
          <a:xfrm>
            <a:off x="3648075" y="248602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lowchart: Document 29">
            <a:extLst>
              <a:ext uri="{FF2B5EF4-FFF2-40B4-BE49-F238E27FC236}">
                <a16:creationId xmlns:a16="http://schemas.microsoft.com/office/drawing/2014/main" id="{EF13F0D5-E106-2727-6FA0-75CEDED5006F}"/>
              </a:ext>
            </a:extLst>
          </p:cNvPr>
          <p:cNvSpPr/>
          <p:nvPr/>
        </p:nvSpPr>
        <p:spPr>
          <a:xfrm>
            <a:off x="4886325" y="248602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owchart: Document 30">
            <a:extLst>
              <a:ext uri="{FF2B5EF4-FFF2-40B4-BE49-F238E27FC236}">
                <a16:creationId xmlns:a16="http://schemas.microsoft.com/office/drawing/2014/main" id="{4B8D9878-2001-C798-6C78-F1C6D7043C2B}"/>
              </a:ext>
            </a:extLst>
          </p:cNvPr>
          <p:cNvSpPr/>
          <p:nvPr/>
        </p:nvSpPr>
        <p:spPr>
          <a:xfrm>
            <a:off x="5867400" y="248602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8ACC0776-5CA5-7F05-C057-10DD22CD72E4}"/>
              </a:ext>
            </a:extLst>
          </p:cNvPr>
          <p:cNvSpPr/>
          <p:nvPr/>
        </p:nvSpPr>
        <p:spPr>
          <a:xfrm>
            <a:off x="3519487" y="279034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Flowchart: Document 32">
            <a:extLst>
              <a:ext uri="{FF2B5EF4-FFF2-40B4-BE49-F238E27FC236}">
                <a16:creationId xmlns:a16="http://schemas.microsoft.com/office/drawing/2014/main" id="{428835FA-483B-43D0-FA13-1008B065D0E7}"/>
              </a:ext>
            </a:extLst>
          </p:cNvPr>
          <p:cNvSpPr/>
          <p:nvPr/>
        </p:nvSpPr>
        <p:spPr>
          <a:xfrm>
            <a:off x="4757737" y="279034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lowchart: Document 33">
            <a:extLst>
              <a:ext uri="{FF2B5EF4-FFF2-40B4-BE49-F238E27FC236}">
                <a16:creationId xmlns:a16="http://schemas.microsoft.com/office/drawing/2014/main" id="{E6AF5B62-4471-B716-DE1A-BAAD4849346F}"/>
              </a:ext>
            </a:extLst>
          </p:cNvPr>
          <p:cNvSpPr/>
          <p:nvPr/>
        </p:nvSpPr>
        <p:spPr>
          <a:xfrm>
            <a:off x="5738812" y="279034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lowchart: Document 34">
            <a:extLst>
              <a:ext uri="{FF2B5EF4-FFF2-40B4-BE49-F238E27FC236}">
                <a16:creationId xmlns:a16="http://schemas.microsoft.com/office/drawing/2014/main" id="{7C0328A5-7983-2EF2-73F4-56A09E5F8347}"/>
              </a:ext>
            </a:extLst>
          </p:cNvPr>
          <p:cNvSpPr/>
          <p:nvPr/>
        </p:nvSpPr>
        <p:spPr>
          <a:xfrm>
            <a:off x="3767137" y="304945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Flowchart: Document 35">
            <a:extLst>
              <a:ext uri="{FF2B5EF4-FFF2-40B4-BE49-F238E27FC236}">
                <a16:creationId xmlns:a16="http://schemas.microsoft.com/office/drawing/2014/main" id="{C7C48D33-F086-A335-35CA-DCE4168465BD}"/>
              </a:ext>
            </a:extLst>
          </p:cNvPr>
          <p:cNvSpPr/>
          <p:nvPr/>
        </p:nvSpPr>
        <p:spPr>
          <a:xfrm>
            <a:off x="5005387" y="304945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lowchart: Document 36">
            <a:extLst>
              <a:ext uri="{FF2B5EF4-FFF2-40B4-BE49-F238E27FC236}">
                <a16:creationId xmlns:a16="http://schemas.microsoft.com/office/drawing/2014/main" id="{91E610F6-D05C-09ED-7089-5865614D7D43}"/>
              </a:ext>
            </a:extLst>
          </p:cNvPr>
          <p:cNvSpPr/>
          <p:nvPr/>
        </p:nvSpPr>
        <p:spPr>
          <a:xfrm>
            <a:off x="5986462" y="3049455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owchart: Document 37">
            <a:extLst>
              <a:ext uri="{FF2B5EF4-FFF2-40B4-BE49-F238E27FC236}">
                <a16:creationId xmlns:a16="http://schemas.microsoft.com/office/drawing/2014/main" id="{22942DF2-A58B-8761-7AF2-62986B97A9D8}"/>
              </a:ext>
            </a:extLst>
          </p:cNvPr>
          <p:cNvSpPr/>
          <p:nvPr/>
        </p:nvSpPr>
        <p:spPr>
          <a:xfrm>
            <a:off x="3818334" y="3735724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lowchart: Document 38">
            <a:extLst>
              <a:ext uri="{FF2B5EF4-FFF2-40B4-BE49-F238E27FC236}">
                <a16:creationId xmlns:a16="http://schemas.microsoft.com/office/drawing/2014/main" id="{8BCED0AC-7BE2-3598-7F18-FD425904E2CF}"/>
              </a:ext>
            </a:extLst>
          </p:cNvPr>
          <p:cNvSpPr/>
          <p:nvPr/>
        </p:nvSpPr>
        <p:spPr>
          <a:xfrm>
            <a:off x="5056584" y="3735724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Flowchart: Document 39">
            <a:extLst>
              <a:ext uri="{FF2B5EF4-FFF2-40B4-BE49-F238E27FC236}">
                <a16:creationId xmlns:a16="http://schemas.microsoft.com/office/drawing/2014/main" id="{F67955A4-7A53-3F9B-C0C9-5B7EA6E09CE8}"/>
              </a:ext>
            </a:extLst>
          </p:cNvPr>
          <p:cNvSpPr/>
          <p:nvPr/>
        </p:nvSpPr>
        <p:spPr>
          <a:xfrm>
            <a:off x="6037659" y="3735724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Flowchart: Document 40">
            <a:extLst>
              <a:ext uri="{FF2B5EF4-FFF2-40B4-BE49-F238E27FC236}">
                <a16:creationId xmlns:a16="http://schemas.microsoft.com/office/drawing/2014/main" id="{FC4F50CA-A6A8-8D1C-8C42-3635213040F1}"/>
              </a:ext>
            </a:extLst>
          </p:cNvPr>
          <p:cNvSpPr/>
          <p:nvPr/>
        </p:nvSpPr>
        <p:spPr>
          <a:xfrm>
            <a:off x="3818334" y="420050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Flowchart: Document 41">
            <a:extLst>
              <a:ext uri="{FF2B5EF4-FFF2-40B4-BE49-F238E27FC236}">
                <a16:creationId xmlns:a16="http://schemas.microsoft.com/office/drawing/2014/main" id="{965D2A62-7E1E-B601-3F95-910AD5E048A8}"/>
              </a:ext>
            </a:extLst>
          </p:cNvPr>
          <p:cNvSpPr/>
          <p:nvPr/>
        </p:nvSpPr>
        <p:spPr>
          <a:xfrm>
            <a:off x="5056584" y="420050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lowchart: Document 42">
            <a:extLst>
              <a:ext uri="{FF2B5EF4-FFF2-40B4-BE49-F238E27FC236}">
                <a16:creationId xmlns:a16="http://schemas.microsoft.com/office/drawing/2014/main" id="{06AB76F6-D0E4-184F-9907-65FEDE716DAF}"/>
              </a:ext>
            </a:extLst>
          </p:cNvPr>
          <p:cNvSpPr/>
          <p:nvPr/>
        </p:nvSpPr>
        <p:spPr>
          <a:xfrm>
            <a:off x="6037659" y="4200500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owchart: Document 43">
            <a:extLst>
              <a:ext uri="{FF2B5EF4-FFF2-40B4-BE49-F238E27FC236}">
                <a16:creationId xmlns:a16="http://schemas.microsoft.com/office/drawing/2014/main" id="{B82F9C65-1F17-759F-9D3D-71791AE835AE}"/>
              </a:ext>
            </a:extLst>
          </p:cNvPr>
          <p:cNvSpPr/>
          <p:nvPr/>
        </p:nvSpPr>
        <p:spPr>
          <a:xfrm>
            <a:off x="3818334" y="4419603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Flowchart: Document 44">
            <a:extLst>
              <a:ext uri="{FF2B5EF4-FFF2-40B4-BE49-F238E27FC236}">
                <a16:creationId xmlns:a16="http://schemas.microsoft.com/office/drawing/2014/main" id="{BFE5C5B1-850E-817E-6685-1BA57E46F134}"/>
              </a:ext>
            </a:extLst>
          </p:cNvPr>
          <p:cNvSpPr/>
          <p:nvPr/>
        </p:nvSpPr>
        <p:spPr>
          <a:xfrm>
            <a:off x="5056584" y="4419603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owchart: Document 45">
            <a:extLst>
              <a:ext uri="{FF2B5EF4-FFF2-40B4-BE49-F238E27FC236}">
                <a16:creationId xmlns:a16="http://schemas.microsoft.com/office/drawing/2014/main" id="{CFA6DF0E-4782-DDC1-7EE3-1194B915BEF7}"/>
              </a:ext>
            </a:extLst>
          </p:cNvPr>
          <p:cNvSpPr/>
          <p:nvPr/>
        </p:nvSpPr>
        <p:spPr>
          <a:xfrm>
            <a:off x="6037659" y="4419603"/>
            <a:ext cx="257175" cy="171450"/>
          </a:xfrm>
          <a:prstGeom prst="flowChartDocumen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725165-7836-5D1D-2E30-01B6AAF3BBFF}"/>
              </a:ext>
            </a:extLst>
          </p:cNvPr>
          <p:cNvSpPr txBox="1"/>
          <p:nvPr/>
        </p:nvSpPr>
        <p:spPr>
          <a:xfrm>
            <a:off x="2507457" y="475550"/>
            <a:ext cx="20169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+mj-lt"/>
              <a:buNone/>
            </a:pPr>
            <a:r>
              <a:rPr lang="fr-FR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50" charset="0"/>
              </a:rPr>
              <a:t>TEMPS 2 (20mn)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EF56A2E-3D5E-9AB3-6B9C-5D91CA319D60}"/>
              </a:ext>
            </a:extLst>
          </p:cNvPr>
          <p:cNvSpPr txBox="1"/>
          <p:nvPr/>
        </p:nvSpPr>
        <p:spPr>
          <a:xfrm>
            <a:off x="4633912" y="475551"/>
            <a:ext cx="20169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+mj-lt"/>
              <a:buNone/>
            </a:pPr>
            <a:r>
              <a:rPr lang="fr-FR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arianne" panose="02000000000000000000" pitchFamily="50" charset="0"/>
              </a:rPr>
              <a:t>TEMPS 3 (45mn)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FAA8B4EB-6A1A-1255-F349-A467C2E8E755}"/>
              </a:ext>
            </a:extLst>
          </p:cNvPr>
          <p:cNvSpPr txBox="1">
            <a:spLocks/>
          </p:cNvSpPr>
          <p:nvPr/>
        </p:nvSpPr>
        <p:spPr bwMode="gray">
          <a:xfrm>
            <a:off x="1629249" y="1274487"/>
            <a:ext cx="1477093" cy="3567155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4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200" dirty="0"/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C93F8546-5EEF-D657-1A9B-704CFD584F33}"/>
              </a:ext>
            </a:extLst>
          </p:cNvPr>
          <p:cNvSpPr txBox="1">
            <a:spLocks/>
          </p:cNvSpPr>
          <p:nvPr/>
        </p:nvSpPr>
        <p:spPr bwMode="gray">
          <a:xfrm>
            <a:off x="3211117" y="1274487"/>
            <a:ext cx="5049153" cy="3567155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tabLst/>
              <a:defRPr sz="1400" b="1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SzPct val="100000"/>
              <a:buFont typeface="+mj-lt"/>
              <a:buAutoNum type="alphaLcPeriod"/>
              <a:defRPr sz="12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2pPr>
            <a:lvl3pPr marL="53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10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3pPr>
            <a:lvl4pPr marL="711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anose="020B0604020202020204" pitchFamily="34" charset="0"/>
              <a:buChar char="•"/>
              <a:defRPr sz="8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4pPr>
            <a:lvl5pPr marL="927450" indent="-17145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Wingdings" pitchFamily="2" charset="2"/>
              <a:buChar char="§"/>
              <a:defRPr sz="700" kern="120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1200" dirty="0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75E2F8F-D5E1-0374-2D0F-3A6073C81269}"/>
              </a:ext>
            </a:extLst>
          </p:cNvPr>
          <p:cNvCxnSpPr>
            <a:cxnSpLocks/>
          </p:cNvCxnSpPr>
          <p:nvPr/>
        </p:nvCxnSpPr>
        <p:spPr>
          <a:xfrm flipH="1">
            <a:off x="2590798" y="769626"/>
            <a:ext cx="277984" cy="422012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230F37A6-12F8-7FD1-0D46-226F9EE95B06}"/>
              </a:ext>
            </a:extLst>
          </p:cNvPr>
          <p:cNvCxnSpPr>
            <a:cxnSpLocks/>
          </p:cNvCxnSpPr>
          <p:nvPr/>
        </p:nvCxnSpPr>
        <p:spPr>
          <a:xfrm>
            <a:off x="5400675" y="783328"/>
            <a:ext cx="80962" cy="413765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646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8061DCE-D447-4E2B-02F0-FE181D90FA9E}"/>
              </a:ext>
            </a:extLst>
          </p:cNvPr>
          <p:cNvSpPr/>
          <p:nvPr/>
        </p:nvSpPr>
        <p:spPr>
          <a:xfrm>
            <a:off x="4931285" y="1642237"/>
            <a:ext cx="3139440" cy="2714334"/>
          </a:xfrm>
          <a:prstGeom prst="roundRect">
            <a:avLst>
              <a:gd name="adj" fmla="val 3753"/>
            </a:avLst>
          </a:prstGeom>
          <a:noFill/>
          <a:ln w="12700">
            <a:solidFill>
              <a:srgbClr val="3B64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F601447-0927-A1DD-3711-F274CDD39BC3}"/>
              </a:ext>
            </a:extLst>
          </p:cNvPr>
          <p:cNvSpPr/>
          <p:nvPr/>
        </p:nvSpPr>
        <p:spPr>
          <a:xfrm>
            <a:off x="1234440" y="1642237"/>
            <a:ext cx="3139440" cy="2714334"/>
          </a:xfrm>
          <a:prstGeom prst="roundRect">
            <a:avLst>
              <a:gd name="adj" fmla="val 3753"/>
            </a:avLst>
          </a:prstGeom>
          <a:noFill/>
          <a:ln w="12700">
            <a:solidFill>
              <a:srgbClr val="F580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9D381D-E064-6919-BC05-7BEDBC12E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A5E2-5C7C-5FE9-5D45-ABD28E183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8741" y="1563639"/>
            <a:ext cx="1516380" cy="188962"/>
          </a:xfrm>
          <a:solidFill>
            <a:schemeClr val="bg1"/>
          </a:solidFill>
        </p:spPr>
        <p:txBody>
          <a:bodyPr/>
          <a:lstStyle/>
          <a:p>
            <a:pPr marL="182563" indent="0">
              <a:buNone/>
            </a:pPr>
            <a:r>
              <a:rPr lang="fr-FR" dirty="0"/>
              <a:t>Cercle Moodle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E41B-8814-C5D5-889E-7E52B01E3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64481" y="1563638"/>
            <a:ext cx="1287780" cy="187679"/>
          </a:xfrm>
          <a:solidFill>
            <a:schemeClr val="bg1"/>
          </a:solidFill>
        </p:spPr>
        <p:txBody>
          <a:bodyPr/>
          <a:lstStyle/>
          <a:p>
            <a:pPr marL="182563" indent="0">
              <a:buNone/>
            </a:pPr>
            <a:r>
              <a:rPr lang="fr-FR" dirty="0"/>
              <a:t>Cercle Mails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8F3A7DD-468E-F808-B657-584DD346E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Répartition des groupes</a:t>
            </a:r>
          </a:p>
        </p:txBody>
      </p:sp>
      <p:pic>
        <p:nvPicPr>
          <p:cNvPr id="1034" name="Picture 10" descr="Moodle Icon #235484 - Free Icons Library">
            <a:extLst>
              <a:ext uri="{FF2B5EF4-FFF2-40B4-BE49-F238E27FC236}">
                <a16:creationId xmlns:a16="http://schemas.microsoft.com/office/drawing/2014/main" id="{05B2662D-7E02-2F75-24D3-3FA5E7706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668" y="1458045"/>
            <a:ext cx="414337" cy="41433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Email Logos">
            <a:extLst>
              <a:ext uri="{FF2B5EF4-FFF2-40B4-BE49-F238E27FC236}">
                <a16:creationId xmlns:a16="http://schemas.microsoft.com/office/drawing/2014/main" id="{673E1A80-3011-EBA2-9C45-48F783819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5" y="1458045"/>
            <a:ext cx="414337" cy="41433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AE256B-2B7A-8DD8-9071-27543DA8FF8B}"/>
              </a:ext>
            </a:extLst>
          </p:cNvPr>
          <p:cNvSpPr txBox="1"/>
          <p:nvPr/>
        </p:nvSpPr>
        <p:spPr>
          <a:xfrm>
            <a:off x="1403701" y="1858195"/>
            <a:ext cx="2802539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b="1" dirty="0">
                <a:latin typeface="Marianne" panose="02000000000000000000" pitchFamily="2" charset="0"/>
              </a:rPr>
              <a:t>Prénom NOM (direction, service) - animateur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100" dirty="0">
              <a:latin typeface="Marianne" panose="02000000000000000000" pitchFamily="2" charset="0"/>
            </a:endParaRP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4CB61B-DEF4-FB4B-68BD-E20EC01336DF}"/>
              </a:ext>
            </a:extLst>
          </p:cNvPr>
          <p:cNvSpPr txBox="1"/>
          <p:nvPr/>
        </p:nvSpPr>
        <p:spPr>
          <a:xfrm>
            <a:off x="5057806" y="1858195"/>
            <a:ext cx="2802539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b="1" dirty="0">
                <a:latin typeface="Marianne" panose="02000000000000000000" pitchFamily="2" charset="0"/>
              </a:rPr>
              <a:t>Prénom NOM (direction, service) - animateur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100" dirty="0">
              <a:latin typeface="Marianne" panose="02000000000000000000" pitchFamily="2" charset="0"/>
            </a:endParaRP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31659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5A8B64-9EC4-E11C-7BC7-1E0DE32A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0EA8C-B14D-064E-77F5-B9EB3C80C6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3527" y="1563638"/>
            <a:ext cx="8424863" cy="288032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fr-FR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Présentation des feuilles de route de chaque cercle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fr-FR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Quels livrables ? Quelles actions, à quelles échéances, par qui ?</a:t>
            </a:r>
          </a:p>
          <a:p>
            <a:pPr marL="0" indent="0" algn="ctr">
              <a:buNone/>
            </a:pPr>
            <a:r>
              <a:rPr lang="fr-FR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Fréquence de vos réunions de travail ?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56782EE-3C44-FD33-9CA6-517A8C65F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Restitution générale</a:t>
            </a:r>
          </a:p>
        </p:txBody>
      </p:sp>
    </p:spTree>
    <p:extLst>
      <p:ext uri="{BB962C8B-B14F-4D97-AF65-F5344CB8AC3E}">
        <p14:creationId xmlns:p14="http://schemas.microsoft.com/office/powerpoint/2010/main" val="3748531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501FD5-7888-6E35-BECD-AA3914EA7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08515BD-B247-6EAA-1F9F-A53F3076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301754"/>
            <a:ext cx="8424863" cy="539991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Marianne" panose="02000000000000000000" pitchFamily="2" charset="0"/>
              </a:rPr>
              <a:t>Annexe</a:t>
            </a:r>
          </a:p>
        </p:txBody>
      </p:sp>
    </p:spTree>
    <p:extLst>
      <p:ext uri="{BB962C8B-B14F-4D97-AF65-F5344CB8AC3E}">
        <p14:creationId xmlns:p14="http://schemas.microsoft.com/office/powerpoint/2010/main" val="3937686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E4091-3E46-F0BF-064A-215DB1F40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A04EC68-30CD-652E-CE72-332F008D8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0" y="128657"/>
            <a:ext cx="5800725" cy="345870"/>
          </a:xfrm>
        </p:spPr>
        <p:txBody>
          <a:bodyPr/>
          <a:lstStyle/>
          <a:p>
            <a:r>
              <a:rPr lang="fr-FR" dirty="0">
                <a:solidFill>
                  <a:srgbClr val="0070C0"/>
                </a:solidFill>
              </a:rPr>
              <a:t>Groupe 2</a:t>
            </a:r>
            <a:r>
              <a:rPr lang="fr-FR" dirty="0">
                <a:solidFill>
                  <a:schemeClr val="accent4"/>
                </a:solidFill>
              </a:rPr>
              <a:t> </a:t>
            </a:r>
            <a:r>
              <a:rPr lang="fr-FR" dirty="0"/>
              <a:t>– Cercle Mails (1/2)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863C24-CAEC-2BA2-3DA8-1D652CBC63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13" y="1068699"/>
            <a:ext cx="8534400" cy="316129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43D13F8-6832-B245-8957-E5208CEE2347}"/>
              </a:ext>
            </a:extLst>
          </p:cNvPr>
          <p:cNvSpPr/>
          <p:nvPr/>
        </p:nvSpPr>
        <p:spPr>
          <a:xfrm>
            <a:off x="6435204" y="3610692"/>
            <a:ext cx="2494483" cy="1049090"/>
          </a:xfrm>
          <a:prstGeom prst="roundRect">
            <a:avLst>
              <a:gd name="adj" fmla="val 7143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800" b="1" dirty="0">
                <a:solidFill>
                  <a:schemeClr val="accent4"/>
                </a:solidFill>
                <a:latin typeface="Marianne" panose="02000000000000000000" pitchFamily="2" charset="0"/>
              </a:rPr>
              <a:t>Rôles au sein du cercle 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: </a:t>
            </a: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Leader : 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XX</a:t>
            </a:r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Facilitateur :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 XX</a:t>
            </a:r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Scribe :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 XX</a:t>
            </a:r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Contributeurs :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 ensemble des membres du cercle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EAEABC3-6404-2830-A9CF-7EACA6F9B779}"/>
              </a:ext>
            </a:extLst>
          </p:cNvPr>
          <p:cNvSpPr/>
          <p:nvPr/>
        </p:nvSpPr>
        <p:spPr>
          <a:xfrm>
            <a:off x="-2185777" y="97126"/>
            <a:ext cx="2122714" cy="9307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" panose="02000000000000000000" pitchFamily="2" charset="0"/>
              </a:rPr>
              <a:t>Exemple de restitution post atelier</a:t>
            </a:r>
          </a:p>
        </p:txBody>
      </p:sp>
    </p:spTree>
    <p:extLst>
      <p:ext uri="{BB962C8B-B14F-4D97-AF65-F5344CB8AC3E}">
        <p14:creationId xmlns:p14="http://schemas.microsoft.com/office/powerpoint/2010/main" val="2463593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E4091-3E46-F0BF-064A-215DB1F40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A04EC68-30CD-652E-CE72-332F008D8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0" y="128657"/>
            <a:ext cx="5800725" cy="345870"/>
          </a:xfrm>
        </p:spPr>
        <p:txBody>
          <a:bodyPr/>
          <a:lstStyle/>
          <a:p>
            <a:r>
              <a:rPr lang="fr-FR" dirty="0">
                <a:solidFill>
                  <a:srgbClr val="0070C0"/>
                </a:solidFill>
              </a:rPr>
              <a:t>Groupe 2</a:t>
            </a:r>
            <a:r>
              <a:rPr lang="fr-FR" dirty="0">
                <a:solidFill>
                  <a:schemeClr val="accent4"/>
                </a:solidFill>
              </a:rPr>
              <a:t> </a:t>
            </a:r>
            <a:r>
              <a:rPr lang="fr-FR" dirty="0"/>
              <a:t>– Cercle Mails (2/2)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28F5DB-BA6C-256E-9D10-BE64F1975C0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734" y="468984"/>
            <a:ext cx="7135766" cy="46745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0EED44-3A7B-B126-0281-7A865C941E0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250" y="3392975"/>
            <a:ext cx="774700" cy="1750525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0E1C3E3-08AB-8A00-23E5-953A4EF3EC9E}"/>
              </a:ext>
            </a:extLst>
          </p:cNvPr>
          <p:cNvSpPr/>
          <p:nvPr/>
        </p:nvSpPr>
        <p:spPr>
          <a:xfrm>
            <a:off x="5255438" y="45920"/>
            <a:ext cx="3757574" cy="1798646"/>
          </a:xfrm>
          <a:prstGeom prst="roundRect">
            <a:avLst>
              <a:gd name="adj" fmla="val 7143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800" b="1" dirty="0">
                <a:solidFill>
                  <a:schemeClr val="accent4"/>
                </a:solidFill>
                <a:latin typeface="Marianne" panose="02000000000000000000" pitchFamily="2" charset="0"/>
              </a:rPr>
              <a:t>En synthèse</a:t>
            </a:r>
            <a:r>
              <a:rPr lang="fr-FR" sz="800" dirty="0">
                <a:solidFill>
                  <a:schemeClr val="accent4"/>
                </a:solidFill>
                <a:latin typeface="Marianne" panose="02000000000000000000" pitchFamily="2" charset="0"/>
              </a:rPr>
              <a:t> 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: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fr-FR" sz="800" b="1" dirty="0">
                <a:solidFill>
                  <a:schemeClr val="accent4"/>
                </a:solidFill>
                <a:latin typeface="Marianne" panose="02000000000000000000" pitchFamily="2" charset="0"/>
              </a:rPr>
              <a:t>3 Livrables finaux identifiés à produire d’ici le T1 2025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Guide des bonnes pratiques de communication par mail 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(constitution des mailings </a:t>
            </a:r>
            <a:r>
              <a:rPr lang="fr-FR" sz="800" dirty="0" err="1">
                <a:solidFill>
                  <a:schemeClr val="tx1"/>
                </a:solidFill>
                <a:latin typeface="Marianne" panose="02000000000000000000" pitchFamily="2" charset="0"/>
              </a:rPr>
              <a:t>lists</a:t>
            </a:r>
            <a:r>
              <a:rPr lang="fr-FR" sz="800" dirty="0">
                <a:solidFill>
                  <a:schemeClr val="tx1"/>
                </a:solidFill>
                <a:latin typeface="Marianne" panose="02000000000000000000" pitchFamily="2" charset="0"/>
              </a:rPr>
              <a:t>, temporalité, canal à privilégier, usage des alias)</a:t>
            </a:r>
            <a:endParaRPr lang="fr-FR" sz="800" b="1" dirty="0">
              <a:solidFill>
                <a:schemeClr val="tx1"/>
              </a:solidFill>
              <a:latin typeface="Marianne" panose="02000000000000000000" pitchFamily="2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Eléments de langage mails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Modèles standards de mail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fr-FR" sz="800" b="1" dirty="0">
                <a:solidFill>
                  <a:schemeClr val="accent4"/>
                </a:solidFill>
                <a:latin typeface="Marianne" panose="02000000000000000000" pitchFamily="2" charset="0"/>
              </a:rPr>
              <a:t>En complément, 4 livrables intermédiaires à produire d’ici fin 2024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Cartographie des mails par thème, expéditeur, période d’envoi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Cartographie des attentes des étudiants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Liste des « marronniers » par service en matière de communication mail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800" b="1" dirty="0">
                <a:solidFill>
                  <a:schemeClr val="tx1"/>
                </a:solidFill>
                <a:latin typeface="Marianne" panose="02000000000000000000" pitchFamily="2" charset="0"/>
              </a:rPr>
              <a:t>Cartographie des canaux et temporalité à privilégier suivant le thème de communication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A3A1113-4C95-748A-615B-BEFB036B7B9F}"/>
              </a:ext>
            </a:extLst>
          </p:cNvPr>
          <p:cNvSpPr/>
          <p:nvPr/>
        </p:nvSpPr>
        <p:spPr>
          <a:xfrm>
            <a:off x="-2189933" y="64907"/>
            <a:ext cx="2122714" cy="9307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Marianne" panose="02000000000000000000" pitchFamily="2" charset="0"/>
              </a:rPr>
              <a:t>Exemple de restitution post atelier</a:t>
            </a:r>
          </a:p>
        </p:txBody>
      </p:sp>
    </p:spTree>
    <p:extLst>
      <p:ext uri="{BB962C8B-B14F-4D97-AF65-F5344CB8AC3E}">
        <p14:creationId xmlns:p14="http://schemas.microsoft.com/office/powerpoint/2010/main" val="852667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19A6909B-283F-4253-B7AA-EBE88C115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999" y="622800"/>
            <a:ext cx="8424000" cy="720000"/>
          </a:xfrm>
        </p:spPr>
        <p:txBody>
          <a:bodyPr>
            <a:normAutofit/>
          </a:bodyPr>
          <a:lstStyle/>
          <a:p>
            <a:r>
              <a:rPr lang="fr-FR" sz="2100" dirty="0">
                <a:solidFill>
                  <a:srgbClr val="002060"/>
                </a:solidFill>
                <a:latin typeface="Marianne" panose="02000000000000000000" pitchFamily="50" charset="0"/>
              </a:rPr>
              <a:t>Ordre du jour de la session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AEEB7891-8417-437E-9B08-E4701E5DD2D4}"/>
              </a:ext>
            </a:extLst>
          </p:cNvPr>
          <p:cNvSpPr txBox="1">
            <a:spLocks/>
          </p:cNvSpPr>
          <p:nvPr/>
        </p:nvSpPr>
        <p:spPr bwMode="auto">
          <a:xfrm>
            <a:off x="782241" y="1837521"/>
            <a:ext cx="7358347" cy="23336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sz="1000" b="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1pPr>
            <a:lvl2pPr marL="252000" indent="-7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2000"/>
              </a:spcAft>
            </a:pPr>
            <a:r>
              <a:rPr lang="fr-FR" sz="1200" dirty="0">
                <a:latin typeface="Marianne" panose="02000000000000000000" pitchFamily="2" charset="0"/>
              </a:rPr>
              <a:t>Retour sur les constats issus de l’enquête étudiante (10mn)</a:t>
            </a:r>
          </a:p>
          <a:p>
            <a:pPr>
              <a:spcBef>
                <a:spcPts val="600"/>
              </a:spcBef>
              <a:spcAft>
                <a:spcPts val="2000"/>
              </a:spcAft>
            </a:pPr>
            <a:r>
              <a:rPr lang="fr-FR" sz="1200" dirty="0">
                <a:latin typeface="Marianne" panose="02000000000000000000" pitchFamily="2" charset="0"/>
              </a:rPr>
              <a:t>Présentation des cercles et modalités pratiques (15mn)</a:t>
            </a:r>
          </a:p>
          <a:p>
            <a:pPr>
              <a:spcBef>
                <a:spcPts val="600"/>
              </a:spcBef>
              <a:spcAft>
                <a:spcPts val="2000"/>
              </a:spcAft>
            </a:pPr>
            <a:r>
              <a:rPr lang="fr-FR" sz="1200" dirty="0">
                <a:latin typeface="Marianne" panose="02000000000000000000" pitchFamily="2" charset="0"/>
              </a:rPr>
              <a:t>Ateliers (1H10)</a:t>
            </a:r>
          </a:p>
          <a:p>
            <a:pPr>
              <a:spcBef>
                <a:spcPts val="600"/>
              </a:spcBef>
              <a:spcAft>
                <a:spcPts val="2000"/>
              </a:spcAft>
            </a:pPr>
            <a:r>
              <a:rPr lang="fr-FR" sz="1200" dirty="0">
                <a:latin typeface="Marianne" panose="02000000000000000000" pitchFamily="2" charset="0"/>
              </a:rPr>
              <a:t>Restitution des groupes (25mn)</a:t>
            </a:r>
          </a:p>
          <a:p>
            <a:pPr>
              <a:spcBef>
                <a:spcPts val="600"/>
              </a:spcBef>
              <a:spcAft>
                <a:spcPts val="2000"/>
              </a:spcAft>
            </a:pPr>
            <a:r>
              <a:rPr lang="fr-FR" sz="1200" dirty="0">
                <a:latin typeface="Marianne" panose="02000000000000000000" pitchFamily="2" charset="0"/>
              </a:rPr>
              <a:t>Annexes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FC5CD4-3EFF-49A5-B90E-5E3A6AAF86FD}"/>
              </a:ext>
            </a:extLst>
          </p:cNvPr>
          <p:cNvSpPr/>
          <p:nvPr/>
        </p:nvSpPr>
        <p:spPr bwMode="auto">
          <a:xfrm>
            <a:off x="345724" y="2357001"/>
            <a:ext cx="288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fr-FR" sz="1400" kern="0" dirty="0">
                <a:solidFill>
                  <a:srgbClr val="FFFFFF"/>
                </a:solidFill>
                <a:latin typeface="Marianne" panose="02000000000000000000" pitchFamily="50" charset="0"/>
                <a:cs typeface="Arial"/>
              </a:rPr>
              <a:t>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323CA1-FD5B-4D15-9CB9-8D317BBBD606}"/>
              </a:ext>
            </a:extLst>
          </p:cNvPr>
          <p:cNvSpPr/>
          <p:nvPr/>
        </p:nvSpPr>
        <p:spPr bwMode="auto">
          <a:xfrm>
            <a:off x="345724" y="2860333"/>
            <a:ext cx="288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fr-FR" sz="1400" kern="0" dirty="0">
                <a:solidFill>
                  <a:srgbClr val="FFFFFF"/>
                </a:solidFill>
                <a:latin typeface="Marianne" panose="02000000000000000000" pitchFamily="50" charset="0"/>
                <a:cs typeface="Arial"/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3BD2C5E-3192-43B2-847E-AC795F502AC2}"/>
              </a:ext>
            </a:extLst>
          </p:cNvPr>
          <p:cNvSpPr>
            <a:spLocks/>
          </p:cNvSpPr>
          <p:nvPr/>
        </p:nvSpPr>
        <p:spPr bwMode="auto">
          <a:xfrm>
            <a:off x="345724" y="3371740"/>
            <a:ext cx="288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fr-FR" sz="1400" kern="0" dirty="0">
                <a:solidFill>
                  <a:srgbClr val="FFFFFF"/>
                </a:solidFill>
                <a:latin typeface="Marianne" panose="02000000000000000000" pitchFamily="50" charset="0"/>
                <a:cs typeface="Arial"/>
              </a:rPr>
              <a:t>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04006D-CC3A-436B-A418-F5118BAD7F1E}"/>
              </a:ext>
            </a:extLst>
          </p:cNvPr>
          <p:cNvSpPr/>
          <p:nvPr/>
        </p:nvSpPr>
        <p:spPr bwMode="auto">
          <a:xfrm>
            <a:off x="345724" y="1837521"/>
            <a:ext cx="288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fr-FR" sz="1400" kern="0" dirty="0">
                <a:solidFill>
                  <a:srgbClr val="FFFFFF"/>
                </a:solidFill>
                <a:latin typeface="Marianne" panose="02000000000000000000" pitchFamily="50" charset="0"/>
                <a:cs typeface="Arial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9224F4-F95A-C575-BE66-1498BC847A28}"/>
              </a:ext>
            </a:extLst>
          </p:cNvPr>
          <p:cNvSpPr>
            <a:spLocks/>
          </p:cNvSpPr>
          <p:nvPr/>
        </p:nvSpPr>
        <p:spPr bwMode="auto">
          <a:xfrm>
            <a:off x="345724" y="3883146"/>
            <a:ext cx="288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r>
              <a:rPr lang="fr-FR" sz="1400" kern="0" dirty="0">
                <a:solidFill>
                  <a:srgbClr val="FFFFFF"/>
                </a:solidFill>
                <a:latin typeface="Marianne" panose="02000000000000000000" pitchFamily="50" charset="0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824188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501FD5-7888-6E35-BECD-AA3914EA7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08515BD-B247-6EAA-1F9F-A53F3076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301754"/>
            <a:ext cx="8424863" cy="539991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Marianne" panose="02000000000000000000" pitchFamily="2" charset="0"/>
              </a:rPr>
              <a:t>Retour sur les constats issus de l’enquête étudiante</a:t>
            </a:r>
            <a:endParaRPr lang="fr-FR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319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8ED987-E680-1D01-2CB4-BBF121955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A8ED8F-4060-2782-D57B-62E7AAEA0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79952"/>
            <a:ext cx="8424863" cy="400110"/>
          </a:xfrm>
        </p:spPr>
        <p:txBody>
          <a:bodyPr/>
          <a:lstStyle/>
          <a:p>
            <a:r>
              <a:rPr lang="fr-FR" dirty="0"/>
              <a:t>Principaux constats issus de l’enquête étudiante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7C4DC5-6EB1-33FC-AB66-3D1D34DE63AF}"/>
              </a:ext>
            </a:extLst>
          </p:cNvPr>
          <p:cNvSpPr txBox="1"/>
          <p:nvPr/>
        </p:nvSpPr>
        <p:spPr>
          <a:xfrm>
            <a:off x="370114" y="1042537"/>
            <a:ext cx="619614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Un besoin général de clarté dans l’information délivrée</a:t>
            </a:r>
            <a:endParaRPr lang="fr-FR" sz="1400" dirty="0">
              <a:solidFill>
                <a:schemeClr val="tx2"/>
              </a:solidFill>
              <a:effectLst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4E6B16-0817-DC8E-273B-E75B6016D15D}"/>
              </a:ext>
            </a:extLst>
          </p:cNvPr>
          <p:cNvSpPr txBox="1"/>
          <p:nvPr/>
        </p:nvSpPr>
        <p:spPr>
          <a:xfrm>
            <a:off x="323849" y="1896589"/>
            <a:ext cx="283391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b="1" dirty="0">
                <a:solidFill>
                  <a:srgbClr val="000000"/>
                </a:solidFill>
                <a:latin typeface="Marianne" panose="02000000000000000000" pitchFamily="50" charset="0"/>
              </a:rPr>
              <a:t>Besoin d’accès aux informations de base figure dans le TOP 3 </a:t>
            </a:r>
            <a:r>
              <a:rPr lang="fr-FR" sz="1200" dirty="0">
                <a:solidFill>
                  <a:srgbClr val="000000"/>
                </a:solidFill>
                <a:latin typeface="Marianne" panose="02000000000000000000" pitchFamily="50" charset="0"/>
              </a:rPr>
              <a:t>des besoins remontés dans l’enquête par les étudiants (64% de satisfaction)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04FB9DB-07A0-DC90-B1F7-FBB5FD5854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264" y="1455850"/>
            <a:ext cx="5359400" cy="1698117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90F34BF-0EE4-2126-9150-B0E2F1726928}"/>
              </a:ext>
            </a:extLst>
          </p:cNvPr>
          <p:cNvSpPr txBox="1"/>
          <p:nvPr/>
        </p:nvSpPr>
        <p:spPr>
          <a:xfrm>
            <a:off x="323849" y="3369627"/>
            <a:ext cx="819331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b="1" dirty="0">
                <a:solidFill>
                  <a:srgbClr val="000000"/>
                </a:solidFill>
                <a:latin typeface="Marianne" panose="02000000000000000000" pitchFamily="50" charset="0"/>
              </a:rPr>
              <a:t>Manque voire absence d’informations essentielles</a:t>
            </a:r>
            <a:r>
              <a:rPr lang="fr-FR" sz="1200" dirty="0">
                <a:solidFill>
                  <a:srgbClr val="000000"/>
                </a:solidFill>
                <a:latin typeface="Marianne" panose="02000000000000000000" pitchFamily="50" charset="0"/>
              </a:rPr>
              <a:t> telles que l’absence d’enseignants, les événements universitaires, les services proposés par l’université, informations pour les étudiants souhaitant partir à l’étranger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200" dirty="0">
              <a:solidFill>
                <a:srgbClr val="000000"/>
              </a:solidFill>
              <a:latin typeface="Marianne" panose="02000000000000000000" pitchFamily="50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b="1" dirty="0">
                <a:solidFill>
                  <a:srgbClr val="000000"/>
                </a:solidFill>
                <a:effectLst/>
                <a:latin typeface="Marianne" panose="02000000000000000000" pitchFamily="50" charset="0"/>
              </a:rPr>
              <a:t>Demande d’explications plus claires </a:t>
            </a:r>
            <a:r>
              <a:rPr lang="fr-FR" sz="1200" dirty="0">
                <a:solidFill>
                  <a:srgbClr val="000000"/>
                </a:solidFill>
                <a:effectLst/>
                <a:latin typeface="Marianne" panose="02000000000000000000" pitchFamily="50" charset="0"/>
              </a:rPr>
              <a:t>pour être plus autonom</a:t>
            </a:r>
            <a:r>
              <a:rPr lang="fr-FR" sz="1200" dirty="0">
                <a:solidFill>
                  <a:srgbClr val="000000"/>
                </a:solidFill>
                <a:latin typeface="Marianne" panose="02000000000000000000" pitchFamily="50" charset="0"/>
              </a:rPr>
              <a:t>e </a:t>
            </a:r>
            <a:endParaRPr lang="fr-FR" sz="1200" dirty="0">
              <a:effectLst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A39B4A0-976F-6390-AE63-A68108693E05}"/>
              </a:ext>
            </a:extLst>
          </p:cNvPr>
          <p:cNvSpPr/>
          <p:nvPr/>
        </p:nvSpPr>
        <p:spPr>
          <a:xfrm rot="19952648">
            <a:off x="878403" y="2549733"/>
            <a:ext cx="7387193" cy="398214"/>
          </a:xfrm>
          <a:prstGeom prst="roundRect">
            <a:avLst/>
          </a:prstGeom>
          <a:solidFill>
            <a:srgbClr val="FFD500">
              <a:alpha val="54118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Illustration</a:t>
            </a:r>
          </a:p>
        </p:txBody>
      </p:sp>
    </p:spTree>
    <p:extLst>
      <p:ext uri="{BB962C8B-B14F-4D97-AF65-F5344CB8AC3E}">
        <p14:creationId xmlns:p14="http://schemas.microsoft.com/office/powerpoint/2010/main" val="1643347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8ED987-E680-1D01-2CB4-BBF121955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A8ED8F-4060-2782-D57B-62E7AAEA0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79952"/>
            <a:ext cx="8424863" cy="400110"/>
          </a:xfrm>
        </p:spPr>
        <p:txBody>
          <a:bodyPr/>
          <a:lstStyle/>
          <a:p>
            <a:r>
              <a:rPr lang="fr-FR" dirty="0"/>
              <a:t>Principaux constats issus de l’enquête étudiante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BEAF33-2745-6A07-4853-4761884DB38A}"/>
              </a:ext>
            </a:extLst>
          </p:cNvPr>
          <p:cNvSpPr txBox="1"/>
          <p:nvPr/>
        </p:nvSpPr>
        <p:spPr>
          <a:xfrm>
            <a:off x="323851" y="1822329"/>
            <a:ext cx="3019424" cy="2746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latin typeface="Marianne" panose="02000000000000000000" pitchFamily="50" charset="0"/>
              </a:rPr>
              <a:t> ¼ des étudiants souhaitant que le canal mail reste privilégié pour partager les informations de premier niveau</a:t>
            </a:r>
          </a:p>
          <a:p>
            <a:pPr marL="171450" indent="-1714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latin typeface="Marianne" panose="02000000000000000000" pitchFamily="50" charset="0"/>
              </a:rPr>
              <a:t>Des messages cependant pas toujours clairs ou insuffisamment précis…</a:t>
            </a:r>
          </a:p>
          <a:p>
            <a:pPr marL="171450" indent="-1714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latin typeface="Marianne" panose="02000000000000000000" pitchFamily="50" charset="0"/>
              </a:rPr>
              <a:t>… et trop nombreux, ce qui conduit parfois l’étudiant à supprimer d’office des messages sans les consulter et perdre des informations parfois capitales (ex : sélection des TD)</a:t>
            </a:r>
          </a:p>
          <a:p>
            <a:pPr marL="171450" indent="-1714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effectLst/>
                <a:latin typeface="Marianne" panose="02000000000000000000" pitchFamily="50" charset="0"/>
              </a:rPr>
              <a:t>Question de la rationalisation des canaux d’information (multiplicité des canaux qui peut brouiller les messages, générer de la confusion et créer une saturation d’informations)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3E0E3A-4546-C58D-8BDE-13078648FDAA}"/>
              </a:ext>
            </a:extLst>
          </p:cNvPr>
          <p:cNvSpPr txBox="1"/>
          <p:nvPr/>
        </p:nvSpPr>
        <p:spPr>
          <a:xfrm>
            <a:off x="3203932" y="3303240"/>
            <a:ext cx="2138532" cy="1487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400"/>
              </a:spcAft>
            </a:pPr>
            <a:r>
              <a:rPr lang="fr-FR" sz="1200" dirty="0">
                <a:solidFill>
                  <a:schemeClr val="tx2"/>
                </a:solidFill>
                <a:latin typeface="Ink Free" panose="03080402000500000000" pitchFamily="66" charset="0"/>
              </a:rPr>
              <a:t>« Un petit peu plus d’informations par mail »</a:t>
            </a:r>
          </a:p>
          <a:p>
            <a:pPr algn="ctr">
              <a:spcAft>
                <a:spcPts val="400"/>
              </a:spcAft>
            </a:pPr>
            <a:r>
              <a:rPr lang="fr-FR" sz="1200" dirty="0">
                <a:solidFill>
                  <a:schemeClr val="tx2"/>
                </a:solidFill>
                <a:effectLst/>
                <a:latin typeface="Ink Free" panose="03080402000500000000" pitchFamily="66" charset="0"/>
              </a:rPr>
              <a:t>« Préciser où trouver ces informatio</a:t>
            </a:r>
            <a:r>
              <a:rPr lang="fr-FR" sz="1200" dirty="0">
                <a:solidFill>
                  <a:schemeClr val="tx2"/>
                </a:solidFill>
                <a:latin typeface="Ink Free" panose="03080402000500000000" pitchFamily="66" charset="0"/>
              </a:rPr>
              <a:t>ns capitales »</a:t>
            </a:r>
          </a:p>
          <a:p>
            <a:pPr algn="ctr">
              <a:spcAft>
                <a:spcPts val="400"/>
              </a:spcAft>
            </a:pPr>
            <a:r>
              <a:rPr lang="fr-FR" sz="1200" dirty="0">
                <a:solidFill>
                  <a:schemeClr val="tx2"/>
                </a:solidFill>
                <a:effectLst/>
                <a:latin typeface="Ink Free" panose="03080402000500000000" pitchFamily="66" charset="0"/>
              </a:rPr>
              <a:t>« manque de structuration et d'ergonomie sur les infos concernant la vie étudiante 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73DA2A-D6ED-0AE5-E356-07710131E1C8}"/>
              </a:ext>
            </a:extLst>
          </p:cNvPr>
          <p:cNvSpPr txBox="1"/>
          <p:nvPr/>
        </p:nvSpPr>
        <p:spPr>
          <a:xfrm>
            <a:off x="360644" y="1474280"/>
            <a:ext cx="3629294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Un </a:t>
            </a:r>
            <a:r>
              <a:rPr lang="fr-FR" sz="1200" b="1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canal mail </a:t>
            </a:r>
            <a:r>
              <a:rPr lang="fr-FR" sz="1200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plébiscité mais à repenser</a:t>
            </a:r>
            <a:endParaRPr lang="fr-FR" sz="1200" dirty="0">
              <a:solidFill>
                <a:schemeClr val="tx2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3F2FDD-98E5-5C30-308F-2450D3940D7C}"/>
              </a:ext>
            </a:extLst>
          </p:cNvPr>
          <p:cNvSpPr txBox="1"/>
          <p:nvPr/>
        </p:nvSpPr>
        <p:spPr>
          <a:xfrm>
            <a:off x="370114" y="1042537"/>
            <a:ext cx="619614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Avec en particulier…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6E994F-E9B4-5D84-EE73-2814F0003E12}"/>
              </a:ext>
            </a:extLst>
          </p:cNvPr>
          <p:cNvSpPr txBox="1"/>
          <p:nvPr/>
        </p:nvSpPr>
        <p:spPr>
          <a:xfrm>
            <a:off x="5584066" y="1474611"/>
            <a:ext cx="344563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Un usage de </a:t>
            </a:r>
            <a:r>
              <a:rPr lang="fr-FR" sz="1200" b="1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Moodle</a:t>
            </a:r>
            <a:r>
              <a:rPr lang="fr-FR" sz="1200" dirty="0">
                <a:solidFill>
                  <a:schemeClr val="tx2"/>
                </a:solidFill>
                <a:effectLst/>
                <a:latin typeface="Marianne" panose="02000000000000000000" pitchFamily="50" charset="0"/>
              </a:rPr>
              <a:t> à optimiser</a:t>
            </a:r>
            <a:endParaRPr lang="fr-FR" sz="1200" dirty="0">
              <a:solidFill>
                <a:schemeClr val="tx2"/>
              </a:solidFill>
              <a:effectLst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50F8F3-E40A-AD13-03D2-A0FAB8897F8D}"/>
              </a:ext>
            </a:extLst>
          </p:cNvPr>
          <p:cNvSpPr txBox="1"/>
          <p:nvPr/>
        </p:nvSpPr>
        <p:spPr>
          <a:xfrm>
            <a:off x="5547273" y="1889157"/>
            <a:ext cx="3263238" cy="1113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latin typeface="Marianne" panose="02000000000000000000" pitchFamily="50" charset="0"/>
              </a:rPr>
              <a:t>Une structuration des pages qui ne permet pas de trouver facilement l’information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latin typeface="Marianne" panose="02000000000000000000" pitchFamily="50" charset="0"/>
              </a:rPr>
              <a:t>Des annonces trop souvent répétées, qui viennent polluer l’utilisation de Moodle par l’étudiant</a:t>
            </a:r>
          </a:p>
          <a:p>
            <a:pPr marL="171450" indent="-171450"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fr-FR" sz="1050" dirty="0">
                <a:solidFill>
                  <a:srgbClr val="000000"/>
                </a:solidFill>
                <a:effectLst/>
                <a:latin typeface="Marianne" panose="02000000000000000000" pitchFamily="50" charset="0"/>
              </a:rPr>
              <a:t>Un lien avec l’ENT peu optimisé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6DFC1B-79D5-F569-1B6C-1CC4996453B4}"/>
              </a:ext>
            </a:extLst>
          </p:cNvPr>
          <p:cNvSpPr txBox="1"/>
          <p:nvPr/>
        </p:nvSpPr>
        <p:spPr>
          <a:xfrm>
            <a:off x="5342464" y="3337599"/>
            <a:ext cx="3631596" cy="1125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Aft>
                <a:spcPts val="400"/>
              </a:spcAft>
            </a:pPr>
            <a:r>
              <a:rPr lang="fr-FR" sz="1200" dirty="0">
                <a:solidFill>
                  <a:schemeClr val="tx2"/>
                </a:solidFill>
                <a:latin typeface="Ink Free" panose="03080402000500000000" pitchFamily="66" charset="0"/>
              </a:rPr>
              <a:t>« Les secrétariats ne présentent pas toujours bien leur page Moodle, parfois on a du mal à trouver l'information»</a:t>
            </a:r>
          </a:p>
          <a:p>
            <a:pPr algn="ctr">
              <a:lnSpc>
                <a:spcPts val="1200"/>
              </a:lnSpc>
              <a:spcAft>
                <a:spcPts val="400"/>
              </a:spcAft>
            </a:pPr>
            <a:r>
              <a:rPr lang="fr-FR" sz="1200" dirty="0">
                <a:solidFill>
                  <a:schemeClr val="tx2"/>
                </a:solidFill>
                <a:effectLst/>
                <a:latin typeface="Ink Free" panose="03080402000500000000" pitchFamily="66" charset="0"/>
              </a:rPr>
              <a:t>« Préciser où trouver ces informatio</a:t>
            </a:r>
            <a:r>
              <a:rPr lang="fr-FR" sz="1200" dirty="0">
                <a:solidFill>
                  <a:schemeClr val="tx2"/>
                </a:solidFill>
                <a:latin typeface="Ink Free" panose="03080402000500000000" pitchFamily="66" charset="0"/>
              </a:rPr>
              <a:t>ns capitales »</a:t>
            </a:r>
          </a:p>
          <a:p>
            <a:pPr algn="ctr">
              <a:lnSpc>
                <a:spcPts val="1200"/>
              </a:lnSpc>
              <a:spcAft>
                <a:spcPts val="400"/>
              </a:spcAft>
            </a:pPr>
            <a:r>
              <a:rPr lang="fr-FR" sz="1200" dirty="0">
                <a:solidFill>
                  <a:schemeClr val="tx2"/>
                </a:solidFill>
                <a:effectLst/>
                <a:latin typeface="Ink Free" panose="03080402000500000000" pitchFamily="66" charset="0"/>
              </a:rPr>
              <a:t>« Circulation entre ENT - Moodle avec trop d</a:t>
            </a:r>
            <a:r>
              <a:rPr lang="fr-FR" sz="1200" dirty="0">
                <a:solidFill>
                  <a:schemeClr val="tx2"/>
                </a:solidFill>
                <a:latin typeface="Ink Free" panose="03080402000500000000" pitchFamily="66" charset="0"/>
              </a:rPr>
              <a:t>’</a:t>
            </a:r>
            <a:r>
              <a:rPr lang="fr-FR" sz="1200" dirty="0">
                <a:solidFill>
                  <a:schemeClr val="tx2"/>
                </a:solidFill>
                <a:effectLst/>
                <a:latin typeface="Ink Free" panose="03080402000500000000" pitchFamily="66" charset="0"/>
              </a:rPr>
              <a:t>étapes »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CD82AD-46B3-A132-E3BF-B2CD3D1F2B5A}"/>
              </a:ext>
            </a:extLst>
          </p:cNvPr>
          <p:cNvCxnSpPr/>
          <p:nvPr/>
        </p:nvCxnSpPr>
        <p:spPr>
          <a:xfrm>
            <a:off x="5417001" y="1804885"/>
            <a:ext cx="0" cy="1197397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35FA21D-BA0C-8BC2-F8EF-7886E5CC0A2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7075" y="1790245"/>
            <a:ext cx="2012246" cy="143210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D2CC56F-90D0-0C19-F7A5-B2AE22A715D6}"/>
              </a:ext>
            </a:extLst>
          </p:cNvPr>
          <p:cNvSpPr/>
          <p:nvPr/>
        </p:nvSpPr>
        <p:spPr>
          <a:xfrm rot="19952648">
            <a:off x="878403" y="2549733"/>
            <a:ext cx="7387193" cy="398214"/>
          </a:xfrm>
          <a:prstGeom prst="roundRect">
            <a:avLst/>
          </a:prstGeom>
          <a:solidFill>
            <a:srgbClr val="FFD500">
              <a:alpha val="54118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Illustration</a:t>
            </a:r>
          </a:p>
        </p:txBody>
      </p:sp>
    </p:spTree>
    <p:extLst>
      <p:ext uri="{BB962C8B-B14F-4D97-AF65-F5344CB8AC3E}">
        <p14:creationId xmlns:p14="http://schemas.microsoft.com/office/powerpoint/2010/main" val="3448520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501FD5-7888-6E35-BECD-AA3914EA7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08515BD-B247-6EAA-1F9F-A53F3076B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301754"/>
            <a:ext cx="8424863" cy="539991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fr-FR" sz="2000" dirty="0">
                <a:solidFill>
                  <a:schemeClr val="bg1"/>
                </a:solidFill>
                <a:latin typeface="Marianne" panose="02000000000000000000" pitchFamily="2" charset="0"/>
              </a:rPr>
              <a:t>Présentation des cercles et modalités pratiques</a:t>
            </a:r>
          </a:p>
        </p:txBody>
      </p:sp>
    </p:spTree>
    <p:extLst>
      <p:ext uri="{BB962C8B-B14F-4D97-AF65-F5344CB8AC3E}">
        <p14:creationId xmlns:p14="http://schemas.microsoft.com/office/powerpoint/2010/main" val="1968334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5BE0E0-C11C-A8C6-8E36-4B84F5D06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FE58E42-7349-1B89-55D4-B5EC47AF1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 premiers cercles lancés pour travailler sur ces problématiques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BCBC250-3E4B-A833-B090-EC27DB6D8168}"/>
              </a:ext>
            </a:extLst>
          </p:cNvPr>
          <p:cNvSpPr/>
          <p:nvPr/>
        </p:nvSpPr>
        <p:spPr>
          <a:xfrm>
            <a:off x="6405523" y="1554480"/>
            <a:ext cx="2595602" cy="1017269"/>
          </a:xfrm>
          <a:prstGeom prst="roundRect">
            <a:avLst>
              <a:gd name="adj" fmla="val 7115"/>
            </a:avLst>
          </a:prstGeom>
          <a:solidFill>
            <a:srgbClr val="3B6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1050" b="1" dirty="0">
                <a:solidFill>
                  <a:schemeClr val="bg1"/>
                </a:solidFill>
                <a:latin typeface="Marianne" panose="02000000000000000000" pitchFamily="2" charset="0"/>
              </a:rPr>
              <a:t>Enjeu : </a:t>
            </a:r>
            <a:r>
              <a:rPr lang="fr-FR" sz="1050" dirty="0">
                <a:solidFill>
                  <a:schemeClr val="bg1"/>
                </a:solidFill>
                <a:latin typeface="Marianne" panose="02000000000000000000" pitchFamily="2" charset="0"/>
              </a:rPr>
              <a:t>accompagner la montée en compétence des agents dans l’utilisation du canal mail pour apprendre à communiquer efficacement et au juste besoin</a:t>
            </a:r>
            <a:endParaRPr lang="fr-FR" sz="1050" b="1" dirty="0">
              <a:solidFill>
                <a:schemeClr val="bg1"/>
              </a:solidFill>
              <a:latin typeface="Marianne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150BA5-E0A0-8846-4F38-F20C63594C0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432" y="1706757"/>
            <a:ext cx="2518103" cy="191170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69B56E4-9485-61D5-E0E5-2966C5ED1E58}"/>
              </a:ext>
            </a:extLst>
          </p:cNvPr>
          <p:cNvSpPr/>
          <p:nvPr/>
        </p:nvSpPr>
        <p:spPr>
          <a:xfrm>
            <a:off x="323850" y="1500025"/>
            <a:ext cx="3330382" cy="628303"/>
          </a:xfrm>
          <a:prstGeom prst="roundRect">
            <a:avLst>
              <a:gd name="adj" fmla="val 6110"/>
            </a:avLst>
          </a:prstGeom>
          <a:solidFill>
            <a:srgbClr val="F58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1050" b="1" dirty="0">
                <a:solidFill>
                  <a:schemeClr val="bg1"/>
                </a:solidFill>
                <a:latin typeface="Marianne" panose="02000000000000000000" pitchFamily="2" charset="0"/>
              </a:rPr>
              <a:t>Enjeu : </a:t>
            </a:r>
            <a:r>
              <a:rPr lang="fr-FR" sz="1050" dirty="0">
                <a:solidFill>
                  <a:schemeClr val="bg1"/>
                </a:solidFill>
                <a:latin typeface="Marianne" panose="02000000000000000000" pitchFamily="2" charset="0"/>
              </a:rPr>
              <a:t>faire évoluer les pratiques dans l’utilisation de Moodle par les équipes administratives pour gagner en clarté et en impact</a:t>
            </a: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29E8696-40EB-A78F-4938-6F6A3BA6E357}"/>
              </a:ext>
            </a:extLst>
          </p:cNvPr>
          <p:cNvSpPr/>
          <p:nvPr/>
        </p:nvSpPr>
        <p:spPr>
          <a:xfrm rot="16200000">
            <a:off x="3642806" y="1663146"/>
            <a:ext cx="376529" cy="206514"/>
          </a:xfrm>
          <a:prstGeom prst="triangle">
            <a:avLst/>
          </a:prstGeom>
          <a:solidFill>
            <a:srgbClr val="F580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0A330A7-34B9-6304-76A9-8BAD9D6F70E2}"/>
              </a:ext>
            </a:extLst>
          </p:cNvPr>
          <p:cNvSpPr/>
          <p:nvPr/>
        </p:nvSpPr>
        <p:spPr>
          <a:xfrm rot="5400000">
            <a:off x="6042708" y="2153690"/>
            <a:ext cx="376529" cy="206514"/>
          </a:xfrm>
          <a:prstGeom prst="triangle">
            <a:avLst/>
          </a:prstGeom>
          <a:solidFill>
            <a:srgbClr val="3B64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7E43DD-F75E-023F-1A11-8D1E766FBE43}"/>
              </a:ext>
            </a:extLst>
          </p:cNvPr>
          <p:cNvSpPr txBox="1"/>
          <p:nvPr/>
        </p:nvSpPr>
        <p:spPr>
          <a:xfrm>
            <a:off x="323850" y="2256947"/>
            <a:ext cx="333038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latin typeface="Marianne" panose="02000000000000000000" pitchFamily="2" charset="0"/>
              </a:rPr>
              <a:t>Comment :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fr-FR" sz="1050" dirty="0">
                <a:latin typeface="Marianne" panose="02000000000000000000" pitchFamily="2" charset="0"/>
              </a:rPr>
              <a:t>Construction et application d’une </a:t>
            </a:r>
            <a:r>
              <a:rPr lang="fr-FR" sz="1050" b="1" dirty="0">
                <a:latin typeface="Marianne" panose="02000000000000000000" pitchFamily="2" charset="0"/>
              </a:rPr>
              <a:t>charte graphique </a:t>
            </a:r>
            <a:r>
              <a:rPr lang="fr-FR" sz="1050" dirty="0">
                <a:latin typeface="Marianne" panose="02000000000000000000" pitchFamily="2" charset="0"/>
              </a:rPr>
              <a:t>et de </a:t>
            </a:r>
            <a:r>
              <a:rPr lang="fr-FR" sz="1050" b="1" dirty="0">
                <a:latin typeface="Marianne" panose="02000000000000000000" pitchFamily="2" charset="0"/>
              </a:rPr>
              <a:t>standards</a:t>
            </a:r>
            <a:r>
              <a:rPr lang="fr-FR" sz="1050" dirty="0">
                <a:latin typeface="Marianne" panose="02000000000000000000" pitchFamily="2" charset="0"/>
              </a:rPr>
              <a:t> dans la présentation, la structure et l’arborescence de Moodle pour en faciliter la navigation. 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fr-FR" sz="1050" dirty="0">
                <a:latin typeface="Marianne" panose="02000000000000000000" pitchFamily="2" charset="0"/>
              </a:rPr>
              <a:t>Rédaction de </a:t>
            </a:r>
            <a:r>
              <a:rPr lang="fr-FR" sz="1050" b="1" dirty="0">
                <a:latin typeface="Marianne" panose="02000000000000000000" pitchFamily="2" charset="0"/>
              </a:rPr>
              <a:t>bonnes pratiques pour la présentation des pages Moodle </a:t>
            </a:r>
            <a:r>
              <a:rPr lang="fr-FR" sz="1050" dirty="0">
                <a:latin typeface="Marianne" panose="02000000000000000000" pitchFamily="2" charset="0"/>
              </a:rPr>
              <a:t>destinées à l'administratif, incluant des modèles de pages existantes pour inspiration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fr-FR" sz="1050" dirty="0">
                <a:latin typeface="Marianne" panose="02000000000000000000" pitchFamily="2" charset="0"/>
              </a:rPr>
              <a:t>Elaboration d’une </a:t>
            </a:r>
            <a:r>
              <a:rPr lang="fr-FR" sz="1050" b="1" dirty="0">
                <a:latin typeface="Marianne" panose="02000000000000000000" pitchFamily="2" charset="0"/>
              </a:rPr>
              <a:t>checklist</a:t>
            </a:r>
            <a:r>
              <a:rPr lang="fr-FR" sz="1050" dirty="0">
                <a:latin typeface="Marianne" panose="02000000000000000000" pitchFamily="2" charset="0"/>
              </a:rPr>
              <a:t> pratique pour les agents, sur les éléments à ne pas oublier en construisant son Moodle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B0E5EA-56BA-1353-0B86-27AF3679D744}"/>
              </a:ext>
            </a:extLst>
          </p:cNvPr>
          <p:cNvSpPr txBox="1"/>
          <p:nvPr/>
        </p:nvSpPr>
        <p:spPr>
          <a:xfrm>
            <a:off x="6405523" y="2680139"/>
            <a:ext cx="2595602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latin typeface="Marianne" panose="02000000000000000000" pitchFamily="2" charset="0"/>
              </a:rPr>
              <a:t>Comment :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fr-FR" sz="1050" dirty="0">
                <a:latin typeface="Marianne" panose="02000000000000000000" pitchFamily="2" charset="0"/>
              </a:rPr>
              <a:t>Construction de </a:t>
            </a:r>
            <a:r>
              <a:rPr lang="fr-FR" sz="1050" b="1" dirty="0">
                <a:latin typeface="Marianne" panose="02000000000000000000" pitchFamily="2" charset="0"/>
              </a:rPr>
              <a:t>modèles standards de mails </a:t>
            </a:r>
            <a:r>
              <a:rPr lang="fr-FR" sz="1050" dirty="0">
                <a:latin typeface="Marianne" panose="02000000000000000000" pitchFamily="2" charset="0"/>
              </a:rPr>
              <a:t>(objets et corps de texte) pour les informations et les réponses aux questions fréquentes, avec des éléments de langage simples et accessibles aux étudiants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fr-FR" sz="1050" dirty="0">
                <a:latin typeface="Marianne" panose="02000000000000000000" pitchFamily="2" charset="0"/>
              </a:rPr>
              <a:t>Rédaction des </a:t>
            </a:r>
            <a:r>
              <a:rPr lang="fr-FR" sz="1050" b="1" dirty="0">
                <a:latin typeface="Marianne" panose="02000000000000000000" pitchFamily="2" charset="0"/>
              </a:rPr>
              <a:t>éléments de langages</a:t>
            </a:r>
            <a:r>
              <a:rPr lang="fr-FR" sz="1050" dirty="0">
                <a:latin typeface="Marianne" panose="02000000000000000000" pitchFamily="2" charset="0"/>
              </a:rPr>
              <a:t> à privilégier dans les mails, incluant des exemples concrets</a:t>
            </a:r>
          </a:p>
        </p:txBody>
      </p:sp>
      <p:pic>
        <p:nvPicPr>
          <p:cNvPr id="3" name="Picture 10" descr="Moodle Icon #235484 - Free Icons Library">
            <a:extLst>
              <a:ext uri="{FF2B5EF4-FFF2-40B4-BE49-F238E27FC236}">
                <a16:creationId xmlns:a16="http://schemas.microsoft.com/office/drawing/2014/main" id="{A45A06B0-F64C-63A8-D56E-A3C4F2A60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9953" y="1706757"/>
            <a:ext cx="414337" cy="41433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Email Logos">
            <a:extLst>
              <a:ext uri="{FF2B5EF4-FFF2-40B4-BE49-F238E27FC236}">
                <a16:creationId xmlns:a16="http://schemas.microsoft.com/office/drawing/2014/main" id="{BEE363CF-FF0D-6700-01B4-27EC2428F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3365" y="3188710"/>
            <a:ext cx="414337" cy="41433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86627CB-6235-E3B2-D391-C67CA17801BA}"/>
              </a:ext>
            </a:extLst>
          </p:cNvPr>
          <p:cNvSpPr/>
          <p:nvPr/>
        </p:nvSpPr>
        <p:spPr>
          <a:xfrm rot="19952648">
            <a:off x="878403" y="2549733"/>
            <a:ext cx="7387193" cy="398214"/>
          </a:xfrm>
          <a:prstGeom prst="roundRect">
            <a:avLst/>
          </a:prstGeom>
          <a:solidFill>
            <a:srgbClr val="FFD500">
              <a:alpha val="54118"/>
            </a:srgb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Illustration</a:t>
            </a:r>
          </a:p>
        </p:txBody>
      </p:sp>
    </p:spTree>
    <p:extLst>
      <p:ext uri="{BB962C8B-B14F-4D97-AF65-F5344CB8AC3E}">
        <p14:creationId xmlns:p14="http://schemas.microsoft.com/office/powerpoint/2010/main" val="646537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8061DCE-D447-4E2B-02F0-FE181D90FA9E}"/>
              </a:ext>
            </a:extLst>
          </p:cNvPr>
          <p:cNvSpPr/>
          <p:nvPr/>
        </p:nvSpPr>
        <p:spPr>
          <a:xfrm>
            <a:off x="4931285" y="1642237"/>
            <a:ext cx="3445272" cy="2872614"/>
          </a:xfrm>
          <a:prstGeom prst="roundRect">
            <a:avLst>
              <a:gd name="adj" fmla="val 3753"/>
            </a:avLst>
          </a:prstGeom>
          <a:noFill/>
          <a:ln w="12700">
            <a:solidFill>
              <a:srgbClr val="3B64A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F601447-0927-A1DD-3711-F274CDD39BC3}"/>
              </a:ext>
            </a:extLst>
          </p:cNvPr>
          <p:cNvSpPr/>
          <p:nvPr/>
        </p:nvSpPr>
        <p:spPr>
          <a:xfrm>
            <a:off x="1234440" y="1642236"/>
            <a:ext cx="3139440" cy="2872613"/>
          </a:xfrm>
          <a:prstGeom prst="roundRect">
            <a:avLst>
              <a:gd name="adj" fmla="val 3753"/>
            </a:avLst>
          </a:prstGeom>
          <a:noFill/>
          <a:ln w="12700">
            <a:solidFill>
              <a:srgbClr val="F580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9D381D-E064-6919-BC05-7BEDBC12E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A5E2-5C7C-5FE9-5D45-ABD28E183A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8741" y="1563639"/>
            <a:ext cx="1516380" cy="188962"/>
          </a:xfrm>
          <a:solidFill>
            <a:schemeClr val="bg1"/>
          </a:solidFill>
        </p:spPr>
        <p:txBody>
          <a:bodyPr/>
          <a:lstStyle/>
          <a:p>
            <a:pPr marL="182563" indent="0">
              <a:buNone/>
            </a:pPr>
            <a:r>
              <a:rPr lang="fr-FR" dirty="0"/>
              <a:t>Cercle Moodle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E41B-8814-C5D5-889E-7E52B01E3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64481" y="1563638"/>
            <a:ext cx="1287780" cy="187679"/>
          </a:xfrm>
          <a:solidFill>
            <a:schemeClr val="bg1"/>
          </a:solidFill>
        </p:spPr>
        <p:txBody>
          <a:bodyPr/>
          <a:lstStyle/>
          <a:p>
            <a:pPr marL="182563" indent="0">
              <a:buNone/>
            </a:pPr>
            <a:r>
              <a:rPr lang="fr-FR" dirty="0"/>
              <a:t>Cercle Mails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8F3A7DD-468E-F808-B657-584DD346E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vous êtes inscrits…</a:t>
            </a:r>
          </a:p>
        </p:txBody>
      </p:sp>
      <p:pic>
        <p:nvPicPr>
          <p:cNvPr id="1034" name="Picture 10" descr="Moodle Icon #235484 - Free Icons Library">
            <a:extLst>
              <a:ext uri="{FF2B5EF4-FFF2-40B4-BE49-F238E27FC236}">
                <a16:creationId xmlns:a16="http://schemas.microsoft.com/office/drawing/2014/main" id="{05B2662D-7E02-2F75-24D3-3FA5E7706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668" y="1458045"/>
            <a:ext cx="414337" cy="41433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Email Logos">
            <a:extLst>
              <a:ext uri="{FF2B5EF4-FFF2-40B4-BE49-F238E27FC236}">
                <a16:creationId xmlns:a16="http://schemas.microsoft.com/office/drawing/2014/main" id="{673E1A80-3011-EBA2-9C45-48F783819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4285" y="1458045"/>
            <a:ext cx="414337" cy="414337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AE256B-2B7A-8DD8-9071-27543DA8FF8B}"/>
              </a:ext>
            </a:extLst>
          </p:cNvPr>
          <p:cNvSpPr txBox="1"/>
          <p:nvPr/>
        </p:nvSpPr>
        <p:spPr>
          <a:xfrm>
            <a:off x="1403701" y="1858195"/>
            <a:ext cx="2802539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100" dirty="0">
              <a:latin typeface="Marianne" panose="02000000000000000000" pitchFamily="2" charset="0"/>
            </a:endParaRP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4CB61B-DEF4-FB4B-68BD-E20EC01336DF}"/>
              </a:ext>
            </a:extLst>
          </p:cNvPr>
          <p:cNvSpPr txBox="1"/>
          <p:nvPr/>
        </p:nvSpPr>
        <p:spPr>
          <a:xfrm>
            <a:off x="5057805" y="1858195"/>
            <a:ext cx="3253437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Prénom NOM (direction, service)</a:t>
            </a: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1100" dirty="0">
              <a:latin typeface="Marianne" panose="02000000000000000000" pitchFamily="2" charset="0"/>
            </a:endParaRPr>
          </a:p>
          <a:p>
            <a:pPr marL="92075" indent="-920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100" dirty="0">
                <a:latin typeface="Marianne" panose="02000000000000000000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855872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3B0853-7BD4-317B-E983-D329828A6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9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D263DB-E6B0-2B1A-2165-F2AF7C361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1800" dirty="0"/>
              <a:t>Définition d’un cercle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EE0977-D71E-2453-4329-05F6A3C019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850" y="1707655"/>
            <a:ext cx="4752975" cy="2880320"/>
          </a:xfrm>
        </p:spPr>
        <p:txBody>
          <a:bodyPr/>
          <a:lstStyle/>
          <a:p>
            <a:pPr marL="263525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1200" dirty="0"/>
              <a:t>Un cercle = un </a:t>
            </a:r>
            <a:r>
              <a:rPr lang="fr-FR" sz="1200" b="1" dirty="0"/>
              <a:t>groupe de travail collaboratif</a:t>
            </a:r>
          </a:p>
          <a:p>
            <a:pPr marL="263525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1200" dirty="0"/>
              <a:t>Composition </a:t>
            </a:r>
            <a:r>
              <a:rPr lang="fr-FR" sz="1200" b="1" dirty="0"/>
              <a:t>pluridisciplinaire</a:t>
            </a:r>
          </a:p>
          <a:p>
            <a:pPr marL="263525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1200" dirty="0"/>
              <a:t>Participation reposant sur le </a:t>
            </a:r>
            <a:r>
              <a:rPr lang="fr-FR" sz="1200" b="1" dirty="0"/>
              <a:t>volontariat</a:t>
            </a:r>
            <a:endParaRPr lang="fr-FR" sz="1200" dirty="0"/>
          </a:p>
          <a:p>
            <a:pPr marL="263525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1200" dirty="0"/>
              <a:t>Logique « </a:t>
            </a:r>
            <a:r>
              <a:rPr lang="fr-FR" sz="1200" b="1" dirty="0"/>
              <a:t>horizontale</a:t>
            </a:r>
            <a:r>
              <a:rPr lang="fr-FR" sz="1200" dirty="0"/>
              <a:t> » et non « verticale » (absence de relation hiérarchisée entre participants)</a:t>
            </a:r>
          </a:p>
          <a:p>
            <a:pPr marL="263525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1200" b="1" dirty="0"/>
              <a:t>Autonomie</a:t>
            </a:r>
            <a:r>
              <a:rPr lang="fr-FR" sz="1200" dirty="0"/>
              <a:t> du cercle dans le cadrage et la production des travaux</a:t>
            </a:r>
          </a:p>
          <a:p>
            <a:pPr marL="263525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fr-FR" sz="1200" dirty="0"/>
              <a:t>Une </a:t>
            </a:r>
            <a:r>
              <a:rPr lang="fr-FR" sz="1200" b="1" dirty="0"/>
              <a:t>redevabilité</a:t>
            </a:r>
            <a:r>
              <a:rPr lang="fr-FR" sz="1200" dirty="0"/>
              <a:t> vis-à-vis du Référent de chantier dans lequel s’inscrit le cercle</a:t>
            </a:r>
          </a:p>
        </p:txBody>
      </p:sp>
      <p:pic>
        <p:nvPicPr>
          <p:cNvPr id="8" name="Image 3">
            <a:extLst>
              <a:ext uri="{FF2B5EF4-FFF2-40B4-BE49-F238E27FC236}">
                <a16:creationId xmlns:a16="http://schemas.microsoft.com/office/drawing/2014/main" id="{F1C88DA4-59CB-F0CF-D12B-6CC222FA8B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224" y="2323516"/>
            <a:ext cx="4339874" cy="237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84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QUBAQEBAQEBAQEBAQEBAQMAAAAAAAAAAwAAAAMAAAAA/////wUAtgsAAAAAAAAAAAAAIAD///////////////8AAAD///////////////8DAAAAAgD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FAP///////wUAAAACABAAC9QPaXpaeQ9BnvhcYWLDWcoEAAAAAAADAAAAAAADAAAAAwADAAAAAAADAAAAAwADAAAAAAADAAAABAADAAAAAAADAAAABAADAAAAAAD///////8DAAIA////////BQAAAAMAEAALJuWaib1H0EiAUmiYCAlVPwQAAAABAAMAAAACAAMAAAAEAAMAAAACAAMAAAAEAAQABAD///////8FAAAABAAQAAtbe9aqhgfjT7Qo+qGPno5YBAAAAAIAAwAAAAMAAwAAAAEAAwAAAAMA////////AwAAAAIA////////AwAAAAI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AMOAAAAAAAAAAAAAP////+DAIMAAAAFX2lkABAAAAAE1A9pelp5D0Ge+FxhYsNZygNEYXRhABsAAAAETGlua2VkU2hhcGVEYXRhAAUAAAAAAAJOYW1lABkAAABMaW5rZWRTaGFwZXNEYXRhUHJvcGVydHkAEFZlcnNpb24AAQAAAAlMYXN0V3JpdGUAfEptOI8BAAAAAQD/////gwCDAAAABV9pZAAQAAAABCblmom9R9BIgFJomAgJVT8DRGF0YQAbAAAABExpbmtlZFNoYXBlRGF0YQAFAAAAAAACTmFtZQAZAAAATGlua2VkU2hhcGVzRGF0YVByb3BlcnR5ABBWZXJzaW9uAAAAAAAJTGFzdFdyaXRlAGZKbTiPAQAAAAIA/////8YAxgAAAAVfaWQAEAAAAARbe9aqhgfjT7Qo+qGPno5YA0RhdGEAUwAAAAhQcmVzZW50YXRpb25TY2FubmVkRm9yTGlua2VkU2hhcGVzAAACTnVtYmVyRm9ybWF0U2VwYXJhdG9yTW9kZQAKAAAAQXV0b21hdGljAAACTmFtZQAkAAAATGlua2VkU2hhcGVQcmVzZW50YXRpb25TZXR0aW5nc0RhdGEAEFZlcnNpb24AAAAAAAlMYXN0V3JpdGUAhkptOI8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CNCwAAAAAAAAAAAAAgAf///////////////wAAAP///////////////wUAAAAEAP///////wUAAAAEAP///////wUAAAAEAP///////wUAAAAEAP///////wU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UBAwAAAAIA////////GgAGTGlua2VkU2hhcGVzRGF0YVByb3BlcnR5XzEEAAAAAAAFAAAAAwAFAAAAAQAFAAAAAwD///////8FAAAABAD///////8FAAAABAD///////8FAAAAAAD///////8DAAIBAwAAAAMA////////GgAGTGlua2VkU2hhcGVzRGF0YVByb3BlcnR5XzAEAAAAAQAFAAAABAAFAAAAAgAFAAAABAAFAAAAAgAEAAQBAwAAAAQA////////JQAGTGlua2VkU2hhcGVQcmVzZW50YXRpb25TZXR0aW5nc0RhdGFfMAQAAAACAAUAAAAAAAUAAAADAAUAAAAAAAUAAAADAAUAAAAAAAUAAAACAAUAAAAAAAU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502354377967881"/>
  <p:tag name="EMPOWERCHARTSPROPERTIES_A_LENGTH" val="24576"/>
</p:tagLst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2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19698d5-6879-4dc9-aaa3-b1e1fc8bb393">
      <Terms xmlns="http://schemas.microsoft.com/office/infopath/2007/PartnerControls"/>
    </lcf76f155ced4ddcb4097134ff3c332f>
    <TaxCatchAll xmlns="29fd2e24-22b7-4b29-b2d0-1956d918ba2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3D6529437E5A4DB646076967906FA7" ma:contentTypeVersion="11" ma:contentTypeDescription="Create a new document." ma:contentTypeScope="" ma:versionID="f6d0f2d18b9164d72828e37c280aafb6">
  <xsd:schema xmlns:xsd="http://www.w3.org/2001/XMLSchema" xmlns:xs="http://www.w3.org/2001/XMLSchema" xmlns:p="http://schemas.microsoft.com/office/2006/metadata/properties" xmlns:ns2="c19698d5-6879-4dc9-aaa3-b1e1fc8bb393" xmlns:ns3="29fd2e24-22b7-4b29-b2d0-1956d918ba26" targetNamespace="http://schemas.microsoft.com/office/2006/metadata/properties" ma:root="true" ma:fieldsID="0a7327396e9bf7a7fafcd95908d0d5c6" ns2:_="" ns3:_="">
    <xsd:import namespace="c19698d5-6879-4dc9-aaa3-b1e1fc8bb393"/>
    <xsd:import namespace="29fd2e24-22b7-4b29-b2d0-1956d918ba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9698d5-6879-4dc9-aaa3-b1e1fc8bb3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fd2e24-22b7-4b29-b2d0-1956d918ba2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96e16d5-31fa-4e9a-9a43-b085a266c0a8}" ma:internalName="TaxCatchAll" ma:showField="CatchAllData" ma:web="29fd2e24-22b7-4b29-b2d0-1956d918ba2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42C02D-AC37-4C59-A3A0-16636008F112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  <ds:schemaRef ds:uri="c19698d5-6879-4dc9-aaa3-b1e1fc8bb393"/>
    <ds:schemaRef ds:uri="29fd2e24-22b7-4b29-b2d0-1956d918ba26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722B0FD-7BB3-4B4A-AB31-45BF841DAC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836A8E-7F7C-4550-A767-CB01608697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9698d5-6879-4dc9-aaa3-b1e1fc8bb393"/>
    <ds:schemaRef ds:uri="29fd2e24-22b7-4b29-b2d0-1956d918ba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DITP_Présentation</Template>
  <TotalTime>2065</TotalTime>
  <Words>1352</Words>
  <Application>Microsoft Office PowerPoint</Application>
  <PresentationFormat>Affichage à l'écran (16:9)</PresentationFormat>
  <Paragraphs>182</Paragraphs>
  <Slides>19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Courier New</vt:lpstr>
      <vt:lpstr>Ink Free</vt:lpstr>
      <vt:lpstr>Marianne</vt:lpstr>
      <vt:lpstr>Wingdings</vt:lpstr>
      <vt:lpstr>PREMIER MINISTRE</vt:lpstr>
      <vt:lpstr>1_PREMIER MINISTRE</vt:lpstr>
      <vt:lpstr>2_PREMIER MINISTRE</vt:lpstr>
      <vt:lpstr>Présentation PowerPoint</vt:lpstr>
      <vt:lpstr>Ordre du jour de la session</vt:lpstr>
      <vt:lpstr>Retour sur les constats issus de l’enquête étudiante</vt:lpstr>
      <vt:lpstr>Principaux constats issus de l’enquête étudiante</vt:lpstr>
      <vt:lpstr>Principaux constats issus de l’enquête étudiante</vt:lpstr>
      <vt:lpstr>Présentation des cercles et modalités pratiques</vt:lpstr>
      <vt:lpstr>2 premiers cercles lancés pour travailler sur ces problématiques</vt:lpstr>
      <vt:lpstr>Vous vous êtes inscrits…</vt:lpstr>
      <vt:lpstr>Définition d’un cercle</vt:lpstr>
      <vt:lpstr>Rôles et responsabilités au sein du cercle</vt:lpstr>
      <vt:lpstr>Ateliers</vt:lpstr>
      <vt:lpstr>Déroulement de l’atelier</vt:lpstr>
      <vt:lpstr>Modalités pratiques : connectez-vous sur KLAXOON</vt:lpstr>
      <vt:lpstr>Illustration</vt:lpstr>
      <vt:lpstr>Répartition des groupes</vt:lpstr>
      <vt:lpstr>Restitution générale</vt:lpstr>
      <vt:lpstr>Annexe</vt:lpstr>
      <vt:lpstr>Groupe 2 – Cercle Mails (1/2)</vt:lpstr>
      <vt:lpstr>Groupe 2 – Cercle Mails (2/2)</vt:lpstr>
    </vt:vector>
  </TitlesOfParts>
  <Manager>Client</Manager>
  <Company>Secrétariat Général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DITP</dc:creator>
  <cp:lastModifiedBy>BERTEAU Eymeric</cp:lastModifiedBy>
  <cp:revision>23</cp:revision>
  <dcterms:created xsi:type="dcterms:W3CDTF">2023-12-04T10:29:12Z</dcterms:created>
  <dcterms:modified xsi:type="dcterms:W3CDTF">2025-06-29T16:55:28Z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2024-04-29T06:08:00Z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680c06c2-2415-4622-8df4-04c22147462c</vt:lpwstr>
  </property>
  <property fmtid="{D5CDD505-2E9C-101B-9397-08002B2CF9AE}" pid="8" name="MSIP_Label_ea60d57e-af5b-4752-ac57-3e4f28ca11dc_ContentBits">
    <vt:lpwstr>0</vt:lpwstr>
  </property>
  <property fmtid="{D5CDD505-2E9C-101B-9397-08002B2CF9AE}" pid="9" name="ContentTypeId">
    <vt:lpwstr>0x010100FA3D6529437E5A4DB646076967906FA7</vt:lpwstr>
  </property>
  <property fmtid="{D5CDD505-2E9C-101B-9397-08002B2CF9AE}" pid="10" name="MSIP_Label_ae8fab06-504b-4325-93a9-50ca85e66f06_Enabled">
    <vt:lpwstr>true</vt:lpwstr>
  </property>
  <property fmtid="{D5CDD505-2E9C-101B-9397-08002B2CF9AE}" pid="11" name="MSIP_Label_ae8fab06-504b-4325-93a9-50ca85e66f06_SetDate">
    <vt:lpwstr>2024-06-05T07:39:05Z</vt:lpwstr>
  </property>
  <property fmtid="{D5CDD505-2E9C-101B-9397-08002B2CF9AE}" pid="12" name="MSIP_Label_ae8fab06-504b-4325-93a9-50ca85e66f06_Method">
    <vt:lpwstr>Standard</vt:lpwstr>
  </property>
  <property fmtid="{D5CDD505-2E9C-101B-9397-08002B2CF9AE}" pid="13" name="MSIP_Label_ae8fab06-504b-4325-93a9-50ca85e66f06_Name">
    <vt:lpwstr>C-Confidentiel</vt:lpwstr>
  </property>
  <property fmtid="{D5CDD505-2E9C-101B-9397-08002B2CF9AE}" pid="14" name="MSIP_Label_ae8fab06-504b-4325-93a9-50ca85e66f06_SiteId">
    <vt:lpwstr>41d9a388-7aef-420d-976c-d046beab641f</vt:lpwstr>
  </property>
  <property fmtid="{D5CDD505-2E9C-101B-9397-08002B2CF9AE}" pid="15" name="MSIP_Label_ae8fab06-504b-4325-93a9-50ca85e66f06_ActionId">
    <vt:lpwstr>4c3f9397-0d76-4bb7-9275-ff1a58953f7c</vt:lpwstr>
  </property>
  <property fmtid="{D5CDD505-2E9C-101B-9397-08002B2CF9AE}" pid="16" name="MSIP_Label_ae8fab06-504b-4325-93a9-50ca85e66f06_ContentBits">
    <vt:lpwstr>0</vt:lpwstr>
  </property>
  <property fmtid="{D5CDD505-2E9C-101B-9397-08002B2CF9AE}" pid="17" name="MediaServiceImageTags">
    <vt:lpwstr/>
  </property>
</Properties>
</file>