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 id="2147483675" r:id="rId6"/>
    <p:sldMasterId id="2147483688" r:id="rId7"/>
  </p:sldMasterIdLst>
  <p:notesMasterIdLst>
    <p:notesMasterId r:id="rId27"/>
  </p:notesMasterIdLst>
  <p:handoutMasterIdLst>
    <p:handoutMasterId r:id="rId28"/>
  </p:handoutMasterIdLst>
  <p:sldIdLst>
    <p:sldId id="2147473763" r:id="rId8"/>
    <p:sldId id="2147473747" r:id="rId9"/>
    <p:sldId id="334" r:id="rId10"/>
    <p:sldId id="2147473748" r:id="rId11"/>
    <p:sldId id="2147473760" r:id="rId12"/>
    <p:sldId id="2147473750" r:id="rId13"/>
    <p:sldId id="2147473749" r:id="rId14"/>
    <p:sldId id="2147473751" r:id="rId15"/>
    <p:sldId id="2147473752" r:id="rId16"/>
    <p:sldId id="2147473753" r:id="rId17"/>
    <p:sldId id="2147473754" r:id="rId18"/>
    <p:sldId id="2147473640" r:id="rId19"/>
    <p:sldId id="2147473755" r:id="rId20"/>
    <p:sldId id="2147473762" r:id="rId21"/>
    <p:sldId id="2147473756" r:id="rId22"/>
    <p:sldId id="2147473757" r:id="rId23"/>
    <p:sldId id="2147473761" r:id="rId24"/>
    <p:sldId id="2147473758" r:id="rId25"/>
    <p:sldId id="2147473759" r:id="rId2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0BB4E5E-053A-4CDF-A39B-EBC4260E362D}">
          <p14:sldIdLst>
            <p14:sldId id="2147473763"/>
            <p14:sldId id="2147473747"/>
          </p14:sldIdLst>
        </p14:section>
        <p14:section name="Exemple de support d'atelier" id="{54F48856-58D5-4037-945C-228B25EBF6AF}">
          <p14:sldIdLst>
            <p14:sldId id="334"/>
            <p14:sldId id="2147473748"/>
            <p14:sldId id="2147473760"/>
            <p14:sldId id="2147473750"/>
            <p14:sldId id="2147473749"/>
            <p14:sldId id="2147473751"/>
            <p14:sldId id="2147473752"/>
            <p14:sldId id="2147473753"/>
            <p14:sldId id="2147473754"/>
            <p14:sldId id="2147473640"/>
            <p14:sldId id="2147473755"/>
            <p14:sldId id="2147473762"/>
            <p14:sldId id="2147473756"/>
            <p14:sldId id="2147473757"/>
            <p14:sldId id="2147473761"/>
            <p14:sldId id="2147473758"/>
            <p14:sldId id="214747375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3" d="100"/>
          <a:sy n="103" d="100"/>
        </p:scale>
        <p:origin x="270" y="10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8A68A7D9-2438-49F9-8E28-2B0922AF931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146CED40-AC8E-4163-85A7-FECA090677D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C71EEEA-4B7E-4552-B743-053A0B0794B1}" type="datetimeFigureOut">
              <a:rPr lang="fr-FR" smtClean="0"/>
              <a:t>25/06/2025</a:t>
            </a:fld>
            <a:endParaRPr lang="fr-FR"/>
          </a:p>
        </p:txBody>
      </p:sp>
      <p:sp>
        <p:nvSpPr>
          <p:cNvPr id="5" name="Espace réservé du numéro de diapositive 4">
            <a:extLst>
              <a:ext uri="{FF2B5EF4-FFF2-40B4-BE49-F238E27FC236}">
                <a16:creationId xmlns:a16="http://schemas.microsoft.com/office/drawing/2014/main" id="{93279DD9-41DF-4362-8D67-858A810AB70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880857F-BCC5-468E-A536-169F4A878EC6}" type="slidenum">
              <a:rPr lang="fr-FR" smtClean="0"/>
              <a:t>‹N°›</a:t>
            </a:fld>
            <a:endParaRPr lang="fr-FR"/>
          </a:p>
        </p:txBody>
      </p:sp>
    </p:spTree>
    <p:extLst>
      <p:ext uri="{BB962C8B-B14F-4D97-AF65-F5344CB8AC3E}">
        <p14:creationId xmlns:p14="http://schemas.microsoft.com/office/powerpoint/2010/main" val="39440757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066149-BD75-4ED5-8351-4A004E16BC91}" type="datetimeFigureOut">
              <a:rPr lang="fr-FR" smtClean="0"/>
              <a:t>25/06/2025</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F570D9-363C-4E89-B773-DA2812F89B8B}" type="slidenum">
              <a:rPr lang="fr-FR" smtClean="0"/>
              <a:t>‹N°›</a:t>
            </a:fld>
            <a:endParaRPr lang="fr-FR"/>
          </a:p>
        </p:txBody>
      </p:sp>
    </p:spTree>
    <p:extLst>
      <p:ext uri="{BB962C8B-B14F-4D97-AF65-F5344CB8AC3E}">
        <p14:creationId xmlns:p14="http://schemas.microsoft.com/office/powerpoint/2010/main" val="2264748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51A782-CEB2-4D35-A937-7E1FF95EFC71}"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3494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4EEB3F84-D1BD-46A5-9957-CF84E7675B79}" type="datetime1">
              <a:rPr lang="fr-FR" cap="all" smtClean="0"/>
              <a:t>25/06/2025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1689275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25/06/2025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8090594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6B488856-F2F9-43A5-A9A5-83E69ADE40FB}" type="datetime1">
              <a:rPr lang="fr-FR" cap="all" smtClean="0"/>
              <a:t>25/06/2025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cxnSp>
        <p:nvCxnSpPr>
          <p:cNvPr id="10" name="Connecteur droit 9">
            <a:extLst>
              <a:ext uri="{FF2B5EF4-FFF2-40B4-BE49-F238E27FC236}">
                <a16:creationId xmlns:a16="http://schemas.microsoft.com/office/drawing/2014/main" id="{794F75DC-806F-4AD2-A439-989A15C5D6D6}"/>
              </a:ext>
            </a:extLst>
          </p:cNvPr>
          <p:cNvCxnSpPr>
            <a:cxnSpLocks/>
          </p:cNvCxnSpPr>
          <p:nvPr userDrawn="1"/>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190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327646"/>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25/06/2025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1" name="Espace réservé du numéro de diapositive 4">
            <a:extLst>
              <a:ext uri="{FF2B5EF4-FFF2-40B4-BE49-F238E27FC236}">
                <a16:creationId xmlns:a16="http://schemas.microsoft.com/office/drawing/2014/main" id="{7F48ACD8-776F-4748-9849-3AA520770A88}"/>
              </a:ext>
            </a:extLst>
          </p:cNvPr>
          <p:cNvSpPr>
            <a:spLocks noGrp="1"/>
          </p:cNvSpPr>
          <p:nvPr>
            <p:ph type="sldNum" sz="quarter" idx="12"/>
          </p:nvPr>
        </p:nvSpPr>
        <p:spPr>
          <a:xfrm>
            <a:off x="9864951" y="6378000"/>
            <a:ext cx="1800000" cy="480000"/>
          </a:xfrm>
          <a:prstGeom prst="rect">
            <a:avLst/>
          </a:prstGeom>
        </p:spPr>
        <p:txBody>
          <a:bodyPr vert="horz" lIns="0" tIns="0" rIns="0" bIns="0" rtlCol="0" anchor="ctr" anchorCtr="0">
            <a:noAutofit/>
          </a:bodyPr>
          <a:lstStyle>
            <a:lvl1pPr>
              <a:defRPr lang="fr-FR" sz="1000" b="1" smtClean="0">
                <a:solidFill>
                  <a:srgbClr val="000000"/>
                </a:solidFill>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cxnSp>
        <p:nvCxnSpPr>
          <p:cNvPr id="12" name="Connecteur droit 11">
            <a:extLst>
              <a:ext uri="{FF2B5EF4-FFF2-40B4-BE49-F238E27FC236}">
                <a16:creationId xmlns:a16="http://schemas.microsoft.com/office/drawing/2014/main" id="{B05A52F6-99FA-4DC5-BD5C-FF6C8C85BEDD}"/>
              </a:ext>
            </a:extLst>
          </p:cNvPr>
          <p:cNvCxnSpPr/>
          <p:nvPr/>
        </p:nvCxnSpPr>
        <p:spPr bwMode="gray">
          <a:xfrm>
            <a:off x="480000" y="6379200"/>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62247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a:t>Titre</a:t>
            </a:r>
          </a:p>
          <a:p>
            <a:pPr lvl="1"/>
            <a:r>
              <a:rPr lang="fr-FR"/>
              <a:t>Sous-titre</a:t>
            </a:r>
          </a:p>
        </p:txBody>
      </p:sp>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1353EA58-7D73-4F7C-BBCF-CC64BE77DF34}" type="datetime1">
              <a:rPr lang="fr-FR" cap="all" smtClean="0"/>
              <a:t>25/06/2025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a:p>
        </p:txBody>
      </p:sp>
    </p:spTree>
    <p:extLst>
      <p:ext uri="{BB962C8B-B14F-4D97-AF65-F5344CB8AC3E}">
        <p14:creationId xmlns:p14="http://schemas.microsoft.com/office/powerpoint/2010/main" val="16597563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4EEB3F84-D1BD-46A5-9957-CF84E7675B79}" type="datetime1">
              <a:rPr lang="fr-FR" cap="all" smtClean="0"/>
              <a:t>25/06/2025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42583282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2467F9E-D3B2-4D6B-8FDF-DD7F6B11171A}" type="datetime1">
              <a:rPr lang="fr-FR" cap="all" smtClean="0"/>
              <a:t>25/06/2025</a:t>
            </a:fld>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24450263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5C70B4D7-D218-411A-A9C4-03C64979468C}" type="datetime1">
              <a:rPr lang="fr-FR" smtClean="0"/>
              <a:t>25/06/2025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980821"/>
            <a:ext cx="11233151" cy="719988"/>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276872"/>
            <a:ext cx="3408628"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8960358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431371"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03220C9-30AB-410F-9116-515549E42A98}" type="datetime1">
              <a:rPr lang="fr-FR" smtClean="0"/>
              <a:t>25/06/2025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276872"/>
            <a:ext cx="7488832" cy="3840427"/>
          </a:xfrm>
        </p:spPr>
        <p:txBody>
          <a:bodyPr/>
          <a:lstStyle/>
          <a:p>
            <a:r>
              <a:rPr lang="fr-FR"/>
              <a:t>Cliquez sur l'icône pour ajouter une image</a:t>
            </a:r>
          </a:p>
        </p:txBody>
      </p:sp>
    </p:spTree>
    <p:extLst>
      <p:ext uri="{BB962C8B-B14F-4D97-AF65-F5344CB8AC3E}">
        <p14:creationId xmlns:p14="http://schemas.microsoft.com/office/powerpoint/2010/main" val="37975180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95B0FD70-F583-49C1-A1DF-86570F9DBA46}" type="datetime1">
              <a:rPr lang="fr-FR" smtClean="0"/>
              <a:t>25/06/2025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276873"/>
            <a:ext cx="7681384" cy="3839633"/>
          </a:xfrm>
        </p:spPr>
        <p:txBody>
          <a:bodyPr/>
          <a:lstStyle/>
          <a:p>
            <a:r>
              <a:rPr lang="fr-FR"/>
              <a:t>Cliquez sur l'icône pour ajouter un graphique</a:t>
            </a:r>
          </a:p>
        </p:txBody>
      </p:sp>
    </p:spTree>
    <p:extLst>
      <p:ext uri="{BB962C8B-B14F-4D97-AF65-F5344CB8AC3E}">
        <p14:creationId xmlns:p14="http://schemas.microsoft.com/office/powerpoint/2010/main" val="3958112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2467F9E-D3B2-4D6B-8FDF-DD7F6B11171A}" type="datetime1">
              <a:rPr lang="fr-FR" cap="all" smtClean="0"/>
              <a:t>25/06/2025</a:t>
            </a:fld>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1407571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a:t>Titre</a:t>
            </a:r>
          </a:p>
          <a:p>
            <a:pPr lvl="1"/>
            <a:r>
              <a:rPr lang="fr-FR"/>
              <a:t>Sous-titre</a:t>
            </a:r>
          </a:p>
        </p:txBody>
      </p: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7994961-9E47-46AE-B944-A40754BF6EA0}" type="datetime1">
              <a:rPr lang="fr-FR" cap="all" smtClean="0"/>
              <a:t>25/06/2025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a:p>
        </p:txBody>
      </p:sp>
    </p:spTree>
    <p:extLst>
      <p:ext uri="{BB962C8B-B14F-4D97-AF65-F5344CB8AC3E}">
        <p14:creationId xmlns:p14="http://schemas.microsoft.com/office/powerpoint/2010/main" val="37639401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984000"/>
            <a:ext cx="12192000" cy="5925277"/>
          </a:xfrm>
          <a:solidFill>
            <a:schemeClr val="tx2"/>
          </a:solidFill>
        </p:spPr>
        <p:txBody>
          <a:bodyPr tIns="1080000" anchor="ctr" anchorCtr="0"/>
          <a:lstStyle>
            <a:lvl1pPr algn="ctr">
              <a:defRPr cap="all" baseline="0">
                <a:solidFill>
                  <a:schemeClr val="bg1"/>
                </a:solidFill>
              </a:defRPr>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F7425A69-5D4A-4D5E-9294-D47239B37601}" type="datetime1">
              <a:rPr lang="fr-FR" smtClean="0"/>
              <a:t>25/06/2025</a:t>
            </a:fld>
            <a:endParaRPr lang="fr-F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1B802361-F8EE-480E-A1DF-57AB4F9A7295}"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2470252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28287716-6E15-40BA-9579-FF54730738BE}" type="datetime1">
              <a:rPr lang="fr-FR" smtClean="0"/>
              <a:t>25/06/2025</a:t>
            </a:fld>
            <a:endParaRPr lang="fr-FR"/>
          </a:p>
        </p:txBody>
      </p:sp>
      <p:sp>
        <p:nvSpPr>
          <p:cNvPr id="5" name="Espace réservé du pied de page 4"/>
          <p:cNvSpPr>
            <a:spLocks noGrp="1"/>
          </p:cNvSpPr>
          <p:nvPr>
            <p:ph type="ftr" sz="quarter" idx="11"/>
          </p:nvPr>
        </p:nvSpPr>
        <p:spPr bwMode="gray">
          <a:xfrm>
            <a:off x="960000" y="5829266"/>
            <a:ext cx="2831744" cy="597263"/>
          </a:xfrm>
        </p:spPr>
        <p:txBody>
          <a:bodyPr anchor="ctr" anchorCtr="0"/>
          <a:lstStyle>
            <a:lvl1pPr algn="l">
              <a:defRPr sz="1533"/>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a:t>Titre</a:t>
            </a:r>
          </a:p>
        </p:txBody>
      </p:sp>
    </p:spTree>
    <p:extLst>
      <p:ext uri="{BB962C8B-B14F-4D97-AF65-F5344CB8AC3E}">
        <p14:creationId xmlns:p14="http://schemas.microsoft.com/office/powerpoint/2010/main" val="42438624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25/06/2025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3091636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_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25/06/2025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16761980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6B488856-F2F9-43A5-A9A5-83E69ADE40FB}" type="datetime1">
              <a:rPr lang="fr-FR" cap="all" smtClean="0"/>
              <a:t>25/06/2025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cxnSp>
        <p:nvCxnSpPr>
          <p:cNvPr id="10" name="Connecteur droit 9">
            <a:extLst>
              <a:ext uri="{FF2B5EF4-FFF2-40B4-BE49-F238E27FC236}">
                <a16:creationId xmlns:a16="http://schemas.microsoft.com/office/drawing/2014/main" id="{794F75DC-806F-4AD2-A439-989A15C5D6D6}"/>
              </a:ext>
            </a:extLst>
          </p:cNvPr>
          <p:cNvCxnSpPr>
            <a:cxnSpLocks/>
          </p:cNvCxnSpPr>
          <p:nvPr userDrawn="1"/>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95552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4EEB3F84-D1BD-46A5-9957-CF84E7675B79}" type="datetime1">
              <a:rPr lang="fr-FR" cap="all" smtClean="0"/>
              <a:t>25/06/2025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2719061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2467F9E-D3B2-4D6B-8FDF-DD7F6B11171A}" type="datetime1">
              <a:rPr lang="fr-FR" cap="all" smtClean="0"/>
              <a:t>25/06/2025</a:t>
            </a:fld>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21125143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5C70B4D7-D218-411A-A9C4-03C64979468C}" type="datetime1">
              <a:rPr lang="fr-FR" smtClean="0"/>
              <a:t>25/06/2025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980821"/>
            <a:ext cx="11233151" cy="719988"/>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276872"/>
            <a:ext cx="3408628"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8379130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431371"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03220C9-30AB-410F-9116-515549E42A98}" type="datetime1">
              <a:rPr lang="fr-FR" smtClean="0"/>
              <a:t>25/06/2025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276872"/>
            <a:ext cx="7488832" cy="3840427"/>
          </a:xfrm>
        </p:spPr>
        <p:txBody>
          <a:bodyPr/>
          <a:lstStyle/>
          <a:p>
            <a:r>
              <a:rPr lang="fr-FR"/>
              <a:t>Cliquez sur l'icône pour ajouter une image</a:t>
            </a:r>
          </a:p>
        </p:txBody>
      </p:sp>
    </p:spTree>
    <p:extLst>
      <p:ext uri="{BB962C8B-B14F-4D97-AF65-F5344CB8AC3E}">
        <p14:creationId xmlns:p14="http://schemas.microsoft.com/office/powerpoint/2010/main" val="2216939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5C70B4D7-D218-411A-A9C4-03C64979468C}" type="datetime1">
              <a:rPr lang="fr-FR" smtClean="0"/>
              <a:t>25/06/2025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980821"/>
            <a:ext cx="11233151" cy="719988"/>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276872"/>
            <a:ext cx="3408628"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9667044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95B0FD70-F583-49C1-A1DF-86570F9DBA46}" type="datetime1">
              <a:rPr lang="fr-FR" smtClean="0"/>
              <a:t>25/06/2025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276873"/>
            <a:ext cx="7681384" cy="3839633"/>
          </a:xfrm>
        </p:spPr>
        <p:txBody>
          <a:bodyPr/>
          <a:lstStyle/>
          <a:p>
            <a:r>
              <a:rPr lang="fr-FR"/>
              <a:t>Cliquez sur l'icône pour ajouter un graphique</a:t>
            </a:r>
          </a:p>
        </p:txBody>
      </p:sp>
    </p:spTree>
    <p:extLst>
      <p:ext uri="{BB962C8B-B14F-4D97-AF65-F5344CB8AC3E}">
        <p14:creationId xmlns:p14="http://schemas.microsoft.com/office/powerpoint/2010/main" val="27798151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a:t>Titre</a:t>
            </a:r>
          </a:p>
          <a:p>
            <a:pPr lvl="1"/>
            <a:r>
              <a:rPr lang="fr-FR"/>
              <a:t>Sous-titre</a:t>
            </a:r>
          </a:p>
        </p:txBody>
      </p:sp>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7994961-9E47-46AE-B944-A40754BF6EA0}" type="datetime1">
              <a:rPr lang="fr-FR" cap="all" smtClean="0"/>
              <a:t>25/06/2025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a:p>
        </p:txBody>
      </p:sp>
    </p:spTree>
    <p:extLst>
      <p:ext uri="{BB962C8B-B14F-4D97-AF65-F5344CB8AC3E}">
        <p14:creationId xmlns:p14="http://schemas.microsoft.com/office/powerpoint/2010/main" val="28441604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984000"/>
            <a:ext cx="12192000" cy="5925277"/>
          </a:xfrm>
          <a:solidFill>
            <a:schemeClr val="tx2"/>
          </a:solidFill>
        </p:spPr>
        <p:txBody>
          <a:bodyPr tIns="1080000" anchor="ctr" anchorCtr="0"/>
          <a:lstStyle>
            <a:lvl1pPr algn="ctr">
              <a:defRPr cap="all" baseline="0">
                <a:solidFill>
                  <a:schemeClr val="bg1"/>
                </a:solidFill>
              </a:defRPr>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F7425A69-5D4A-4D5E-9294-D47239B37601}" type="datetime1">
              <a:rPr lang="fr-FR" smtClean="0"/>
              <a:t>25/06/2025</a:t>
            </a:fld>
            <a:endParaRPr lang="fr-F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1B802361-F8EE-480E-A1DF-57AB4F9A7295}"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0316805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28287716-6E15-40BA-9579-FF54730738BE}" type="datetime1">
              <a:rPr lang="fr-FR" smtClean="0"/>
              <a:t>25/06/2025</a:t>
            </a:fld>
            <a:endParaRPr lang="fr-FR"/>
          </a:p>
        </p:txBody>
      </p:sp>
      <p:sp>
        <p:nvSpPr>
          <p:cNvPr id="5" name="Espace réservé du pied de page 4"/>
          <p:cNvSpPr>
            <a:spLocks noGrp="1"/>
          </p:cNvSpPr>
          <p:nvPr>
            <p:ph type="ftr" sz="quarter" idx="11"/>
          </p:nvPr>
        </p:nvSpPr>
        <p:spPr bwMode="gray">
          <a:xfrm>
            <a:off x="960000" y="5829266"/>
            <a:ext cx="2831744" cy="597263"/>
          </a:xfrm>
        </p:spPr>
        <p:txBody>
          <a:bodyPr anchor="ctr" anchorCtr="0"/>
          <a:lstStyle>
            <a:lvl1pPr algn="l">
              <a:defRPr sz="1533"/>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60001" y="740701"/>
            <a:ext cx="7415823" cy="4416491"/>
          </a:xfrm>
          <a:prstGeom prst="rect">
            <a:avLst/>
          </a:prstGeom>
        </p:spPr>
      </p:pic>
      <p:pic>
        <p:nvPicPr>
          <p:cNvPr id="8" name="Image 7">
            <a:extLst>
              <a:ext uri="{FF2B5EF4-FFF2-40B4-BE49-F238E27FC236}">
                <a16:creationId xmlns:a16="http://schemas.microsoft.com/office/drawing/2014/main" id="{785372BC-0663-40B1-B275-088DFBB481D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60001" y="740701"/>
            <a:ext cx="7415823" cy="4416491"/>
          </a:xfrm>
          <a:prstGeom prst="rect">
            <a:avLst/>
          </a:prstGeom>
        </p:spPr>
      </p:pic>
    </p:spTree>
    <p:extLst>
      <p:ext uri="{BB962C8B-B14F-4D97-AF65-F5344CB8AC3E}">
        <p14:creationId xmlns:p14="http://schemas.microsoft.com/office/powerpoint/2010/main" val="38153100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25/06/2025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14399367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6B488856-F2F9-43A5-A9A5-83E69ADE40FB}" type="datetime1">
              <a:rPr lang="fr-FR" cap="all" smtClean="0"/>
              <a:t>25/06/2025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8624786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Baz">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51425" y="292100"/>
            <a:ext cx="6985000" cy="736600"/>
          </a:xfrm>
        </p:spPr>
        <p:txBody>
          <a:bodyPr anchor="b"/>
          <a:lstStyle>
            <a:lvl1pPr algn="ctr">
              <a:lnSpc>
                <a:spcPct val="85000"/>
              </a:lnSpc>
              <a:defRPr sz="2800" cap="all" baseline="0">
                <a:solidFill>
                  <a:srgbClr val="000092"/>
                </a:solidFill>
                <a:latin typeface="+mj-lt"/>
              </a:defRPr>
            </a:lvl1pPr>
          </a:lstStyle>
          <a:p>
            <a:r>
              <a:rPr lang="fr-FR"/>
              <a:t>Titre diapositive</a:t>
            </a:r>
            <a:endParaRPr lang="en-US"/>
          </a:p>
        </p:txBody>
      </p:sp>
    </p:spTree>
    <p:extLst>
      <p:ext uri="{BB962C8B-B14F-4D97-AF65-F5344CB8AC3E}">
        <p14:creationId xmlns:p14="http://schemas.microsoft.com/office/powerpoint/2010/main" val="3128521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extLst>
    <p:ext uri="{DCECCB84-F9BA-43D5-87BE-67443E8EF086}">
      <p15:sldGuideLst xmlns:p15="http://schemas.microsoft.com/office/powerpoint/2012/main">
        <p15:guide id="1" pos="98">
          <p15:clr>
            <a:srgbClr val="FBAE40"/>
          </p15:clr>
        </p15:guide>
        <p15:guide id="2" pos="3182">
          <p15:clr>
            <a:srgbClr val="FBAE40"/>
          </p15:clr>
        </p15:guide>
        <p15:guide id="3" orient="horz" pos="595">
          <p15:clr>
            <a:srgbClr val="FBAE40"/>
          </p15:clr>
        </p15:guide>
        <p15:guide id="4" pos="758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431371"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03220C9-30AB-410F-9116-515549E42A98}" type="datetime1">
              <a:rPr lang="fr-FR" smtClean="0"/>
              <a:t>25/06/2025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276872"/>
            <a:ext cx="7488832" cy="3840427"/>
          </a:xfrm>
        </p:spPr>
        <p:txBody>
          <a:bodyPr/>
          <a:lstStyle/>
          <a:p>
            <a:r>
              <a:rPr lang="fr-FR"/>
              <a:t>Cliquez sur l'icône pour ajouter une image</a:t>
            </a:r>
          </a:p>
        </p:txBody>
      </p:sp>
    </p:spTree>
    <p:extLst>
      <p:ext uri="{BB962C8B-B14F-4D97-AF65-F5344CB8AC3E}">
        <p14:creationId xmlns:p14="http://schemas.microsoft.com/office/powerpoint/2010/main" val="3677773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95B0FD70-F583-49C1-A1DF-86570F9DBA46}" type="datetime1">
              <a:rPr lang="fr-FR" smtClean="0"/>
              <a:t>25/06/2025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276873"/>
            <a:ext cx="7681384" cy="3839633"/>
          </a:xfrm>
        </p:spPr>
        <p:txBody>
          <a:bodyPr/>
          <a:lstStyle/>
          <a:p>
            <a:r>
              <a:rPr lang="fr-FR"/>
              <a:t>Cliquez sur l'icône pour ajouter un graphique</a:t>
            </a:r>
          </a:p>
        </p:txBody>
      </p:sp>
    </p:spTree>
    <p:extLst>
      <p:ext uri="{BB962C8B-B14F-4D97-AF65-F5344CB8AC3E}">
        <p14:creationId xmlns:p14="http://schemas.microsoft.com/office/powerpoint/2010/main" val="2924164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a:t>Titre</a:t>
            </a:r>
          </a:p>
          <a:p>
            <a:pPr lvl="1"/>
            <a:r>
              <a:rPr lang="fr-FR"/>
              <a:t>Sous-titre</a:t>
            </a:r>
          </a:p>
        </p:txBody>
      </p: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7994961-9E47-46AE-B944-A40754BF6EA0}" type="datetime1">
              <a:rPr lang="fr-FR" cap="all" smtClean="0"/>
              <a:t>25/06/2025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a:p>
        </p:txBody>
      </p:sp>
    </p:spTree>
    <p:extLst>
      <p:ext uri="{BB962C8B-B14F-4D97-AF65-F5344CB8AC3E}">
        <p14:creationId xmlns:p14="http://schemas.microsoft.com/office/powerpoint/2010/main" val="3650118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984000"/>
            <a:ext cx="12192000" cy="5925277"/>
          </a:xfrm>
          <a:solidFill>
            <a:schemeClr val="tx2"/>
          </a:solidFill>
        </p:spPr>
        <p:txBody>
          <a:bodyPr tIns="1080000" anchor="ctr" anchorCtr="0"/>
          <a:lstStyle>
            <a:lvl1pPr algn="ctr">
              <a:defRPr cap="all" baseline="0">
                <a:solidFill>
                  <a:schemeClr val="bg1"/>
                </a:solidFill>
              </a:defRPr>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F7425A69-5D4A-4D5E-9294-D47239B37601}" type="datetime1">
              <a:rPr lang="fr-FR" smtClean="0"/>
              <a:t>25/06/2025</a:t>
            </a:fld>
            <a:endParaRPr lang="fr-F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1B802361-F8EE-480E-A1DF-57AB4F9A7295}"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1518179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28287716-6E15-40BA-9579-FF54730738BE}" type="datetime1">
              <a:rPr lang="fr-FR" smtClean="0"/>
              <a:t>25/06/2025</a:t>
            </a:fld>
            <a:endParaRPr lang="fr-FR"/>
          </a:p>
        </p:txBody>
      </p:sp>
      <p:sp>
        <p:nvSpPr>
          <p:cNvPr id="5" name="Espace réservé du pied de page 4"/>
          <p:cNvSpPr>
            <a:spLocks noGrp="1"/>
          </p:cNvSpPr>
          <p:nvPr>
            <p:ph type="ftr" sz="quarter" idx="11"/>
          </p:nvPr>
        </p:nvSpPr>
        <p:spPr bwMode="gray">
          <a:xfrm>
            <a:off x="960000" y="5829266"/>
            <a:ext cx="2831744" cy="597263"/>
          </a:xfrm>
        </p:spPr>
        <p:txBody>
          <a:bodyPr anchor="ctr" anchorCtr="0"/>
          <a:lstStyle>
            <a:lvl1pPr algn="l">
              <a:defRPr sz="1533"/>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a:t>Titre</a:t>
            </a:r>
          </a:p>
        </p:txBody>
      </p:sp>
    </p:spTree>
    <p:extLst>
      <p:ext uri="{BB962C8B-B14F-4D97-AF65-F5344CB8AC3E}">
        <p14:creationId xmlns:p14="http://schemas.microsoft.com/office/powerpoint/2010/main" val="1583676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25/06/2025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1547551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4.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fld id="{1B802361-F8EE-480E-A1DF-57AB4F9A7295}" type="slidenum">
              <a:rPr lang="fr-FR" smtClean="0"/>
              <a:t>‹N°›</a:t>
            </a:fld>
            <a:endParaRPr lang="fr-FR"/>
          </a:p>
        </p:txBody>
      </p: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028734"/>
            <a:ext cx="11233151" cy="719988"/>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latin typeface="Marianne" panose="02000000000000000000" pitchFamily="2" charset="0"/>
              </a:defRPr>
            </a:lvl1pPr>
          </a:lstStyle>
          <a:p>
            <a:fld id="{45395B70-27DC-4329-99F7-61E4C838260D}" type="datetime1">
              <a:rPr lang="fr-FR" smtClean="0"/>
              <a:t>25/06/2025</a:t>
            </a:fld>
            <a:endParaRPr lang="fr-FR"/>
          </a:p>
        </p:txBody>
      </p:sp>
    </p:spTree>
    <p:extLst>
      <p:ext uri="{BB962C8B-B14F-4D97-AF65-F5344CB8AC3E}">
        <p14:creationId xmlns:p14="http://schemas.microsoft.com/office/powerpoint/2010/main" val="13622712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006014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87" r:id="rId3"/>
  </p:sldLayoutIdLst>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fld id="{1B802361-F8EE-480E-A1DF-57AB4F9A7295}" type="slidenum">
              <a:rPr lang="fr-FR" smtClean="0"/>
              <a:t>‹N°›</a:t>
            </a:fld>
            <a:endParaRPr lang="fr-FR"/>
          </a:p>
        </p:txBody>
      </p: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028734"/>
            <a:ext cx="11233151" cy="719988"/>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latin typeface="Marianne" panose="02000000000000000000" pitchFamily="2" charset="0"/>
              </a:defRPr>
            </a:lvl1pPr>
          </a:lstStyle>
          <a:p>
            <a:fld id="{45395B70-27DC-4329-99F7-61E4C838260D}" type="datetime1">
              <a:rPr lang="fr-FR" smtClean="0"/>
              <a:t>25/06/2025</a:t>
            </a:fld>
            <a:endParaRPr lang="fr-FR"/>
          </a:p>
        </p:txBody>
      </p:sp>
    </p:spTree>
    <p:extLst>
      <p:ext uri="{BB962C8B-B14F-4D97-AF65-F5344CB8AC3E}">
        <p14:creationId xmlns:p14="http://schemas.microsoft.com/office/powerpoint/2010/main" val="425512291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hdr="0" ftr="0" dt="0"/>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fld id="{1B802361-F8EE-480E-A1DF-57AB4F9A7295}" type="slidenum">
              <a:rPr lang="fr-FR" smtClean="0"/>
              <a:t>‹N°›</a:t>
            </a:fld>
            <a:endParaRPr lang="fr-FR"/>
          </a:p>
        </p:txBody>
      </p:sp>
      <p:cxnSp>
        <p:nvCxnSpPr>
          <p:cNvPr id="10" name="Connecteur droit 9"/>
          <p:cNvCxnSpPr>
            <a:cxnSpLocks/>
          </p:cNvCxnSpPr>
          <p:nvPr/>
        </p:nvCxnSpPr>
        <p:spPr bwMode="gray">
          <a:xfrm>
            <a:off x="431800" y="6443208"/>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028734"/>
            <a:ext cx="11233151" cy="719988"/>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latin typeface="Marianne" panose="02000000000000000000" pitchFamily="2" charset="0"/>
              </a:defRPr>
            </a:lvl1pPr>
          </a:lstStyle>
          <a:p>
            <a:fld id="{45395B70-27DC-4329-99F7-61E4C838260D}" type="datetime1">
              <a:rPr lang="fr-FR" smtClean="0"/>
              <a:t>25/06/2025</a:t>
            </a:fld>
            <a:endParaRPr lang="fr-FR"/>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480000" y="6443208"/>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7221202"/>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hf hdr="0" ftr="0" dt="0"/>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1.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14.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space réservé pour une image  7" descr="110.jpg">
            <a:extLst>
              <a:ext uri="{FF2B5EF4-FFF2-40B4-BE49-F238E27FC236}">
                <a16:creationId xmlns:a16="http://schemas.microsoft.com/office/drawing/2014/main" id="{FB22BC6B-5DB2-B7A3-4824-A748A7A13DF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gray">
          <a:xfrm>
            <a:off x="4430555" y="1377448"/>
            <a:ext cx="7234396" cy="4187306"/>
          </a:xfrm>
          <a:prstGeom prst="rect">
            <a:avLst/>
          </a:prstGeom>
        </p:spPr>
      </p:pic>
      <p:sp>
        <p:nvSpPr>
          <p:cNvPr id="4" name="Espace réservé du numéro de diapositive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6" name="ZoneTexte 5">
            <a:extLst>
              <a:ext uri="{FF2B5EF4-FFF2-40B4-BE49-F238E27FC236}">
                <a16:creationId xmlns:a16="http://schemas.microsoft.com/office/drawing/2014/main" id="{06D6F157-6AD5-495F-80BC-73848AD3CE1E}"/>
              </a:ext>
            </a:extLst>
          </p:cNvPr>
          <p:cNvSpPr txBox="1"/>
          <p:nvPr/>
        </p:nvSpPr>
        <p:spPr>
          <a:xfrm>
            <a:off x="527049" y="2890391"/>
            <a:ext cx="8063481" cy="1077218"/>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a:ln>
                  <a:noFill/>
                </a:ln>
                <a:solidFill>
                  <a:srgbClr val="000091">
                    <a:lumMod val="75000"/>
                  </a:srgbClr>
                </a:solidFill>
                <a:effectLst/>
                <a:uLnTx/>
                <a:uFillTx/>
                <a:latin typeface="Marianne" panose="02000000000000000000" pitchFamily="2" charset="0"/>
                <a:ea typeface="+mn-ea"/>
                <a:cs typeface="+mn-cs"/>
              </a:rPr>
              <a:t>Annexe</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fr-FR" sz="3200" b="0" i="0" u="none" strike="noStrike" kern="1200" cap="none" spc="0" normalizeH="0" baseline="0" noProof="0">
                <a:ln>
                  <a:noFill/>
                </a:ln>
                <a:solidFill>
                  <a:srgbClr val="000091">
                    <a:lumMod val="75000"/>
                  </a:srgbClr>
                </a:solidFill>
                <a:effectLst/>
                <a:uLnTx/>
                <a:uFillTx/>
                <a:latin typeface="Marianne" panose="02000000000000000000" pitchFamily="2" charset="0"/>
                <a:ea typeface="+mn-ea"/>
                <a:cs typeface="+mn-cs"/>
              </a:rPr>
              <a:t>Modèle de support d’atelier</a:t>
            </a:r>
          </a:p>
        </p:txBody>
      </p:sp>
      <p:pic>
        <p:nvPicPr>
          <p:cNvPr id="7" name="Image 6">
            <a:extLst>
              <a:ext uri="{FF2B5EF4-FFF2-40B4-BE49-F238E27FC236}">
                <a16:creationId xmlns:a16="http://schemas.microsoft.com/office/drawing/2014/main" id="{02A06405-F652-482D-A33F-E0B21592970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32084" t="40833" r="33385" b="40926"/>
          <a:stretch/>
        </p:blipFill>
        <p:spPr>
          <a:xfrm>
            <a:off x="10241624" y="5798476"/>
            <a:ext cx="1950376" cy="579524"/>
          </a:xfrm>
          <a:prstGeom prst="rect">
            <a:avLst/>
          </a:prstGeom>
        </p:spPr>
      </p:pic>
      <p:pic>
        <p:nvPicPr>
          <p:cNvPr id="9" name="Picture 8" descr="toolbox">
            <a:extLst>
              <a:ext uri="{FF2B5EF4-FFF2-40B4-BE49-F238E27FC236}">
                <a16:creationId xmlns:a16="http://schemas.microsoft.com/office/drawing/2014/main" id="{3BA90997-172D-6BA5-4A19-0D47663239D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896177" y="321888"/>
            <a:ext cx="864020" cy="864020"/>
          </a:xfrm>
          <a:prstGeom prst="ellipse">
            <a:avLst/>
          </a:prstGeom>
          <a:noFill/>
          <a:extLst>
            <a:ext uri="{909E8E84-426E-40DD-AFC4-6F175D3DCCD1}">
              <a14:hiddenFill xmlns:a14="http://schemas.microsoft.com/office/drawing/2010/main">
                <a:solidFill>
                  <a:srgbClr val="FFFFFF"/>
                </a:solidFill>
              </a14:hiddenFill>
            </a:ext>
          </a:extLst>
        </p:spPr>
      </p:pic>
      <p:sp>
        <p:nvSpPr>
          <p:cNvPr id="10" name="ZoneTexte 5">
            <a:extLst>
              <a:ext uri="{FF2B5EF4-FFF2-40B4-BE49-F238E27FC236}">
                <a16:creationId xmlns:a16="http://schemas.microsoft.com/office/drawing/2014/main" id="{8B433BCE-2B86-41A3-43D8-9681CE4AE421}"/>
              </a:ext>
            </a:extLst>
          </p:cNvPr>
          <p:cNvSpPr txBox="1"/>
          <p:nvPr/>
        </p:nvSpPr>
        <p:spPr>
          <a:xfrm>
            <a:off x="9378012" y="502911"/>
            <a:ext cx="1518165" cy="584775"/>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21215A"/>
                </a:solidFill>
                <a:effectLst/>
                <a:uLnTx/>
                <a:uFillTx/>
                <a:latin typeface="Marianne" panose="02000000000000000000"/>
                <a:ea typeface="+mn-ea"/>
                <a:cs typeface="Arial" panose="020B0604020202020204" pitchFamily="34" charset="0"/>
              </a:rPr>
              <a:t>Kit Référent de club</a:t>
            </a:r>
          </a:p>
        </p:txBody>
      </p:sp>
    </p:spTree>
    <p:extLst>
      <p:ext uri="{BB962C8B-B14F-4D97-AF65-F5344CB8AC3E}">
        <p14:creationId xmlns:p14="http://schemas.microsoft.com/office/powerpoint/2010/main" val="26057041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22" name="Titre 6">
            <a:extLst>
              <a:ext uri="{FF2B5EF4-FFF2-40B4-BE49-F238E27FC236}">
                <a16:creationId xmlns:a16="http://schemas.microsoft.com/office/drawing/2014/main" id="{3EF7B576-EC1D-4617-809A-2821EAD2231A}"/>
              </a:ext>
            </a:extLst>
          </p:cNvPr>
          <p:cNvSpPr txBox="1">
            <a:spLocks/>
          </p:cNvSpPr>
          <p:nvPr/>
        </p:nvSpPr>
        <p:spPr>
          <a:xfrm>
            <a:off x="431801" y="1028734"/>
            <a:ext cx="11233151" cy="719988"/>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chemeClr val="accent2"/>
                </a:solidFill>
              </a:rPr>
              <a:t>Etats des lieux du problème à traiter</a:t>
            </a:r>
          </a:p>
        </p:txBody>
      </p:sp>
      <p:sp>
        <p:nvSpPr>
          <p:cNvPr id="7" name="Rectangle : coins arrondis 6">
            <a:extLst>
              <a:ext uri="{FF2B5EF4-FFF2-40B4-BE49-F238E27FC236}">
                <a16:creationId xmlns:a16="http://schemas.microsoft.com/office/drawing/2014/main" id="{CD9599D8-8594-4D95-9E42-7CC858140874}"/>
              </a:ext>
            </a:extLst>
          </p:cNvPr>
          <p:cNvSpPr/>
          <p:nvPr/>
        </p:nvSpPr>
        <p:spPr>
          <a:xfrm>
            <a:off x="538409" y="2190169"/>
            <a:ext cx="3240000" cy="90011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accent5"/>
                </a:solidFill>
              </a:rPr>
              <a:t>Première dimension du problème</a:t>
            </a:r>
          </a:p>
        </p:txBody>
      </p:sp>
      <p:sp>
        <p:nvSpPr>
          <p:cNvPr id="8" name="Rectangle : coins arrondis 7">
            <a:extLst>
              <a:ext uri="{FF2B5EF4-FFF2-40B4-BE49-F238E27FC236}">
                <a16:creationId xmlns:a16="http://schemas.microsoft.com/office/drawing/2014/main" id="{12222807-5243-4E5D-91F5-24881C0555DA}"/>
              </a:ext>
            </a:extLst>
          </p:cNvPr>
          <p:cNvSpPr/>
          <p:nvPr/>
        </p:nvSpPr>
        <p:spPr>
          <a:xfrm>
            <a:off x="4343245" y="2186486"/>
            <a:ext cx="3240000" cy="90011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accent5"/>
                </a:solidFill>
              </a:rPr>
              <a:t>Deuxième dimension du problème</a:t>
            </a:r>
          </a:p>
        </p:txBody>
      </p:sp>
      <p:sp>
        <p:nvSpPr>
          <p:cNvPr id="9" name="Rectangle : coins arrondis 8">
            <a:extLst>
              <a:ext uri="{FF2B5EF4-FFF2-40B4-BE49-F238E27FC236}">
                <a16:creationId xmlns:a16="http://schemas.microsoft.com/office/drawing/2014/main" id="{7A73DB0E-1D1F-43E9-9EAB-7197D8941FDD}"/>
              </a:ext>
            </a:extLst>
          </p:cNvPr>
          <p:cNvSpPr/>
          <p:nvPr/>
        </p:nvSpPr>
        <p:spPr>
          <a:xfrm>
            <a:off x="8148080" y="2186486"/>
            <a:ext cx="3240000" cy="90011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solidFill>
                  <a:schemeClr val="accent5"/>
                </a:solidFill>
              </a:rPr>
              <a:t>Troisième dimension du problème</a:t>
            </a:r>
          </a:p>
        </p:txBody>
      </p:sp>
      <p:sp>
        <p:nvSpPr>
          <p:cNvPr id="10" name="ZoneTexte 9">
            <a:extLst>
              <a:ext uri="{FF2B5EF4-FFF2-40B4-BE49-F238E27FC236}">
                <a16:creationId xmlns:a16="http://schemas.microsoft.com/office/drawing/2014/main" id="{1E8A9E17-64B3-4816-AE7C-66E2BD00577C}"/>
              </a:ext>
            </a:extLst>
          </p:cNvPr>
          <p:cNvSpPr txBox="1"/>
          <p:nvPr/>
        </p:nvSpPr>
        <p:spPr>
          <a:xfrm>
            <a:off x="538409" y="3221140"/>
            <a:ext cx="3240001" cy="1723549"/>
          </a:xfrm>
          <a:prstGeom prst="rect">
            <a:avLst/>
          </a:prstGeom>
          <a:noFill/>
        </p:spPr>
        <p:txBody>
          <a:bodyPr wrap="square" rtlCol="0">
            <a:spAutoFit/>
          </a:bodyPr>
          <a:lstStyle/>
          <a:p>
            <a:pPr marL="171450" indent="-171450">
              <a:spcBef>
                <a:spcPts val="600"/>
              </a:spcBef>
              <a:buFont typeface="Arial" panose="020B0604020202020204" pitchFamily="34" charset="0"/>
              <a:buChar char="•"/>
            </a:pPr>
            <a:r>
              <a:rPr lang="fr-FR" sz="1200" i="1" dirty="0"/>
              <a:t>Exemple : Un ressenti des agents qui a soulevé cette dimension</a:t>
            </a:r>
          </a:p>
          <a:p>
            <a:pPr marL="171450" indent="-171450">
              <a:spcBef>
                <a:spcPts val="600"/>
              </a:spcBef>
              <a:buFont typeface="Arial" panose="020B0604020202020204" pitchFamily="34" charset="0"/>
              <a:buChar char="•"/>
            </a:pPr>
            <a:r>
              <a:rPr lang="fr-FR" sz="1200" i="1" dirty="0"/>
              <a:t>Exemple : Un apport du baromètre annuel qui va dans le sens de cette dimension</a:t>
            </a:r>
          </a:p>
          <a:p>
            <a:pPr marL="171450" indent="-171450">
              <a:spcBef>
                <a:spcPts val="600"/>
              </a:spcBef>
              <a:buFont typeface="Arial" panose="020B0604020202020204" pitchFamily="34" charset="0"/>
              <a:buChar char="•"/>
            </a:pPr>
            <a:r>
              <a:rPr lang="fr-FR" sz="1200" i="1" dirty="0"/>
              <a:t>Exemple : Un ressenti des enseignants qui confirme la difficulté soulevée par le baromètre</a:t>
            </a:r>
          </a:p>
        </p:txBody>
      </p:sp>
      <p:sp>
        <p:nvSpPr>
          <p:cNvPr id="11" name="ZoneTexte 10">
            <a:extLst>
              <a:ext uri="{FF2B5EF4-FFF2-40B4-BE49-F238E27FC236}">
                <a16:creationId xmlns:a16="http://schemas.microsoft.com/office/drawing/2014/main" id="{F0DFD331-F88F-4B05-8471-2CE2A8DEA3AF}"/>
              </a:ext>
            </a:extLst>
          </p:cNvPr>
          <p:cNvSpPr txBox="1"/>
          <p:nvPr/>
        </p:nvSpPr>
        <p:spPr>
          <a:xfrm>
            <a:off x="4343244" y="3221140"/>
            <a:ext cx="3240001" cy="1461939"/>
          </a:xfrm>
          <a:prstGeom prst="rect">
            <a:avLst/>
          </a:prstGeom>
          <a:noFill/>
        </p:spPr>
        <p:txBody>
          <a:bodyPr wrap="square" rtlCol="0">
            <a:spAutoFit/>
          </a:bodyPr>
          <a:lstStyle/>
          <a:p>
            <a:pPr marL="171450" indent="-171450">
              <a:spcBef>
                <a:spcPts val="600"/>
              </a:spcBef>
              <a:buFont typeface="Arial" panose="020B0604020202020204" pitchFamily="34" charset="0"/>
              <a:buChar char="•"/>
            </a:pPr>
            <a:r>
              <a:rPr lang="fr-FR" sz="1200" i="1"/>
              <a:t>Exemple : Une analyse en une phrase d’un processus qui explique cette dimension</a:t>
            </a:r>
          </a:p>
          <a:p>
            <a:pPr marL="171450" indent="-171450">
              <a:spcBef>
                <a:spcPts val="600"/>
              </a:spcBef>
              <a:buFont typeface="Arial" panose="020B0604020202020204" pitchFamily="34" charset="0"/>
              <a:buChar char="•"/>
            </a:pPr>
            <a:r>
              <a:rPr lang="fr-FR" sz="1200" i="1"/>
              <a:t>Exemple : Une explication de cette dimension par un historique ou des solutions précédentes qui avaient dû être mise en place</a:t>
            </a:r>
          </a:p>
        </p:txBody>
      </p:sp>
      <p:sp>
        <p:nvSpPr>
          <p:cNvPr id="12" name="ZoneTexte 11">
            <a:extLst>
              <a:ext uri="{FF2B5EF4-FFF2-40B4-BE49-F238E27FC236}">
                <a16:creationId xmlns:a16="http://schemas.microsoft.com/office/drawing/2014/main" id="{37FB5CBD-5B88-41DC-B699-4FBBD88C51A8}"/>
              </a:ext>
            </a:extLst>
          </p:cNvPr>
          <p:cNvSpPr txBox="1"/>
          <p:nvPr/>
        </p:nvSpPr>
        <p:spPr>
          <a:xfrm>
            <a:off x="8148079" y="3221140"/>
            <a:ext cx="3240001" cy="1538883"/>
          </a:xfrm>
          <a:prstGeom prst="rect">
            <a:avLst/>
          </a:prstGeom>
          <a:noFill/>
        </p:spPr>
        <p:txBody>
          <a:bodyPr wrap="square" rtlCol="0">
            <a:spAutoFit/>
          </a:bodyPr>
          <a:lstStyle/>
          <a:p>
            <a:pPr marL="171450" indent="-171450">
              <a:spcBef>
                <a:spcPts val="600"/>
              </a:spcBef>
              <a:buFont typeface="Arial" panose="020B0604020202020204" pitchFamily="34" charset="0"/>
              <a:buChar char="•"/>
            </a:pPr>
            <a:r>
              <a:rPr lang="fr-FR" sz="1200" i="1"/>
              <a:t>Exemple : Une explication de cette dimension</a:t>
            </a:r>
          </a:p>
          <a:p>
            <a:pPr marL="171450" indent="-171450">
              <a:spcBef>
                <a:spcPts val="600"/>
              </a:spcBef>
              <a:buFont typeface="Arial" panose="020B0604020202020204" pitchFamily="34" charset="0"/>
              <a:buChar char="•"/>
            </a:pPr>
            <a:r>
              <a:rPr lang="fr-FR" sz="1200" i="1"/>
              <a:t>Exemple : Les difficultés que créent cette dimension</a:t>
            </a:r>
          </a:p>
          <a:p>
            <a:pPr marL="171450" indent="-171450">
              <a:spcBef>
                <a:spcPts val="600"/>
              </a:spcBef>
              <a:buFont typeface="Arial" panose="020B0604020202020204" pitchFamily="34" charset="0"/>
              <a:buChar char="•"/>
            </a:pPr>
            <a:r>
              <a:rPr lang="fr-FR" sz="1200" i="1"/>
              <a:t>Exemple : pourquoi le format de cet atelier est pertinent pour traiter cette dimension</a:t>
            </a:r>
          </a:p>
        </p:txBody>
      </p:sp>
      <p:sp>
        <p:nvSpPr>
          <p:cNvPr id="13" name="Rectangle 12">
            <a:extLst>
              <a:ext uri="{FF2B5EF4-FFF2-40B4-BE49-F238E27FC236}">
                <a16:creationId xmlns:a16="http://schemas.microsoft.com/office/drawing/2014/main" id="{ED15A70B-5431-4EAF-AA96-8F09A9D26F16}"/>
              </a:ext>
            </a:extLst>
          </p:cNvPr>
          <p:cNvSpPr/>
          <p:nvPr/>
        </p:nvSpPr>
        <p:spPr>
          <a:xfrm>
            <a:off x="9091748" y="881915"/>
            <a:ext cx="3100252" cy="125225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A compléter en fonction de l’atelier et du sujet traité</a:t>
            </a:r>
          </a:p>
        </p:txBody>
      </p:sp>
      <p:sp>
        <p:nvSpPr>
          <p:cNvPr id="2" name="Rectangle : coins arrondis 1">
            <a:extLst>
              <a:ext uri="{FF2B5EF4-FFF2-40B4-BE49-F238E27FC236}">
                <a16:creationId xmlns:a16="http://schemas.microsoft.com/office/drawing/2014/main" id="{21AD0C83-7DE3-4EFE-AB7F-6CB4C7D653A0}"/>
              </a:ext>
            </a:extLst>
          </p:cNvPr>
          <p:cNvSpPr/>
          <p:nvPr/>
        </p:nvSpPr>
        <p:spPr>
          <a:xfrm>
            <a:off x="538409" y="5617029"/>
            <a:ext cx="11126543" cy="615412"/>
          </a:xfrm>
          <a:prstGeom prst="roundRect">
            <a:avLst/>
          </a:prstGeom>
          <a:noFill/>
          <a:ln>
            <a:solidFill>
              <a:schemeClr val="accent5">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solidFill>
                  <a:schemeClr val="accent5">
                    <a:lumMod val="60000"/>
                    <a:lumOff val="40000"/>
                  </a:schemeClr>
                </a:solidFill>
              </a:rPr>
              <a:t>Avez-vous d’autres éléments à apporter pour compléter cet état des lieux ?</a:t>
            </a:r>
          </a:p>
        </p:txBody>
      </p:sp>
    </p:spTree>
    <p:extLst>
      <p:ext uri="{BB962C8B-B14F-4D97-AF65-F5344CB8AC3E}">
        <p14:creationId xmlns:p14="http://schemas.microsoft.com/office/powerpoint/2010/main" val="15416519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cxnSp>
        <p:nvCxnSpPr>
          <p:cNvPr id="7" name="Connecteur droit 6">
            <a:extLst>
              <a:ext uri="{FF2B5EF4-FFF2-40B4-BE49-F238E27FC236}">
                <a16:creationId xmlns:a16="http://schemas.microsoft.com/office/drawing/2014/main" id="{C8AC4A49-7C90-4E96-B252-8870D2B3AAB7}"/>
              </a:ext>
            </a:extLst>
          </p:cNvPr>
          <p:cNvCxnSpPr>
            <a:cxnSpLocks/>
          </p:cNvCxnSpPr>
          <p:nvPr/>
        </p:nvCxnSpPr>
        <p:spPr>
          <a:xfrm>
            <a:off x="904307" y="1758183"/>
            <a:ext cx="0" cy="39279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3DE17B55-41A4-4C3D-AA29-CD1A7D6C0DEB}"/>
              </a:ext>
            </a:extLst>
          </p:cNvPr>
          <p:cNvSpPr/>
          <p:nvPr/>
        </p:nvSpPr>
        <p:spPr>
          <a:xfrm>
            <a:off x="336889" y="3326209"/>
            <a:ext cx="10530865"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867">
              <a:latin typeface="Marianne" panose="02000000000000000000" pitchFamily="50" charset="0"/>
            </a:endParaRPr>
          </a:p>
        </p:txBody>
      </p:sp>
      <p:sp>
        <p:nvSpPr>
          <p:cNvPr id="9" name="Espace réservé du texte 3">
            <a:extLst>
              <a:ext uri="{FF2B5EF4-FFF2-40B4-BE49-F238E27FC236}">
                <a16:creationId xmlns:a16="http://schemas.microsoft.com/office/drawing/2014/main" id="{F8524915-90B7-40DB-A2F6-C6C6618F8264}"/>
              </a:ext>
            </a:extLst>
          </p:cNvPr>
          <p:cNvSpPr txBox="1">
            <a:spLocks/>
          </p:cNvSpPr>
          <p:nvPr/>
        </p:nvSpPr>
        <p:spPr bwMode="auto">
          <a:xfrm>
            <a:off x="1056625" y="2002441"/>
            <a:ext cx="9811129" cy="407251"/>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Introduction : objectifs de l’atelier, planning de la démarche Services Publics+</a:t>
            </a:r>
          </a:p>
          <a:p>
            <a:pPr algn="l">
              <a:spcAft>
                <a:spcPts val="600"/>
              </a:spcAft>
            </a:pPr>
            <a:endParaRPr lang="fr-FR" sz="1600" b="1" dirty="0">
              <a:latin typeface="Marianne" panose="02000000000000000000" pitchFamily="2" charset="0"/>
            </a:endParaRPr>
          </a:p>
        </p:txBody>
      </p:sp>
      <p:sp>
        <p:nvSpPr>
          <p:cNvPr id="10" name="Rectangle 9">
            <a:extLst>
              <a:ext uri="{FF2B5EF4-FFF2-40B4-BE49-F238E27FC236}">
                <a16:creationId xmlns:a16="http://schemas.microsoft.com/office/drawing/2014/main" id="{BC854D47-DC0C-4A21-A41E-61595024A4D2}"/>
              </a:ext>
            </a:extLst>
          </p:cNvPr>
          <p:cNvSpPr/>
          <p:nvPr/>
        </p:nvSpPr>
        <p:spPr bwMode="auto">
          <a:xfrm>
            <a:off x="401624" y="2718695"/>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2</a:t>
            </a:r>
          </a:p>
        </p:txBody>
      </p:sp>
      <p:sp>
        <p:nvSpPr>
          <p:cNvPr id="11" name="Rectangle 10">
            <a:extLst>
              <a:ext uri="{FF2B5EF4-FFF2-40B4-BE49-F238E27FC236}">
                <a16:creationId xmlns:a16="http://schemas.microsoft.com/office/drawing/2014/main" id="{427AABA6-5AF6-4EA7-A073-DC51F2A53A49}"/>
              </a:ext>
            </a:extLst>
          </p:cNvPr>
          <p:cNvSpPr/>
          <p:nvPr/>
        </p:nvSpPr>
        <p:spPr bwMode="auto">
          <a:xfrm>
            <a:off x="401624" y="343494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3</a:t>
            </a:r>
          </a:p>
        </p:txBody>
      </p:sp>
      <p:sp>
        <p:nvSpPr>
          <p:cNvPr id="12" name="Rectangle 11">
            <a:extLst>
              <a:ext uri="{FF2B5EF4-FFF2-40B4-BE49-F238E27FC236}">
                <a16:creationId xmlns:a16="http://schemas.microsoft.com/office/drawing/2014/main" id="{876EB4AD-5BBB-4ECC-B283-CED5F08107B9}"/>
              </a:ext>
            </a:extLst>
          </p:cNvPr>
          <p:cNvSpPr>
            <a:spLocks/>
          </p:cNvSpPr>
          <p:nvPr/>
        </p:nvSpPr>
        <p:spPr bwMode="auto">
          <a:xfrm>
            <a:off x="401624" y="486745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5</a:t>
            </a:r>
          </a:p>
        </p:txBody>
      </p:sp>
      <p:sp>
        <p:nvSpPr>
          <p:cNvPr id="13" name="Rectangle 12">
            <a:extLst>
              <a:ext uri="{FF2B5EF4-FFF2-40B4-BE49-F238E27FC236}">
                <a16:creationId xmlns:a16="http://schemas.microsoft.com/office/drawing/2014/main" id="{898A2076-9B49-497D-A0DF-3955F249618B}"/>
              </a:ext>
            </a:extLst>
          </p:cNvPr>
          <p:cNvSpPr/>
          <p:nvPr/>
        </p:nvSpPr>
        <p:spPr bwMode="auto">
          <a:xfrm>
            <a:off x="401624" y="2002441"/>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1</a:t>
            </a:r>
          </a:p>
        </p:txBody>
      </p:sp>
      <p:sp>
        <p:nvSpPr>
          <p:cNvPr id="14" name="Espace réservé du texte 3">
            <a:extLst>
              <a:ext uri="{FF2B5EF4-FFF2-40B4-BE49-F238E27FC236}">
                <a16:creationId xmlns:a16="http://schemas.microsoft.com/office/drawing/2014/main" id="{1C704315-DC67-45C3-AD05-8F76DA26CFE4}"/>
              </a:ext>
            </a:extLst>
          </p:cNvPr>
          <p:cNvSpPr txBox="1">
            <a:spLocks/>
          </p:cNvSpPr>
          <p:nvPr/>
        </p:nvSpPr>
        <p:spPr bwMode="auto">
          <a:xfrm>
            <a:off x="1042988" y="3366239"/>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b="1">
                <a:latin typeface="Marianne" panose="02000000000000000000" pitchFamily="2" charset="0"/>
              </a:rPr>
              <a:t>Cartographie des informations de premier niveau pertinentes pour les étudiants</a:t>
            </a:r>
          </a:p>
        </p:txBody>
      </p:sp>
      <p:sp>
        <p:nvSpPr>
          <p:cNvPr id="17" name="Espace réservé du texte 3">
            <a:extLst>
              <a:ext uri="{FF2B5EF4-FFF2-40B4-BE49-F238E27FC236}">
                <a16:creationId xmlns:a16="http://schemas.microsoft.com/office/drawing/2014/main" id="{033303F8-EDF7-42BC-AAB8-B7C6AF06108B}"/>
              </a:ext>
            </a:extLst>
          </p:cNvPr>
          <p:cNvSpPr txBox="1">
            <a:spLocks/>
          </p:cNvSpPr>
          <p:nvPr/>
        </p:nvSpPr>
        <p:spPr bwMode="auto">
          <a:xfrm>
            <a:off x="1042988" y="2642408"/>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État des lieux : présentation des résultats du diagnostic</a:t>
            </a:r>
          </a:p>
        </p:txBody>
      </p:sp>
      <p:sp>
        <p:nvSpPr>
          <p:cNvPr id="18" name="Espace réservé du texte 3">
            <a:extLst>
              <a:ext uri="{FF2B5EF4-FFF2-40B4-BE49-F238E27FC236}">
                <a16:creationId xmlns:a16="http://schemas.microsoft.com/office/drawing/2014/main" id="{38CBD1A5-1D22-4580-AF87-8471B6DF95DF}"/>
              </a:ext>
            </a:extLst>
          </p:cNvPr>
          <p:cNvSpPr txBox="1">
            <a:spLocks/>
          </p:cNvSpPr>
          <p:nvPr/>
        </p:nvSpPr>
        <p:spPr bwMode="auto">
          <a:xfrm>
            <a:off x="1042988" y="4813901"/>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Conclusion et prochaines étapes</a:t>
            </a:r>
          </a:p>
        </p:txBody>
      </p:sp>
      <p:sp>
        <p:nvSpPr>
          <p:cNvPr id="19" name="Espace réservé du texte 3">
            <a:extLst>
              <a:ext uri="{FF2B5EF4-FFF2-40B4-BE49-F238E27FC236}">
                <a16:creationId xmlns:a16="http://schemas.microsoft.com/office/drawing/2014/main" id="{C118FD87-F8F6-4A48-9A1F-85A3BDA813F5}"/>
              </a:ext>
            </a:extLst>
          </p:cNvPr>
          <p:cNvSpPr txBox="1">
            <a:spLocks/>
          </p:cNvSpPr>
          <p:nvPr/>
        </p:nvSpPr>
        <p:spPr bwMode="auto">
          <a:xfrm>
            <a:off x="1056625" y="4090070"/>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Construction de la cible et élaboration des solutions</a:t>
            </a:r>
          </a:p>
        </p:txBody>
      </p:sp>
      <p:sp>
        <p:nvSpPr>
          <p:cNvPr id="20" name="Rectangle 19">
            <a:extLst>
              <a:ext uri="{FF2B5EF4-FFF2-40B4-BE49-F238E27FC236}">
                <a16:creationId xmlns:a16="http://schemas.microsoft.com/office/drawing/2014/main" id="{92BEEE21-C9F5-4D99-BA55-2693DC8F2594}"/>
              </a:ext>
            </a:extLst>
          </p:cNvPr>
          <p:cNvSpPr>
            <a:spLocks/>
          </p:cNvSpPr>
          <p:nvPr/>
        </p:nvSpPr>
        <p:spPr bwMode="auto">
          <a:xfrm>
            <a:off x="401624" y="4151203"/>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4</a:t>
            </a:r>
          </a:p>
        </p:txBody>
      </p:sp>
      <p:sp>
        <p:nvSpPr>
          <p:cNvPr id="21" name="Titre 1">
            <a:extLst>
              <a:ext uri="{FF2B5EF4-FFF2-40B4-BE49-F238E27FC236}">
                <a16:creationId xmlns:a16="http://schemas.microsoft.com/office/drawing/2014/main" id="{BCCEE6B1-8E29-435D-AF7F-5D2E2BDB7F2E}"/>
              </a:ext>
            </a:extLst>
          </p:cNvPr>
          <p:cNvSpPr txBox="1">
            <a:spLocks/>
          </p:cNvSpPr>
          <p:nvPr/>
        </p:nvSpPr>
        <p:spPr>
          <a:xfrm>
            <a:off x="480000" y="1121709"/>
            <a:ext cx="11232000" cy="556236"/>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rgbClr val="002060"/>
                </a:solidFill>
                <a:latin typeface="Marianne" panose="02000000000000000000" pitchFamily="50" charset="0"/>
              </a:rPr>
              <a:t>Ordre du jour</a:t>
            </a:r>
          </a:p>
        </p:txBody>
      </p:sp>
      <p:sp>
        <p:nvSpPr>
          <p:cNvPr id="25" name="Rectangle 24">
            <a:extLst>
              <a:ext uri="{FF2B5EF4-FFF2-40B4-BE49-F238E27FC236}">
                <a16:creationId xmlns:a16="http://schemas.microsoft.com/office/drawing/2014/main" id="{A9AA7651-F933-4B94-BEA3-5C3C07162A33}"/>
              </a:ext>
            </a:extLst>
          </p:cNvPr>
          <p:cNvSpPr/>
          <p:nvPr/>
        </p:nvSpPr>
        <p:spPr>
          <a:xfrm>
            <a:off x="9091748" y="881915"/>
            <a:ext cx="3100252" cy="125225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d’ordre du jour d’un atelier de travail</a:t>
            </a:r>
          </a:p>
        </p:txBody>
      </p:sp>
    </p:spTree>
    <p:extLst>
      <p:ext uri="{BB962C8B-B14F-4D97-AF65-F5344CB8AC3E}">
        <p14:creationId xmlns:p14="http://schemas.microsoft.com/office/powerpoint/2010/main" val="2448016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B810FA0C-6E86-4EF7-ACCB-8E9AFF5CF70B}"/>
              </a:ext>
            </a:extLst>
          </p:cNvPr>
          <p:cNvSpPr>
            <a:spLocks noGrp="1"/>
          </p:cNvSpPr>
          <p:nvPr>
            <p:ph type="sldNum" sz="quarter" idx="12"/>
          </p:nvPr>
        </p:nvSpPr>
        <p:spPr/>
        <p:txBody>
          <a:bodyPr/>
          <a:lstStyle/>
          <a:p>
            <a:fld id="{733122C9-A0B9-462F-8757-0847AD287B63}" type="slidenum">
              <a:rPr lang="fr-FR" smtClean="0">
                <a:solidFill>
                  <a:srgbClr val="000000"/>
                </a:solidFill>
              </a:rPr>
              <a:pPr/>
              <a:t>12</a:t>
            </a:fld>
            <a:endParaRPr lang="fr-FR">
              <a:solidFill>
                <a:srgbClr val="000000"/>
              </a:solidFill>
            </a:endParaRPr>
          </a:p>
        </p:txBody>
      </p:sp>
      <p:sp>
        <p:nvSpPr>
          <p:cNvPr id="4" name="Titre 3">
            <a:extLst>
              <a:ext uri="{FF2B5EF4-FFF2-40B4-BE49-F238E27FC236}">
                <a16:creationId xmlns:a16="http://schemas.microsoft.com/office/drawing/2014/main" id="{CB1ED4BA-6A1E-4873-95E7-096DEE123AC7}"/>
              </a:ext>
            </a:extLst>
          </p:cNvPr>
          <p:cNvSpPr>
            <a:spLocks noGrp="1"/>
          </p:cNvSpPr>
          <p:nvPr>
            <p:ph type="title"/>
          </p:nvPr>
        </p:nvSpPr>
        <p:spPr>
          <a:xfrm>
            <a:off x="533767" y="888463"/>
            <a:ext cx="9189602" cy="719988"/>
          </a:xfrm>
        </p:spPr>
        <p:txBody>
          <a:bodyPr>
            <a:noAutofit/>
          </a:bodyPr>
          <a:lstStyle/>
          <a:p>
            <a:r>
              <a:rPr lang="fr-FR" sz="3330" b="1" dirty="0">
                <a:solidFill>
                  <a:schemeClr val="accent2"/>
                </a:solidFill>
              </a:rPr>
              <a:t>Quels sont les canaux les plus pertinents pour diffuser l’information ?</a:t>
            </a:r>
            <a:br>
              <a:rPr lang="fr-FR" sz="3330" b="1" dirty="0">
                <a:solidFill>
                  <a:schemeClr val="accent2"/>
                </a:solidFill>
              </a:rPr>
            </a:br>
            <a:endParaRPr lang="fr-FR" sz="3330" dirty="0"/>
          </a:p>
        </p:txBody>
      </p:sp>
      <p:sp>
        <p:nvSpPr>
          <p:cNvPr id="6" name="Rectangle : coins arrondis 5">
            <a:extLst>
              <a:ext uri="{FF2B5EF4-FFF2-40B4-BE49-F238E27FC236}">
                <a16:creationId xmlns:a16="http://schemas.microsoft.com/office/drawing/2014/main" id="{C77A590C-A41B-4200-8295-487C0237ABAE}"/>
              </a:ext>
            </a:extLst>
          </p:cNvPr>
          <p:cNvSpPr/>
          <p:nvPr/>
        </p:nvSpPr>
        <p:spPr>
          <a:xfrm>
            <a:off x="1032967" y="3225899"/>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Site de l’Université</a:t>
            </a:r>
          </a:p>
        </p:txBody>
      </p:sp>
      <p:sp>
        <p:nvSpPr>
          <p:cNvPr id="7" name="Rectangle : coins arrondis 6">
            <a:extLst>
              <a:ext uri="{FF2B5EF4-FFF2-40B4-BE49-F238E27FC236}">
                <a16:creationId xmlns:a16="http://schemas.microsoft.com/office/drawing/2014/main" id="{ED5B1C86-8E39-4317-AA1E-75269CF0C255}"/>
              </a:ext>
            </a:extLst>
          </p:cNvPr>
          <p:cNvSpPr/>
          <p:nvPr/>
        </p:nvSpPr>
        <p:spPr>
          <a:xfrm>
            <a:off x="1032968" y="3981020"/>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Site de la Faculté</a:t>
            </a:r>
          </a:p>
        </p:txBody>
      </p:sp>
      <p:sp>
        <p:nvSpPr>
          <p:cNvPr id="9" name="Rectangle : coins arrondis 8">
            <a:extLst>
              <a:ext uri="{FF2B5EF4-FFF2-40B4-BE49-F238E27FC236}">
                <a16:creationId xmlns:a16="http://schemas.microsoft.com/office/drawing/2014/main" id="{3693F714-E81E-4EF4-9B2B-A6CDFE27DE0E}"/>
              </a:ext>
            </a:extLst>
          </p:cNvPr>
          <p:cNvSpPr/>
          <p:nvPr/>
        </p:nvSpPr>
        <p:spPr>
          <a:xfrm>
            <a:off x="4127149" y="3225899"/>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ENT</a:t>
            </a:r>
          </a:p>
        </p:txBody>
      </p:sp>
      <p:sp>
        <p:nvSpPr>
          <p:cNvPr id="10" name="Rectangle : coins arrondis 9">
            <a:extLst>
              <a:ext uri="{FF2B5EF4-FFF2-40B4-BE49-F238E27FC236}">
                <a16:creationId xmlns:a16="http://schemas.microsoft.com/office/drawing/2014/main" id="{62CCA9AB-F1DC-4A50-8350-8C21DE51C85E}"/>
              </a:ext>
            </a:extLst>
          </p:cNvPr>
          <p:cNvSpPr/>
          <p:nvPr/>
        </p:nvSpPr>
        <p:spPr>
          <a:xfrm>
            <a:off x="7947314" y="4735888"/>
            <a:ext cx="2967181" cy="6096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err="1">
                <a:solidFill>
                  <a:schemeClr val="accent1"/>
                </a:solidFill>
              </a:rPr>
              <a:t>LilU</a:t>
            </a:r>
            <a:endParaRPr lang="fr-FR" sz="1600" b="1">
              <a:solidFill>
                <a:schemeClr val="accent1"/>
              </a:solidFill>
            </a:endParaRPr>
          </a:p>
        </p:txBody>
      </p:sp>
      <p:sp>
        <p:nvSpPr>
          <p:cNvPr id="11" name="Rectangle : coins arrondis 10">
            <a:extLst>
              <a:ext uri="{FF2B5EF4-FFF2-40B4-BE49-F238E27FC236}">
                <a16:creationId xmlns:a16="http://schemas.microsoft.com/office/drawing/2014/main" id="{59A96BA2-9A5A-450D-8046-12F098FCA6EA}"/>
              </a:ext>
            </a:extLst>
          </p:cNvPr>
          <p:cNvSpPr/>
          <p:nvPr/>
        </p:nvSpPr>
        <p:spPr>
          <a:xfrm>
            <a:off x="4127150" y="3981020"/>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Moodle</a:t>
            </a:r>
          </a:p>
        </p:txBody>
      </p:sp>
      <p:sp>
        <p:nvSpPr>
          <p:cNvPr id="12" name="Rectangle : coins arrondis 11">
            <a:extLst>
              <a:ext uri="{FF2B5EF4-FFF2-40B4-BE49-F238E27FC236}">
                <a16:creationId xmlns:a16="http://schemas.microsoft.com/office/drawing/2014/main" id="{7C51AB7B-B1C6-455D-809F-BA0732CF5F04}"/>
              </a:ext>
            </a:extLst>
          </p:cNvPr>
          <p:cNvSpPr/>
          <p:nvPr/>
        </p:nvSpPr>
        <p:spPr>
          <a:xfrm>
            <a:off x="7947314" y="3225646"/>
            <a:ext cx="2967181" cy="6096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1"/>
                </a:solidFill>
              </a:rPr>
              <a:t>Mail</a:t>
            </a:r>
          </a:p>
        </p:txBody>
      </p:sp>
      <p:sp>
        <p:nvSpPr>
          <p:cNvPr id="13" name="Rectangle : coins arrondis 12">
            <a:extLst>
              <a:ext uri="{FF2B5EF4-FFF2-40B4-BE49-F238E27FC236}">
                <a16:creationId xmlns:a16="http://schemas.microsoft.com/office/drawing/2014/main" id="{A0B97ED7-FC92-48C1-AE51-D95449C60EEC}"/>
              </a:ext>
            </a:extLst>
          </p:cNvPr>
          <p:cNvSpPr/>
          <p:nvPr/>
        </p:nvSpPr>
        <p:spPr>
          <a:xfrm>
            <a:off x="4127150" y="4708433"/>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Affichage physique</a:t>
            </a:r>
          </a:p>
        </p:txBody>
      </p:sp>
      <p:sp>
        <p:nvSpPr>
          <p:cNvPr id="14" name="Rectangle : coins arrondis 13">
            <a:extLst>
              <a:ext uri="{FF2B5EF4-FFF2-40B4-BE49-F238E27FC236}">
                <a16:creationId xmlns:a16="http://schemas.microsoft.com/office/drawing/2014/main" id="{5BD2F909-CD19-4737-A890-D36292563F17}"/>
              </a:ext>
            </a:extLst>
          </p:cNvPr>
          <p:cNvSpPr/>
          <p:nvPr/>
        </p:nvSpPr>
        <p:spPr>
          <a:xfrm>
            <a:off x="7947316" y="2470525"/>
            <a:ext cx="2967181" cy="6096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1"/>
                </a:solidFill>
              </a:rPr>
              <a:t>Messageries </a:t>
            </a:r>
          </a:p>
          <a:p>
            <a:pPr algn="ctr"/>
            <a:r>
              <a:rPr lang="fr-FR" sz="1600" b="1">
                <a:solidFill>
                  <a:schemeClr val="accent1"/>
                </a:solidFill>
              </a:rPr>
              <a:t>(WhatsApp, Discord…)</a:t>
            </a:r>
          </a:p>
        </p:txBody>
      </p:sp>
      <p:sp>
        <p:nvSpPr>
          <p:cNvPr id="16" name="Rectangle : coins arrondis 15">
            <a:extLst>
              <a:ext uri="{FF2B5EF4-FFF2-40B4-BE49-F238E27FC236}">
                <a16:creationId xmlns:a16="http://schemas.microsoft.com/office/drawing/2014/main" id="{811D8D89-7278-4738-9E03-966A4AB66977}"/>
              </a:ext>
            </a:extLst>
          </p:cNvPr>
          <p:cNvSpPr/>
          <p:nvPr/>
        </p:nvSpPr>
        <p:spPr>
          <a:xfrm>
            <a:off x="7947314" y="3980767"/>
            <a:ext cx="2967181" cy="6096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1"/>
                </a:solidFill>
              </a:rPr>
              <a:t>Mail via Moodle</a:t>
            </a:r>
          </a:p>
        </p:txBody>
      </p:sp>
      <p:sp>
        <p:nvSpPr>
          <p:cNvPr id="19" name="Rectangle : coins arrondis 18">
            <a:extLst>
              <a:ext uri="{FF2B5EF4-FFF2-40B4-BE49-F238E27FC236}">
                <a16:creationId xmlns:a16="http://schemas.microsoft.com/office/drawing/2014/main" id="{6A3779E6-5FB6-42DE-9A51-31CB270297CE}"/>
              </a:ext>
            </a:extLst>
          </p:cNvPr>
          <p:cNvSpPr/>
          <p:nvPr/>
        </p:nvSpPr>
        <p:spPr>
          <a:xfrm>
            <a:off x="840509" y="2134168"/>
            <a:ext cx="6474691" cy="4140177"/>
          </a:xfrm>
          <a:prstGeom prst="roundRect">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extLst>
              <a:ext uri="{FF2B5EF4-FFF2-40B4-BE49-F238E27FC236}">
                <a16:creationId xmlns:a16="http://schemas.microsoft.com/office/drawing/2014/main" id="{A847785D-9001-4D7E-85BE-803EB4D73951}"/>
              </a:ext>
            </a:extLst>
          </p:cNvPr>
          <p:cNvSpPr txBox="1"/>
          <p:nvPr/>
        </p:nvSpPr>
        <p:spPr>
          <a:xfrm>
            <a:off x="1152237" y="1964892"/>
            <a:ext cx="2800927" cy="338554"/>
          </a:xfrm>
          <a:prstGeom prst="rect">
            <a:avLst/>
          </a:prstGeom>
          <a:solidFill>
            <a:schemeClr val="bg1"/>
          </a:solidFill>
        </p:spPr>
        <p:txBody>
          <a:bodyPr wrap="square" rtlCol="0">
            <a:spAutoFit/>
          </a:bodyPr>
          <a:lstStyle/>
          <a:p>
            <a:r>
              <a:rPr lang="fr-FR" sz="1600" b="1">
                <a:solidFill>
                  <a:schemeClr val="accent3">
                    <a:lumMod val="75000"/>
                  </a:schemeClr>
                </a:solidFill>
              </a:rPr>
              <a:t>Information permanente</a:t>
            </a:r>
          </a:p>
        </p:txBody>
      </p:sp>
      <p:sp>
        <p:nvSpPr>
          <p:cNvPr id="20" name="Rectangle : coins arrondis 19">
            <a:extLst>
              <a:ext uri="{FF2B5EF4-FFF2-40B4-BE49-F238E27FC236}">
                <a16:creationId xmlns:a16="http://schemas.microsoft.com/office/drawing/2014/main" id="{3DD21BFC-3253-47D2-8C71-2DDAE9C7EA4F}"/>
              </a:ext>
            </a:extLst>
          </p:cNvPr>
          <p:cNvSpPr/>
          <p:nvPr/>
        </p:nvSpPr>
        <p:spPr>
          <a:xfrm>
            <a:off x="7626928" y="2134168"/>
            <a:ext cx="3463636" cy="4140177"/>
          </a:xfrm>
          <a:prstGeom prst="roundRect">
            <a:avLst/>
          </a:prstGeom>
          <a:noFill/>
          <a:ln>
            <a:solidFill>
              <a:schemeClr val="accent1">
                <a:lumMod val="90000"/>
                <a:lumOff val="1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ZoneTexte 17">
            <a:extLst>
              <a:ext uri="{FF2B5EF4-FFF2-40B4-BE49-F238E27FC236}">
                <a16:creationId xmlns:a16="http://schemas.microsoft.com/office/drawing/2014/main" id="{B2A4360B-6BD9-466B-8170-F75BAC0D8B80}"/>
              </a:ext>
            </a:extLst>
          </p:cNvPr>
          <p:cNvSpPr txBox="1"/>
          <p:nvPr/>
        </p:nvSpPr>
        <p:spPr>
          <a:xfrm>
            <a:off x="7947314" y="1964892"/>
            <a:ext cx="1563832" cy="338554"/>
          </a:xfrm>
          <a:prstGeom prst="rect">
            <a:avLst/>
          </a:prstGeom>
          <a:solidFill>
            <a:schemeClr val="bg1"/>
          </a:solidFill>
        </p:spPr>
        <p:txBody>
          <a:bodyPr wrap="square" rtlCol="0">
            <a:spAutoFit/>
          </a:bodyPr>
          <a:lstStyle/>
          <a:p>
            <a:r>
              <a:rPr lang="fr-FR" sz="1600" b="1">
                <a:solidFill>
                  <a:schemeClr val="accent1"/>
                </a:solidFill>
              </a:rPr>
              <a:t>Notifications</a:t>
            </a:r>
          </a:p>
        </p:txBody>
      </p:sp>
      <p:sp>
        <p:nvSpPr>
          <p:cNvPr id="21" name="Rectangle : coins arrondis 20">
            <a:extLst>
              <a:ext uri="{FF2B5EF4-FFF2-40B4-BE49-F238E27FC236}">
                <a16:creationId xmlns:a16="http://schemas.microsoft.com/office/drawing/2014/main" id="{67548F56-32AC-4C2C-9339-AFE66E7C2024}"/>
              </a:ext>
            </a:extLst>
          </p:cNvPr>
          <p:cNvSpPr/>
          <p:nvPr/>
        </p:nvSpPr>
        <p:spPr>
          <a:xfrm>
            <a:off x="1058370" y="4720742"/>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Impression - brochure</a:t>
            </a:r>
          </a:p>
        </p:txBody>
      </p:sp>
      <p:sp>
        <p:nvSpPr>
          <p:cNvPr id="22" name="Rectangle : coins arrondis 21">
            <a:extLst>
              <a:ext uri="{FF2B5EF4-FFF2-40B4-BE49-F238E27FC236}">
                <a16:creationId xmlns:a16="http://schemas.microsoft.com/office/drawing/2014/main" id="{259C3ACF-1C58-47FE-9019-4F6B639AB1E2}"/>
              </a:ext>
            </a:extLst>
          </p:cNvPr>
          <p:cNvSpPr/>
          <p:nvPr/>
        </p:nvSpPr>
        <p:spPr>
          <a:xfrm>
            <a:off x="7947314" y="5491009"/>
            <a:ext cx="2967181" cy="6096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1"/>
                </a:solidFill>
              </a:rPr>
              <a:t>Réseau sociaux de l’Université</a:t>
            </a:r>
          </a:p>
        </p:txBody>
      </p:sp>
      <p:sp>
        <p:nvSpPr>
          <p:cNvPr id="23" name="Rectangle : coins arrondis 22">
            <a:extLst>
              <a:ext uri="{FF2B5EF4-FFF2-40B4-BE49-F238E27FC236}">
                <a16:creationId xmlns:a16="http://schemas.microsoft.com/office/drawing/2014/main" id="{A93FBF1F-2EA4-470C-BE7A-EC61716C7E4D}"/>
              </a:ext>
            </a:extLst>
          </p:cNvPr>
          <p:cNvSpPr/>
          <p:nvPr/>
        </p:nvSpPr>
        <p:spPr>
          <a:xfrm>
            <a:off x="1069109" y="5487637"/>
            <a:ext cx="2967181" cy="6096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a:solidFill>
                  <a:schemeClr val="accent3">
                    <a:lumMod val="50000"/>
                  </a:schemeClr>
                </a:solidFill>
              </a:rPr>
              <a:t>Mentorat &amp; tutorat</a:t>
            </a:r>
          </a:p>
        </p:txBody>
      </p:sp>
      <p:sp>
        <p:nvSpPr>
          <p:cNvPr id="24" name="Rectangle 23">
            <a:extLst>
              <a:ext uri="{FF2B5EF4-FFF2-40B4-BE49-F238E27FC236}">
                <a16:creationId xmlns:a16="http://schemas.microsoft.com/office/drawing/2014/main" id="{143F9C82-C2A2-434A-B2CD-162810B5873C}"/>
              </a:ext>
            </a:extLst>
          </p:cNvPr>
          <p:cNvSpPr/>
          <p:nvPr/>
        </p:nvSpPr>
        <p:spPr>
          <a:xfrm>
            <a:off x="9105778" y="1069150"/>
            <a:ext cx="3100252" cy="63464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d’un atelier</a:t>
            </a:r>
          </a:p>
        </p:txBody>
      </p:sp>
      <p:pic>
        <p:nvPicPr>
          <p:cNvPr id="26" name="Image 25">
            <a:extLst>
              <a:ext uri="{FF2B5EF4-FFF2-40B4-BE49-F238E27FC236}">
                <a16:creationId xmlns:a16="http://schemas.microsoft.com/office/drawing/2014/main" id="{424FED6B-89FD-46CE-A4E1-5251150EF33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Tree>
    <p:extLst>
      <p:ext uri="{BB962C8B-B14F-4D97-AF65-F5344CB8AC3E}">
        <p14:creationId xmlns:p14="http://schemas.microsoft.com/office/powerpoint/2010/main" val="33290037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7" name="Rectangle 6">
            <a:extLst>
              <a:ext uri="{FF2B5EF4-FFF2-40B4-BE49-F238E27FC236}">
                <a16:creationId xmlns:a16="http://schemas.microsoft.com/office/drawing/2014/main" id="{542366E8-71D7-4205-9574-9301A851B8BD}"/>
              </a:ext>
            </a:extLst>
          </p:cNvPr>
          <p:cNvSpPr/>
          <p:nvPr/>
        </p:nvSpPr>
        <p:spPr>
          <a:xfrm>
            <a:off x="330217" y="1793130"/>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Inscriptions administratives</a:t>
            </a:r>
          </a:p>
        </p:txBody>
      </p:sp>
      <p:sp>
        <p:nvSpPr>
          <p:cNvPr id="8" name="Rectangle 7">
            <a:extLst>
              <a:ext uri="{FF2B5EF4-FFF2-40B4-BE49-F238E27FC236}">
                <a16:creationId xmlns:a16="http://schemas.microsoft.com/office/drawing/2014/main" id="{4D9BD8C0-EB12-4EF4-906B-B0D5ACCCDA11}"/>
              </a:ext>
            </a:extLst>
          </p:cNvPr>
          <p:cNvSpPr/>
          <p:nvPr/>
        </p:nvSpPr>
        <p:spPr>
          <a:xfrm>
            <a:off x="330216" y="4289433"/>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Commencer l’année : informations sur la pré-rentrée</a:t>
            </a:r>
          </a:p>
        </p:txBody>
      </p:sp>
      <p:sp>
        <p:nvSpPr>
          <p:cNvPr id="9" name="Rectangle 8">
            <a:extLst>
              <a:ext uri="{FF2B5EF4-FFF2-40B4-BE49-F238E27FC236}">
                <a16:creationId xmlns:a16="http://schemas.microsoft.com/office/drawing/2014/main" id="{CE7B472E-497C-4481-9682-6B9E31A5B35B}"/>
              </a:ext>
            </a:extLst>
          </p:cNvPr>
          <p:cNvSpPr/>
          <p:nvPr/>
        </p:nvSpPr>
        <p:spPr>
          <a:xfrm>
            <a:off x="3006078" y="1793130"/>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Outils numériques</a:t>
            </a:r>
          </a:p>
        </p:txBody>
      </p:sp>
      <p:sp>
        <p:nvSpPr>
          <p:cNvPr id="10" name="Rectangle 9">
            <a:extLst>
              <a:ext uri="{FF2B5EF4-FFF2-40B4-BE49-F238E27FC236}">
                <a16:creationId xmlns:a16="http://schemas.microsoft.com/office/drawing/2014/main" id="{C1F5E4A8-4052-496B-90C9-F4FA01D23683}"/>
              </a:ext>
            </a:extLst>
          </p:cNvPr>
          <p:cNvSpPr/>
          <p:nvPr/>
        </p:nvSpPr>
        <p:spPr>
          <a:xfrm>
            <a:off x="3006077" y="4289433"/>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Cours, calendrier et emplois du temps</a:t>
            </a:r>
          </a:p>
        </p:txBody>
      </p:sp>
      <p:sp>
        <p:nvSpPr>
          <p:cNvPr id="11" name="Rectangle 10">
            <a:extLst>
              <a:ext uri="{FF2B5EF4-FFF2-40B4-BE49-F238E27FC236}">
                <a16:creationId xmlns:a16="http://schemas.microsoft.com/office/drawing/2014/main" id="{D8BFDFA8-5253-443E-8495-D7440B7167AF}"/>
              </a:ext>
            </a:extLst>
          </p:cNvPr>
          <p:cNvSpPr/>
          <p:nvPr/>
        </p:nvSpPr>
        <p:spPr>
          <a:xfrm>
            <a:off x="5681939" y="1793130"/>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L’Université de Lille</a:t>
            </a:r>
          </a:p>
        </p:txBody>
      </p:sp>
      <p:sp>
        <p:nvSpPr>
          <p:cNvPr id="12" name="Rectangle 11">
            <a:extLst>
              <a:ext uri="{FF2B5EF4-FFF2-40B4-BE49-F238E27FC236}">
                <a16:creationId xmlns:a16="http://schemas.microsoft.com/office/drawing/2014/main" id="{243648B7-0C00-46CD-A186-DE273946D9D5}"/>
              </a:ext>
            </a:extLst>
          </p:cNvPr>
          <p:cNvSpPr/>
          <p:nvPr/>
        </p:nvSpPr>
        <p:spPr>
          <a:xfrm>
            <a:off x="5681938" y="4289433"/>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dirty="0"/>
              <a:t>Services de l’Université</a:t>
            </a:r>
          </a:p>
        </p:txBody>
      </p:sp>
      <p:sp>
        <p:nvSpPr>
          <p:cNvPr id="13" name="Rectangle 12">
            <a:extLst>
              <a:ext uri="{FF2B5EF4-FFF2-40B4-BE49-F238E27FC236}">
                <a16:creationId xmlns:a16="http://schemas.microsoft.com/office/drawing/2014/main" id="{D2CB0889-AC37-4FF9-B2F8-9F0852ED0A23}"/>
              </a:ext>
            </a:extLst>
          </p:cNvPr>
          <p:cNvSpPr/>
          <p:nvPr/>
        </p:nvSpPr>
        <p:spPr>
          <a:xfrm>
            <a:off x="8357799" y="1793130"/>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Notifications sur la scolarité</a:t>
            </a:r>
          </a:p>
        </p:txBody>
      </p:sp>
      <p:sp>
        <p:nvSpPr>
          <p:cNvPr id="14" name="Rectangle 13">
            <a:extLst>
              <a:ext uri="{FF2B5EF4-FFF2-40B4-BE49-F238E27FC236}">
                <a16:creationId xmlns:a16="http://schemas.microsoft.com/office/drawing/2014/main" id="{9488ACAF-78E9-42A0-9AF2-010E12C9ACCC}"/>
              </a:ext>
            </a:extLst>
          </p:cNvPr>
          <p:cNvSpPr/>
          <p:nvPr/>
        </p:nvSpPr>
        <p:spPr>
          <a:xfrm>
            <a:off x="8357798" y="4289433"/>
            <a:ext cx="1739676" cy="8278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a:t>Vie de l’Université et de la Composante</a:t>
            </a:r>
          </a:p>
        </p:txBody>
      </p:sp>
      <p:sp>
        <p:nvSpPr>
          <p:cNvPr id="17" name="Rectangle : carré corné 16">
            <a:extLst>
              <a:ext uri="{FF2B5EF4-FFF2-40B4-BE49-F238E27FC236}">
                <a16:creationId xmlns:a16="http://schemas.microsoft.com/office/drawing/2014/main" id="{638C98B1-667E-422F-8C61-A19D21660CA8}"/>
              </a:ext>
            </a:extLst>
          </p:cNvPr>
          <p:cNvSpPr/>
          <p:nvPr/>
        </p:nvSpPr>
        <p:spPr>
          <a:xfrm>
            <a:off x="330215" y="5810395"/>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Mail</a:t>
            </a:r>
          </a:p>
        </p:txBody>
      </p:sp>
      <p:sp>
        <p:nvSpPr>
          <p:cNvPr id="18" name="Rectangle : carré corné 17">
            <a:extLst>
              <a:ext uri="{FF2B5EF4-FFF2-40B4-BE49-F238E27FC236}">
                <a16:creationId xmlns:a16="http://schemas.microsoft.com/office/drawing/2014/main" id="{6E8A4B2D-ADAC-4140-9903-F747C9B7CF40}"/>
              </a:ext>
            </a:extLst>
          </p:cNvPr>
          <p:cNvSpPr/>
          <p:nvPr/>
        </p:nvSpPr>
        <p:spPr>
          <a:xfrm>
            <a:off x="330216" y="2731104"/>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Site de l’Université</a:t>
            </a:r>
          </a:p>
        </p:txBody>
      </p:sp>
      <p:sp>
        <p:nvSpPr>
          <p:cNvPr id="19" name="Rectangle : carré corné 18">
            <a:extLst>
              <a:ext uri="{FF2B5EF4-FFF2-40B4-BE49-F238E27FC236}">
                <a16:creationId xmlns:a16="http://schemas.microsoft.com/office/drawing/2014/main" id="{A853A6E6-1941-42E8-946B-42B9C841A7A7}"/>
              </a:ext>
            </a:extLst>
          </p:cNvPr>
          <p:cNvSpPr/>
          <p:nvPr/>
        </p:nvSpPr>
        <p:spPr>
          <a:xfrm>
            <a:off x="330215" y="3298411"/>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Mail</a:t>
            </a:r>
          </a:p>
        </p:txBody>
      </p:sp>
      <p:sp>
        <p:nvSpPr>
          <p:cNvPr id="20" name="Rectangle 19">
            <a:extLst>
              <a:ext uri="{FF2B5EF4-FFF2-40B4-BE49-F238E27FC236}">
                <a16:creationId xmlns:a16="http://schemas.microsoft.com/office/drawing/2014/main" id="{876320D9-9F06-4946-8A2D-C91F2275B7C6}"/>
              </a:ext>
            </a:extLst>
          </p:cNvPr>
          <p:cNvSpPr/>
          <p:nvPr/>
        </p:nvSpPr>
        <p:spPr>
          <a:xfrm>
            <a:off x="324853" y="1096130"/>
            <a:ext cx="11030719" cy="583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pPr>
            <a:r>
              <a:rPr lang="fr-FR" sz="3330" b="1">
                <a:solidFill>
                  <a:schemeClr val="accent2"/>
                </a:solidFill>
              </a:rPr>
              <a:t>Cartographie des informations et de leurs canaux</a:t>
            </a:r>
          </a:p>
        </p:txBody>
      </p:sp>
      <p:sp>
        <p:nvSpPr>
          <p:cNvPr id="21" name="Rectangle : carré corné 20">
            <a:extLst>
              <a:ext uri="{FF2B5EF4-FFF2-40B4-BE49-F238E27FC236}">
                <a16:creationId xmlns:a16="http://schemas.microsoft.com/office/drawing/2014/main" id="{F0D01693-2CE7-411A-8CC2-9CB9A7122984}"/>
              </a:ext>
            </a:extLst>
          </p:cNvPr>
          <p:cNvSpPr/>
          <p:nvPr/>
        </p:nvSpPr>
        <p:spPr>
          <a:xfrm>
            <a:off x="3006077" y="2731104"/>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25" name="Rectangle : carré corné 24">
            <a:extLst>
              <a:ext uri="{FF2B5EF4-FFF2-40B4-BE49-F238E27FC236}">
                <a16:creationId xmlns:a16="http://schemas.microsoft.com/office/drawing/2014/main" id="{AF849666-9196-47AA-A12F-8BA8A0DA0B5C}"/>
              </a:ext>
            </a:extLst>
          </p:cNvPr>
          <p:cNvSpPr/>
          <p:nvPr/>
        </p:nvSpPr>
        <p:spPr>
          <a:xfrm>
            <a:off x="3006077" y="3298411"/>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26" name="Larme 25">
            <a:extLst>
              <a:ext uri="{FF2B5EF4-FFF2-40B4-BE49-F238E27FC236}">
                <a16:creationId xmlns:a16="http://schemas.microsoft.com/office/drawing/2014/main" id="{B78C0E60-136C-47CF-8426-E0758D8EE313}"/>
              </a:ext>
            </a:extLst>
          </p:cNvPr>
          <p:cNvSpPr/>
          <p:nvPr/>
        </p:nvSpPr>
        <p:spPr>
          <a:xfrm>
            <a:off x="10859500" y="1265908"/>
            <a:ext cx="350619" cy="350619"/>
          </a:xfrm>
          <a:prstGeom prst="teardrop">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extLst>
              <a:ext uri="{FF2B5EF4-FFF2-40B4-BE49-F238E27FC236}">
                <a16:creationId xmlns:a16="http://schemas.microsoft.com/office/drawing/2014/main" id="{C8E0E273-01D0-4738-B28D-BEC79908E585}"/>
              </a:ext>
            </a:extLst>
          </p:cNvPr>
          <p:cNvSpPr txBox="1"/>
          <p:nvPr/>
        </p:nvSpPr>
        <p:spPr>
          <a:xfrm>
            <a:off x="10937879" y="1287328"/>
            <a:ext cx="1500815" cy="307777"/>
          </a:xfrm>
          <a:prstGeom prst="rect">
            <a:avLst/>
          </a:prstGeom>
          <a:noFill/>
        </p:spPr>
        <p:txBody>
          <a:bodyPr wrap="square" rtlCol="0">
            <a:spAutoFit/>
          </a:bodyPr>
          <a:lstStyle/>
          <a:p>
            <a:r>
              <a:rPr lang="fr-FR" sz="1400" b="1">
                <a:solidFill>
                  <a:schemeClr val="accent5">
                    <a:lumMod val="75000"/>
                  </a:schemeClr>
                </a:solidFill>
              </a:rPr>
              <a:t>ANIMATION</a:t>
            </a:r>
          </a:p>
        </p:txBody>
      </p:sp>
      <p:sp>
        <p:nvSpPr>
          <p:cNvPr id="28" name="Rectangle : carré corné 27">
            <a:extLst>
              <a:ext uri="{FF2B5EF4-FFF2-40B4-BE49-F238E27FC236}">
                <a16:creationId xmlns:a16="http://schemas.microsoft.com/office/drawing/2014/main" id="{4FDE8490-5982-4500-B806-1B599D913163}"/>
              </a:ext>
            </a:extLst>
          </p:cNvPr>
          <p:cNvSpPr/>
          <p:nvPr/>
        </p:nvSpPr>
        <p:spPr>
          <a:xfrm>
            <a:off x="5681938" y="2731104"/>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29" name="Rectangle : carré corné 28">
            <a:extLst>
              <a:ext uri="{FF2B5EF4-FFF2-40B4-BE49-F238E27FC236}">
                <a16:creationId xmlns:a16="http://schemas.microsoft.com/office/drawing/2014/main" id="{9359CD44-0F62-46A4-8D3B-A8C837AF4E55}"/>
              </a:ext>
            </a:extLst>
          </p:cNvPr>
          <p:cNvSpPr/>
          <p:nvPr/>
        </p:nvSpPr>
        <p:spPr>
          <a:xfrm>
            <a:off x="5681938" y="3298411"/>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30" name="Rectangle : carré corné 29">
            <a:extLst>
              <a:ext uri="{FF2B5EF4-FFF2-40B4-BE49-F238E27FC236}">
                <a16:creationId xmlns:a16="http://schemas.microsoft.com/office/drawing/2014/main" id="{38D50289-84D9-4084-A9AE-73CA6D665DBC}"/>
              </a:ext>
            </a:extLst>
          </p:cNvPr>
          <p:cNvSpPr/>
          <p:nvPr/>
        </p:nvSpPr>
        <p:spPr>
          <a:xfrm>
            <a:off x="8363162" y="2731104"/>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31" name="Rectangle : carré corné 30">
            <a:extLst>
              <a:ext uri="{FF2B5EF4-FFF2-40B4-BE49-F238E27FC236}">
                <a16:creationId xmlns:a16="http://schemas.microsoft.com/office/drawing/2014/main" id="{3CB9E0C6-21D9-4EDF-9253-511D843F7C16}"/>
              </a:ext>
            </a:extLst>
          </p:cNvPr>
          <p:cNvSpPr/>
          <p:nvPr/>
        </p:nvSpPr>
        <p:spPr>
          <a:xfrm>
            <a:off x="8363162" y="3298411"/>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32" name="Rectangle : carré corné 31">
            <a:extLst>
              <a:ext uri="{FF2B5EF4-FFF2-40B4-BE49-F238E27FC236}">
                <a16:creationId xmlns:a16="http://schemas.microsoft.com/office/drawing/2014/main" id="{ACFBCD0B-EDFF-42FE-B9B0-6557B7DA8904}"/>
              </a:ext>
            </a:extLst>
          </p:cNvPr>
          <p:cNvSpPr/>
          <p:nvPr/>
        </p:nvSpPr>
        <p:spPr>
          <a:xfrm>
            <a:off x="8363162" y="5243088"/>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33" name="Rectangle : carré corné 32">
            <a:extLst>
              <a:ext uri="{FF2B5EF4-FFF2-40B4-BE49-F238E27FC236}">
                <a16:creationId xmlns:a16="http://schemas.microsoft.com/office/drawing/2014/main" id="{A9D43CF5-9DFA-4EE2-984B-12F191299288}"/>
              </a:ext>
            </a:extLst>
          </p:cNvPr>
          <p:cNvSpPr/>
          <p:nvPr/>
        </p:nvSpPr>
        <p:spPr>
          <a:xfrm>
            <a:off x="8363162" y="5810395"/>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34" name="Rectangle : carré corné 33">
            <a:extLst>
              <a:ext uri="{FF2B5EF4-FFF2-40B4-BE49-F238E27FC236}">
                <a16:creationId xmlns:a16="http://schemas.microsoft.com/office/drawing/2014/main" id="{81F45DF1-B22D-4078-B449-05E7E2A7795E}"/>
              </a:ext>
            </a:extLst>
          </p:cNvPr>
          <p:cNvSpPr/>
          <p:nvPr/>
        </p:nvSpPr>
        <p:spPr>
          <a:xfrm>
            <a:off x="5681938" y="5243088"/>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35" name="Rectangle : carré corné 34">
            <a:extLst>
              <a:ext uri="{FF2B5EF4-FFF2-40B4-BE49-F238E27FC236}">
                <a16:creationId xmlns:a16="http://schemas.microsoft.com/office/drawing/2014/main" id="{BB4A254F-539D-4046-A1EA-181C98022F98}"/>
              </a:ext>
            </a:extLst>
          </p:cNvPr>
          <p:cNvSpPr/>
          <p:nvPr/>
        </p:nvSpPr>
        <p:spPr>
          <a:xfrm>
            <a:off x="5681938" y="5810395"/>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36" name="Rectangle : carré corné 35">
            <a:extLst>
              <a:ext uri="{FF2B5EF4-FFF2-40B4-BE49-F238E27FC236}">
                <a16:creationId xmlns:a16="http://schemas.microsoft.com/office/drawing/2014/main" id="{C846BB6B-F28B-4BBD-B697-0CFEC06881E2}"/>
              </a:ext>
            </a:extLst>
          </p:cNvPr>
          <p:cNvSpPr/>
          <p:nvPr/>
        </p:nvSpPr>
        <p:spPr>
          <a:xfrm>
            <a:off x="3006077" y="5243088"/>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37" name="Rectangle : carré corné 36">
            <a:extLst>
              <a:ext uri="{FF2B5EF4-FFF2-40B4-BE49-F238E27FC236}">
                <a16:creationId xmlns:a16="http://schemas.microsoft.com/office/drawing/2014/main" id="{59F5D040-2666-490D-921D-781F2FBF5F3C}"/>
              </a:ext>
            </a:extLst>
          </p:cNvPr>
          <p:cNvSpPr/>
          <p:nvPr/>
        </p:nvSpPr>
        <p:spPr>
          <a:xfrm>
            <a:off x="3006077" y="5810395"/>
            <a:ext cx="804011" cy="457200"/>
          </a:xfrm>
          <a:prstGeom prst="foldedCorner">
            <a:avLst>
              <a:gd name="adj" fmla="val 25490"/>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1">
                    <a:lumMod val="90000"/>
                    <a:lumOff val="10000"/>
                  </a:schemeClr>
                </a:solidFill>
              </a:rPr>
              <a:t>…</a:t>
            </a:r>
          </a:p>
        </p:txBody>
      </p:sp>
      <p:sp>
        <p:nvSpPr>
          <p:cNvPr id="38" name="Rectangle : carré corné 37">
            <a:extLst>
              <a:ext uri="{FF2B5EF4-FFF2-40B4-BE49-F238E27FC236}">
                <a16:creationId xmlns:a16="http://schemas.microsoft.com/office/drawing/2014/main" id="{F24A147B-943B-4978-A8BC-22DC461D7443}"/>
              </a:ext>
            </a:extLst>
          </p:cNvPr>
          <p:cNvSpPr/>
          <p:nvPr/>
        </p:nvSpPr>
        <p:spPr>
          <a:xfrm>
            <a:off x="324853" y="5257865"/>
            <a:ext cx="1739676" cy="457200"/>
          </a:xfrm>
          <a:prstGeom prst="foldedCorner">
            <a:avLst>
              <a:gd name="adj" fmla="val 2549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a:solidFill>
                  <a:schemeClr val="accent3">
                    <a:lumMod val="50000"/>
                  </a:schemeClr>
                </a:solidFill>
              </a:rPr>
              <a:t>…</a:t>
            </a:r>
          </a:p>
        </p:txBody>
      </p:sp>
      <p:sp>
        <p:nvSpPr>
          <p:cNvPr id="2" name="Rectangle 1">
            <a:extLst>
              <a:ext uri="{FF2B5EF4-FFF2-40B4-BE49-F238E27FC236}">
                <a16:creationId xmlns:a16="http://schemas.microsoft.com/office/drawing/2014/main" id="{050DEFBF-2F65-9979-E4D9-BBABAB9974DB}"/>
              </a:ext>
            </a:extLst>
          </p:cNvPr>
          <p:cNvSpPr/>
          <p:nvPr/>
        </p:nvSpPr>
        <p:spPr>
          <a:xfrm>
            <a:off x="7115245" y="228245"/>
            <a:ext cx="3100252" cy="63464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d’un atelier</a:t>
            </a:r>
          </a:p>
        </p:txBody>
      </p:sp>
    </p:spTree>
    <p:extLst>
      <p:ext uri="{BB962C8B-B14F-4D97-AF65-F5344CB8AC3E}">
        <p14:creationId xmlns:p14="http://schemas.microsoft.com/office/powerpoint/2010/main" val="4271621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13" name="TextBox 9">
            <a:extLst>
              <a:ext uri="{FF2B5EF4-FFF2-40B4-BE49-F238E27FC236}">
                <a16:creationId xmlns:a16="http://schemas.microsoft.com/office/drawing/2014/main" id="{7C1CB758-7014-4E5D-8B25-DC7584E96D5C}"/>
              </a:ext>
            </a:extLst>
          </p:cNvPr>
          <p:cNvSpPr txBox="1"/>
          <p:nvPr/>
        </p:nvSpPr>
        <p:spPr>
          <a:xfrm>
            <a:off x="495301" y="2807295"/>
            <a:ext cx="5600699" cy="2923062"/>
          </a:xfrm>
          <a:prstGeom prst="roundRect">
            <a:avLst/>
          </a:prstGeom>
          <a:solidFill>
            <a:srgbClr val="EDEDF9"/>
          </a:solidFill>
          <a:ln>
            <a:noFill/>
          </a:ln>
        </p:spPr>
        <p:txBody>
          <a:bodyPr wrap="square" anchor="ctr">
            <a:noAutofit/>
          </a:bodyPr>
          <a:lstStyle/>
          <a:p>
            <a:pPr marL="285750" indent="-285750">
              <a:spcAft>
                <a:spcPts val="600"/>
              </a:spcAft>
              <a:buFontTx/>
              <a:buChar char="-"/>
            </a:pPr>
            <a:r>
              <a:rPr lang="fr-FR" sz="1400"/>
              <a:t>Pour construire une base de données partagée, où l’information serait-elle centralisée et accessible ? Sous quelle forme ? A quel endroit ? </a:t>
            </a:r>
          </a:p>
          <a:p>
            <a:pPr marL="285750" indent="-285750">
              <a:spcAft>
                <a:spcPts val="600"/>
              </a:spcAft>
              <a:buFontTx/>
              <a:buChar char="-"/>
            </a:pPr>
            <a:r>
              <a:rPr lang="fr-FR" sz="1400"/>
              <a:t>Pour mieux former le personnel d’accueil de premier niveau, qui doit être formé ? Sur quelles thématiques ?</a:t>
            </a:r>
          </a:p>
          <a:p>
            <a:pPr marL="285750" indent="-285750">
              <a:spcAft>
                <a:spcPts val="600"/>
              </a:spcAft>
              <a:buFontTx/>
              <a:buChar char="-"/>
            </a:pPr>
            <a:r>
              <a:rPr lang="fr-FR" sz="1400"/>
              <a:t>Si nous construisions un groupe de travail pour enrichir et mettre à jour régulièrement cette base d’informations, qui en ferait partie ? Quel serait son fonctionnement ? </a:t>
            </a:r>
          </a:p>
        </p:txBody>
      </p:sp>
      <p:sp>
        <p:nvSpPr>
          <p:cNvPr id="14" name="Ellipse 6">
            <a:extLst>
              <a:ext uri="{FF2B5EF4-FFF2-40B4-BE49-F238E27FC236}">
                <a16:creationId xmlns:a16="http://schemas.microsoft.com/office/drawing/2014/main" id="{8171AA9B-E6FD-45E8-ABBE-01C3C75B39DA}"/>
              </a:ext>
            </a:extLst>
          </p:cNvPr>
          <p:cNvSpPr/>
          <p:nvPr/>
        </p:nvSpPr>
        <p:spPr>
          <a:xfrm>
            <a:off x="644157" y="1837585"/>
            <a:ext cx="1526004" cy="573189"/>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a:solidFill>
                  <a:schemeClr val="bg1"/>
                </a:solidFill>
              </a:rPr>
              <a:t>1</a:t>
            </a:r>
            <a:r>
              <a:rPr lang="fr-FR" sz="2000" b="1" baseline="30000">
                <a:solidFill>
                  <a:schemeClr val="bg1"/>
                </a:solidFill>
              </a:rPr>
              <a:t>er</a:t>
            </a:r>
            <a:r>
              <a:rPr lang="fr-FR" sz="2000" b="1">
                <a:solidFill>
                  <a:schemeClr val="bg1"/>
                </a:solidFill>
              </a:rPr>
              <a:t> groupe</a:t>
            </a:r>
          </a:p>
        </p:txBody>
      </p:sp>
      <p:sp>
        <p:nvSpPr>
          <p:cNvPr id="17" name="Titre 3">
            <a:extLst>
              <a:ext uri="{FF2B5EF4-FFF2-40B4-BE49-F238E27FC236}">
                <a16:creationId xmlns:a16="http://schemas.microsoft.com/office/drawing/2014/main" id="{AFFE7BEB-D33B-44E3-B7D4-F8FF62BD8661}"/>
              </a:ext>
            </a:extLst>
          </p:cNvPr>
          <p:cNvSpPr txBox="1">
            <a:spLocks/>
          </p:cNvSpPr>
          <p:nvPr/>
        </p:nvSpPr>
        <p:spPr>
          <a:xfrm>
            <a:off x="2170161" y="1764885"/>
            <a:ext cx="3720276" cy="718587"/>
          </a:xfrm>
          <a:prstGeom prst="rect">
            <a:avLst/>
          </a:prstGeom>
        </p:spPr>
        <p:txBody>
          <a:bodyPr vert="horz" lIns="91440" tIns="45720" rIns="91440" bIns="45720" rtlCol="0" anchor="ctr">
            <a:no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1600">
                <a:solidFill>
                  <a:schemeClr val="accent4"/>
                </a:solidFill>
              </a:rPr>
              <a:t>Construire une base d’information partagée pour alimenter une FAQ et une formation sur l’accueil</a:t>
            </a:r>
          </a:p>
        </p:txBody>
      </p:sp>
      <p:sp>
        <p:nvSpPr>
          <p:cNvPr id="18" name="TextBox 9">
            <a:extLst>
              <a:ext uri="{FF2B5EF4-FFF2-40B4-BE49-F238E27FC236}">
                <a16:creationId xmlns:a16="http://schemas.microsoft.com/office/drawing/2014/main" id="{5F3BD7BE-1B3A-471E-8523-C281D7F3912D}"/>
              </a:ext>
            </a:extLst>
          </p:cNvPr>
          <p:cNvSpPr txBox="1"/>
          <p:nvPr/>
        </p:nvSpPr>
        <p:spPr>
          <a:xfrm>
            <a:off x="6301565" y="2807295"/>
            <a:ext cx="5600699" cy="2923062"/>
          </a:xfrm>
          <a:prstGeom prst="roundRect">
            <a:avLst/>
          </a:prstGeom>
          <a:solidFill>
            <a:srgbClr val="EDEDF9"/>
          </a:solidFill>
          <a:ln>
            <a:noFill/>
          </a:ln>
        </p:spPr>
        <p:txBody>
          <a:bodyPr wrap="square" anchor="ctr">
            <a:noAutofit/>
          </a:bodyPr>
          <a:lstStyle>
            <a:defPPr>
              <a:defRPr lang="fr-FR"/>
            </a:defPPr>
            <a:lvl1pPr marL="285750" indent="-285750">
              <a:spcAft>
                <a:spcPts val="600"/>
              </a:spcAft>
              <a:buFontTx/>
              <a:buChar char="-"/>
              <a:defRPr sz="1400"/>
            </a:lvl1pPr>
          </a:lstStyle>
          <a:p>
            <a:r>
              <a:rPr lang="fr-FR" dirty="0"/>
              <a:t>Lorsqu’un étudiant vient voir un service pour réaliser une demande ou demander où en est sa demande, de quelles informations auriez-vous besoin ? Quel serait le processus pour les obtenir ? (Outils, communication avec les autres services…)</a:t>
            </a:r>
          </a:p>
          <a:p>
            <a:r>
              <a:rPr lang="fr-FR" dirty="0"/>
              <a:t>Quelles types de demandes aimerait-on que cet outil puisse gérer en priorité ?</a:t>
            </a:r>
          </a:p>
          <a:p>
            <a:r>
              <a:rPr lang="fr-FR" dirty="0"/>
              <a:t>De quelles données aurait-on besoin pour piloter ce suivi à terme ? (nombre de demandes réalisées au global et par étudiant, délais de traitement des demandes…)</a:t>
            </a:r>
          </a:p>
        </p:txBody>
      </p:sp>
      <p:sp>
        <p:nvSpPr>
          <p:cNvPr id="19" name="Ellipse 6">
            <a:extLst>
              <a:ext uri="{FF2B5EF4-FFF2-40B4-BE49-F238E27FC236}">
                <a16:creationId xmlns:a16="http://schemas.microsoft.com/office/drawing/2014/main" id="{3E2B56B6-9570-482E-8512-B7A1B4338B9C}"/>
              </a:ext>
            </a:extLst>
          </p:cNvPr>
          <p:cNvSpPr/>
          <p:nvPr/>
        </p:nvSpPr>
        <p:spPr>
          <a:xfrm>
            <a:off x="6218511" y="1837585"/>
            <a:ext cx="1757914" cy="573189"/>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a:solidFill>
                  <a:schemeClr val="bg1"/>
                </a:solidFill>
              </a:rPr>
              <a:t>2</a:t>
            </a:r>
            <a:r>
              <a:rPr lang="fr-FR" sz="2000" b="1" baseline="30000">
                <a:solidFill>
                  <a:schemeClr val="bg1"/>
                </a:solidFill>
              </a:rPr>
              <a:t>ème</a:t>
            </a:r>
            <a:r>
              <a:rPr lang="fr-FR" sz="2000" b="1">
                <a:solidFill>
                  <a:schemeClr val="bg1"/>
                </a:solidFill>
              </a:rPr>
              <a:t> groupe</a:t>
            </a:r>
          </a:p>
        </p:txBody>
      </p:sp>
      <p:sp>
        <p:nvSpPr>
          <p:cNvPr id="20" name="Titre 3">
            <a:extLst>
              <a:ext uri="{FF2B5EF4-FFF2-40B4-BE49-F238E27FC236}">
                <a16:creationId xmlns:a16="http://schemas.microsoft.com/office/drawing/2014/main" id="{7355713E-E76C-4D53-9C99-B2B8DB076FA2}"/>
              </a:ext>
            </a:extLst>
          </p:cNvPr>
          <p:cNvSpPr txBox="1">
            <a:spLocks/>
          </p:cNvSpPr>
          <p:nvPr/>
        </p:nvSpPr>
        <p:spPr>
          <a:xfrm>
            <a:off x="7976424" y="1764885"/>
            <a:ext cx="3925839" cy="718587"/>
          </a:xfrm>
          <a:prstGeom prst="rect">
            <a:avLst/>
          </a:prstGeom>
        </p:spPr>
        <p:txBody>
          <a:bodyPr vert="horz" lIns="91440" tIns="45720" rIns="91440" bIns="45720" rtlCol="0" anchor="ctr">
            <a:no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1600" dirty="0">
                <a:solidFill>
                  <a:schemeClr val="accent4"/>
                </a:solidFill>
              </a:rPr>
              <a:t>Construire la cible d’un suivi de l’ensemble des demandes </a:t>
            </a:r>
            <a:r>
              <a:rPr lang="fr-FR" sz="1600" i="1" dirty="0">
                <a:solidFill>
                  <a:schemeClr val="accent4"/>
                </a:solidFill>
              </a:rPr>
              <a:t>(qui déclenchent une action d’un service)</a:t>
            </a:r>
            <a:r>
              <a:rPr lang="fr-FR" sz="1600" dirty="0">
                <a:solidFill>
                  <a:schemeClr val="accent4"/>
                </a:solidFill>
              </a:rPr>
              <a:t> d’un étudiant</a:t>
            </a:r>
          </a:p>
        </p:txBody>
      </p:sp>
      <p:sp>
        <p:nvSpPr>
          <p:cNvPr id="21" name="Espace réservé du texte 4">
            <a:extLst>
              <a:ext uri="{FF2B5EF4-FFF2-40B4-BE49-F238E27FC236}">
                <a16:creationId xmlns:a16="http://schemas.microsoft.com/office/drawing/2014/main" id="{ACD0BD30-9E38-47D7-B388-D6BC0564B396}"/>
              </a:ext>
            </a:extLst>
          </p:cNvPr>
          <p:cNvSpPr txBox="1">
            <a:spLocks/>
          </p:cNvSpPr>
          <p:nvPr/>
        </p:nvSpPr>
        <p:spPr bwMode="gray">
          <a:xfrm>
            <a:off x="432506" y="1278436"/>
            <a:ext cx="11232445" cy="541754"/>
          </a:xfrm>
          <a:prstGeom prst="rect">
            <a:avLst/>
          </a:prstGeom>
        </p:spPr>
        <p:txBody>
          <a:bodyPr vert="horz" lIns="0" tIns="0" rIns="0" bIns="0" rtlCol="0" anchor="t" anchorCtr="0">
            <a:noAutofit/>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baseline="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sz="1400" b="1"/>
              <a:t>Objectif </a:t>
            </a:r>
            <a:r>
              <a:rPr lang="fr-FR" sz="1400"/>
              <a:t>: identifier la cible et les pistes d’actions pour l’atteindre pour chacune des thématiques adressées</a:t>
            </a:r>
          </a:p>
        </p:txBody>
      </p:sp>
      <p:sp>
        <p:nvSpPr>
          <p:cNvPr id="25" name="Espace réservé du texte 4">
            <a:extLst>
              <a:ext uri="{FF2B5EF4-FFF2-40B4-BE49-F238E27FC236}">
                <a16:creationId xmlns:a16="http://schemas.microsoft.com/office/drawing/2014/main" id="{9DD6AA56-E667-4E06-AF46-4046AAB791F0}"/>
              </a:ext>
            </a:extLst>
          </p:cNvPr>
          <p:cNvSpPr txBox="1">
            <a:spLocks/>
          </p:cNvSpPr>
          <p:nvPr/>
        </p:nvSpPr>
        <p:spPr bwMode="gray">
          <a:xfrm>
            <a:off x="432506" y="5949302"/>
            <a:ext cx="11232445" cy="345172"/>
          </a:xfrm>
          <a:prstGeom prst="rect">
            <a:avLst/>
          </a:prstGeom>
        </p:spPr>
        <p:txBody>
          <a:bodyPr vert="horz" lIns="0" tIns="0" rIns="0" bIns="0" rtlCol="0" anchor="t" anchorCtr="0">
            <a:noAutofit/>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baseline="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algn="ctr">
              <a:spcAft>
                <a:spcPts val="1200"/>
              </a:spcAft>
            </a:pPr>
            <a:r>
              <a:rPr lang="fr-FR" sz="1400" i="1">
                <a:latin typeface="+mj-lt"/>
              </a:rPr>
              <a:t>Quels sont les facteurs de succès pour réussir l’objectif ? Quels sont les freins éventuels à dépasser et appréhender ?</a:t>
            </a:r>
          </a:p>
        </p:txBody>
      </p:sp>
      <p:sp>
        <p:nvSpPr>
          <p:cNvPr id="32" name="Titre 3">
            <a:extLst>
              <a:ext uri="{FF2B5EF4-FFF2-40B4-BE49-F238E27FC236}">
                <a16:creationId xmlns:a16="http://schemas.microsoft.com/office/drawing/2014/main" id="{DEFC99B7-83D5-4759-90DA-0B8EDA513BEC}"/>
              </a:ext>
            </a:extLst>
          </p:cNvPr>
          <p:cNvSpPr txBox="1">
            <a:spLocks/>
          </p:cNvSpPr>
          <p:nvPr/>
        </p:nvSpPr>
        <p:spPr>
          <a:xfrm>
            <a:off x="3599447" y="205310"/>
            <a:ext cx="4993106" cy="719988"/>
          </a:xfrm>
          <a:prstGeom prst="rect">
            <a:avLst/>
          </a:prstGeom>
        </p:spPr>
        <p:txBody>
          <a:bodyPr>
            <a:norm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3200">
                <a:solidFill>
                  <a:schemeClr val="accent2"/>
                </a:solidFill>
              </a:rPr>
              <a:t>Travail en sous-groupes</a:t>
            </a:r>
          </a:p>
        </p:txBody>
      </p:sp>
      <p:sp>
        <p:nvSpPr>
          <p:cNvPr id="33" name="Rectangle : coins arrondis 32">
            <a:extLst>
              <a:ext uri="{FF2B5EF4-FFF2-40B4-BE49-F238E27FC236}">
                <a16:creationId xmlns:a16="http://schemas.microsoft.com/office/drawing/2014/main" id="{83278372-F130-465D-B554-FF55D0E0212C}"/>
              </a:ext>
            </a:extLst>
          </p:cNvPr>
          <p:cNvSpPr/>
          <p:nvPr/>
        </p:nvSpPr>
        <p:spPr>
          <a:xfrm>
            <a:off x="4851400" y="678564"/>
            <a:ext cx="2489200" cy="528257"/>
          </a:xfrm>
          <a:prstGeom prst="roundRect">
            <a:avLst>
              <a:gd name="adj" fmla="val 33496"/>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solidFill>
                  <a:schemeClr val="tx1">
                    <a:lumMod val="75000"/>
                    <a:lumOff val="25000"/>
                  </a:schemeClr>
                </a:solidFill>
              </a:rPr>
              <a:t>1 post-it par idée !</a:t>
            </a:r>
          </a:p>
        </p:txBody>
      </p:sp>
      <p:sp>
        <p:nvSpPr>
          <p:cNvPr id="2" name="Rectangle 1">
            <a:extLst>
              <a:ext uri="{FF2B5EF4-FFF2-40B4-BE49-F238E27FC236}">
                <a16:creationId xmlns:a16="http://schemas.microsoft.com/office/drawing/2014/main" id="{273FB021-118B-82FD-7F6E-BF5F28ACC9FA}"/>
              </a:ext>
            </a:extLst>
          </p:cNvPr>
          <p:cNvSpPr/>
          <p:nvPr/>
        </p:nvSpPr>
        <p:spPr>
          <a:xfrm>
            <a:off x="9093909" y="968332"/>
            <a:ext cx="3100252" cy="63464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d’un atelier</a:t>
            </a:r>
          </a:p>
        </p:txBody>
      </p:sp>
    </p:spTree>
    <p:extLst>
      <p:ext uri="{BB962C8B-B14F-4D97-AF65-F5344CB8AC3E}">
        <p14:creationId xmlns:p14="http://schemas.microsoft.com/office/powerpoint/2010/main" val="844359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cxnSp>
        <p:nvCxnSpPr>
          <p:cNvPr id="7" name="Connecteur droit 6">
            <a:extLst>
              <a:ext uri="{FF2B5EF4-FFF2-40B4-BE49-F238E27FC236}">
                <a16:creationId xmlns:a16="http://schemas.microsoft.com/office/drawing/2014/main" id="{C8AC4A49-7C90-4E96-B252-8870D2B3AAB7}"/>
              </a:ext>
            </a:extLst>
          </p:cNvPr>
          <p:cNvCxnSpPr>
            <a:cxnSpLocks/>
          </p:cNvCxnSpPr>
          <p:nvPr/>
        </p:nvCxnSpPr>
        <p:spPr>
          <a:xfrm>
            <a:off x="904307" y="1758183"/>
            <a:ext cx="0" cy="39279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3DE17B55-41A4-4C3D-AA29-CD1A7D6C0DEB}"/>
              </a:ext>
            </a:extLst>
          </p:cNvPr>
          <p:cNvSpPr/>
          <p:nvPr/>
        </p:nvSpPr>
        <p:spPr>
          <a:xfrm>
            <a:off x="336889" y="4047595"/>
            <a:ext cx="10530865"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867">
              <a:latin typeface="Marianne" panose="02000000000000000000" pitchFamily="50" charset="0"/>
            </a:endParaRPr>
          </a:p>
        </p:txBody>
      </p:sp>
      <p:sp>
        <p:nvSpPr>
          <p:cNvPr id="9" name="Espace réservé du texte 3">
            <a:extLst>
              <a:ext uri="{FF2B5EF4-FFF2-40B4-BE49-F238E27FC236}">
                <a16:creationId xmlns:a16="http://schemas.microsoft.com/office/drawing/2014/main" id="{F8524915-90B7-40DB-A2F6-C6C6618F8264}"/>
              </a:ext>
            </a:extLst>
          </p:cNvPr>
          <p:cNvSpPr txBox="1">
            <a:spLocks/>
          </p:cNvSpPr>
          <p:nvPr/>
        </p:nvSpPr>
        <p:spPr bwMode="auto">
          <a:xfrm>
            <a:off x="1056625" y="2002441"/>
            <a:ext cx="9811129" cy="407251"/>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Introduction : objectifs de l’atelier, planning de la démarche Services Publics+</a:t>
            </a:r>
          </a:p>
          <a:p>
            <a:pPr algn="l">
              <a:spcAft>
                <a:spcPts val="600"/>
              </a:spcAft>
            </a:pPr>
            <a:endParaRPr lang="fr-FR" sz="1600" b="1" dirty="0">
              <a:latin typeface="Marianne" panose="02000000000000000000" pitchFamily="2" charset="0"/>
            </a:endParaRPr>
          </a:p>
        </p:txBody>
      </p:sp>
      <p:sp>
        <p:nvSpPr>
          <p:cNvPr id="10" name="Rectangle 9">
            <a:extLst>
              <a:ext uri="{FF2B5EF4-FFF2-40B4-BE49-F238E27FC236}">
                <a16:creationId xmlns:a16="http://schemas.microsoft.com/office/drawing/2014/main" id="{BC854D47-DC0C-4A21-A41E-61595024A4D2}"/>
              </a:ext>
            </a:extLst>
          </p:cNvPr>
          <p:cNvSpPr/>
          <p:nvPr/>
        </p:nvSpPr>
        <p:spPr bwMode="auto">
          <a:xfrm>
            <a:off x="401624" y="2718695"/>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2</a:t>
            </a:r>
          </a:p>
        </p:txBody>
      </p:sp>
      <p:sp>
        <p:nvSpPr>
          <p:cNvPr id="11" name="Rectangle 10">
            <a:extLst>
              <a:ext uri="{FF2B5EF4-FFF2-40B4-BE49-F238E27FC236}">
                <a16:creationId xmlns:a16="http://schemas.microsoft.com/office/drawing/2014/main" id="{427AABA6-5AF6-4EA7-A073-DC51F2A53A49}"/>
              </a:ext>
            </a:extLst>
          </p:cNvPr>
          <p:cNvSpPr/>
          <p:nvPr/>
        </p:nvSpPr>
        <p:spPr bwMode="auto">
          <a:xfrm>
            <a:off x="401624" y="343494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3</a:t>
            </a:r>
          </a:p>
        </p:txBody>
      </p:sp>
      <p:sp>
        <p:nvSpPr>
          <p:cNvPr id="12" name="Rectangle 11">
            <a:extLst>
              <a:ext uri="{FF2B5EF4-FFF2-40B4-BE49-F238E27FC236}">
                <a16:creationId xmlns:a16="http://schemas.microsoft.com/office/drawing/2014/main" id="{876EB4AD-5BBB-4ECC-B283-CED5F08107B9}"/>
              </a:ext>
            </a:extLst>
          </p:cNvPr>
          <p:cNvSpPr>
            <a:spLocks/>
          </p:cNvSpPr>
          <p:nvPr/>
        </p:nvSpPr>
        <p:spPr bwMode="auto">
          <a:xfrm>
            <a:off x="401624" y="486745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5</a:t>
            </a:r>
          </a:p>
        </p:txBody>
      </p:sp>
      <p:sp>
        <p:nvSpPr>
          <p:cNvPr id="13" name="Rectangle 12">
            <a:extLst>
              <a:ext uri="{FF2B5EF4-FFF2-40B4-BE49-F238E27FC236}">
                <a16:creationId xmlns:a16="http://schemas.microsoft.com/office/drawing/2014/main" id="{898A2076-9B49-497D-A0DF-3955F249618B}"/>
              </a:ext>
            </a:extLst>
          </p:cNvPr>
          <p:cNvSpPr/>
          <p:nvPr/>
        </p:nvSpPr>
        <p:spPr bwMode="auto">
          <a:xfrm>
            <a:off x="401624" y="2002441"/>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1</a:t>
            </a:r>
          </a:p>
        </p:txBody>
      </p:sp>
      <p:sp>
        <p:nvSpPr>
          <p:cNvPr id="14" name="Espace réservé du texte 3">
            <a:extLst>
              <a:ext uri="{FF2B5EF4-FFF2-40B4-BE49-F238E27FC236}">
                <a16:creationId xmlns:a16="http://schemas.microsoft.com/office/drawing/2014/main" id="{1C704315-DC67-45C3-AD05-8F76DA26CFE4}"/>
              </a:ext>
            </a:extLst>
          </p:cNvPr>
          <p:cNvSpPr txBox="1">
            <a:spLocks/>
          </p:cNvSpPr>
          <p:nvPr/>
        </p:nvSpPr>
        <p:spPr bwMode="auto">
          <a:xfrm>
            <a:off x="1042988" y="3366239"/>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Cartographie des informations de premier niveau pertinentes pour les étudiants</a:t>
            </a:r>
          </a:p>
        </p:txBody>
      </p:sp>
      <p:sp>
        <p:nvSpPr>
          <p:cNvPr id="17" name="Espace réservé du texte 3">
            <a:extLst>
              <a:ext uri="{FF2B5EF4-FFF2-40B4-BE49-F238E27FC236}">
                <a16:creationId xmlns:a16="http://schemas.microsoft.com/office/drawing/2014/main" id="{033303F8-EDF7-42BC-AAB8-B7C6AF06108B}"/>
              </a:ext>
            </a:extLst>
          </p:cNvPr>
          <p:cNvSpPr txBox="1">
            <a:spLocks/>
          </p:cNvSpPr>
          <p:nvPr/>
        </p:nvSpPr>
        <p:spPr bwMode="auto">
          <a:xfrm>
            <a:off x="1042988" y="2642408"/>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État des lieux : présentation des résultats du diagnostic</a:t>
            </a:r>
          </a:p>
        </p:txBody>
      </p:sp>
      <p:sp>
        <p:nvSpPr>
          <p:cNvPr id="18" name="Espace réservé du texte 3">
            <a:extLst>
              <a:ext uri="{FF2B5EF4-FFF2-40B4-BE49-F238E27FC236}">
                <a16:creationId xmlns:a16="http://schemas.microsoft.com/office/drawing/2014/main" id="{38CBD1A5-1D22-4580-AF87-8471B6DF95DF}"/>
              </a:ext>
            </a:extLst>
          </p:cNvPr>
          <p:cNvSpPr txBox="1">
            <a:spLocks/>
          </p:cNvSpPr>
          <p:nvPr/>
        </p:nvSpPr>
        <p:spPr bwMode="auto">
          <a:xfrm>
            <a:off x="1042988" y="4813901"/>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Conclusion et prochaines étapes</a:t>
            </a:r>
          </a:p>
        </p:txBody>
      </p:sp>
      <p:sp>
        <p:nvSpPr>
          <p:cNvPr id="19" name="Espace réservé du texte 3">
            <a:extLst>
              <a:ext uri="{FF2B5EF4-FFF2-40B4-BE49-F238E27FC236}">
                <a16:creationId xmlns:a16="http://schemas.microsoft.com/office/drawing/2014/main" id="{C118FD87-F8F6-4A48-9A1F-85A3BDA813F5}"/>
              </a:ext>
            </a:extLst>
          </p:cNvPr>
          <p:cNvSpPr txBox="1">
            <a:spLocks/>
          </p:cNvSpPr>
          <p:nvPr/>
        </p:nvSpPr>
        <p:spPr bwMode="auto">
          <a:xfrm>
            <a:off x="1056625" y="4090070"/>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b="1">
                <a:latin typeface="Marianne" panose="02000000000000000000" pitchFamily="2" charset="0"/>
              </a:rPr>
              <a:t>Construction de la cible et élaboration des solutions</a:t>
            </a:r>
          </a:p>
        </p:txBody>
      </p:sp>
      <p:sp>
        <p:nvSpPr>
          <p:cNvPr id="20" name="Rectangle 19">
            <a:extLst>
              <a:ext uri="{FF2B5EF4-FFF2-40B4-BE49-F238E27FC236}">
                <a16:creationId xmlns:a16="http://schemas.microsoft.com/office/drawing/2014/main" id="{92BEEE21-C9F5-4D99-BA55-2693DC8F2594}"/>
              </a:ext>
            </a:extLst>
          </p:cNvPr>
          <p:cNvSpPr>
            <a:spLocks/>
          </p:cNvSpPr>
          <p:nvPr/>
        </p:nvSpPr>
        <p:spPr bwMode="auto">
          <a:xfrm>
            <a:off x="401624" y="4151203"/>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4</a:t>
            </a:r>
          </a:p>
        </p:txBody>
      </p:sp>
      <p:sp>
        <p:nvSpPr>
          <p:cNvPr id="21" name="Titre 1">
            <a:extLst>
              <a:ext uri="{FF2B5EF4-FFF2-40B4-BE49-F238E27FC236}">
                <a16:creationId xmlns:a16="http://schemas.microsoft.com/office/drawing/2014/main" id="{BCCEE6B1-8E29-435D-AF7F-5D2E2BDB7F2E}"/>
              </a:ext>
            </a:extLst>
          </p:cNvPr>
          <p:cNvSpPr txBox="1">
            <a:spLocks/>
          </p:cNvSpPr>
          <p:nvPr/>
        </p:nvSpPr>
        <p:spPr>
          <a:xfrm>
            <a:off x="480000" y="1121709"/>
            <a:ext cx="11232000" cy="556236"/>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rgbClr val="002060"/>
                </a:solidFill>
                <a:latin typeface="Marianne" panose="02000000000000000000" pitchFamily="50" charset="0"/>
              </a:rPr>
              <a:t>Ordre du jour</a:t>
            </a:r>
          </a:p>
        </p:txBody>
      </p:sp>
      <p:sp>
        <p:nvSpPr>
          <p:cNvPr id="25" name="Rectangle 24">
            <a:extLst>
              <a:ext uri="{FF2B5EF4-FFF2-40B4-BE49-F238E27FC236}">
                <a16:creationId xmlns:a16="http://schemas.microsoft.com/office/drawing/2014/main" id="{A9AA7651-F933-4B94-BEA3-5C3C07162A33}"/>
              </a:ext>
            </a:extLst>
          </p:cNvPr>
          <p:cNvSpPr/>
          <p:nvPr/>
        </p:nvSpPr>
        <p:spPr>
          <a:xfrm>
            <a:off x="9079311" y="1142756"/>
            <a:ext cx="3100252" cy="930284"/>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d’ordre du jour d’un atelier de travail</a:t>
            </a:r>
          </a:p>
        </p:txBody>
      </p:sp>
    </p:spTree>
    <p:extLst>
      <p:ext uri="{BB962C8B-B14F-4D97-AF65-F5344CB8AC3E}">
        <p14:creationId xmlns:p14="http://schemas.microsoft.com/office/powerpoint/2010/main" val="570254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7" name="TextBox 9">
            <a:extLst>
              <a:ext uri="{FF2B5EF4-FFF2-40B4-BE49-F238E27FC236}">
                <a16:creationId xmlns:a16="http://schemas.microsoft.com/office/drawing/2014/main" id="{001A7A88-A614-4C16-800A-B55062B1EA06}"/>
              </a:ext>
            </a:extLst>
          </p:cNvPr>
          <p:cNvSpPr txBox="1"/>
          <p:nvPr/>
        </p:nvSpPr>
        <p:spPr>
          <a:xfrm>
            <a:off x="8943977" y="3147536"/>
            <a:ext cx="2720974" cy="2923062"/>
          </a:xfrm>
          <a:prstGeom prst="roundRect">
            <a:avLst/>
          </a:prstGeom>
          <a:solidFill>
            <a:srgbClr val="EDEDF9"/>
          </a:solidFill>
          <a:ln>
            <a:noFill/>
          </a:ln>
        </p:spPr>
        <p:txBody>
          <a:bodyPr wrap="square">
            <a:noAutofit/>
          </a:bodyPr>
          <a:lstStyle/>
          <a:p>
            <a:pPr algn="ctr">
              <a:spcAft>
                <a:spcPts val="600"/>
              </a:spcAft>
            </a:pPr>
            <a:endParaRPr lang="fr-FR" sz="1600"/>
          </a:p>
          <a:p>
            <a:pPr algn="ctr">
              <a:spcAft>
                <a:spcPts val="600"/>
              </a:spcAft>
            </a:pPr>
            <a:endParaRPr lang="fr-FR" sz="1600"/>
          </a:p>
          <a:p>
            <a:pPr algn="ctr">
              <a:spcAft>
                <a:spcPts val="600"/>
              </a:spcAft>
            </a:pPr>
            <a:r>
              <a:rPr lang="fr-FR" sz="1600"/>
              <a:t>Comment y arriver ?</a:t>
            </a:r>
          </a:p>
          <a:p>
            <a:pPr algn="ctr">
              <a:spcAft>
                <a:spcPts val="600"/>
              </a:spcAft>
            </a:pPr>
            <a:r>
              <a:rPr lang="fr-FR" sz="1600"/>
              <a:t> Quelles actions sont nécessaires pour atteindre cette cible ?</a:t>
            </a:r>
          </a:p>
        </p:txBody>
      </p:sp>
      <p:sp>
        <p:nvSpPr>
          <p:cNvPr id="8" name="Ellipse 6">
            <a:extLst>
              <a:ext uri="{FF2B5EF4-FFF2-40B4-BE49-F238E27FC236}">
                <a16:creationId xmlns:a16="http://schemas.microsoft.com/office/drawing/2014/main" id="{44AE4952-8A07-484D-ABAD-0A4CE3521CCB}"/>
              </a:ext>
            </a:extLst>
          </p:cNvPr>
          <p:cNvSpPr/>
          <p:nvPr/>
        </p:nvSpPr>
        <p:spPr>
          <a:xfrm>
            <a:off x="495301" y="1065564"/>
            <a:ext cx="1526004" cy="573189"/>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a:solidFill>
                  <a:schemeClr val="bg1"/>
                </a:solidFill>
              </a:rPr>
              <a:t>1</a:t>
            </a:r>
            <a:r>
              <a:rPr lang="fr-FR" sz="2000" b="1" baseline="30000">
                <a:solidFill>
                  <a:schemeClr val="bg1"/>
                </a:solidFill>
              </a:rPr>
              <a:t>er</a:t>
            </a:r>
            <a:r>
              <a:rPr lang="fr-FR" sz="2000" b="1">
                <a:solidFill>
                  <a:schemeClr val="bg1"/>
                </a:solidFill>
              </a:rPr>
              <a:t> groupe</a:t>
            </a:r>
          </a:p>
        </p:txBody>
      </p:sp>
      <p:sp>
        <p:nvSpPr>
          <p:cNvPr id="9" name="Titre 3">
            <a:extLst>
              <a:ext uri="{FF2B5EF4-FFF2-40B4-BE49-F238E27FC236}">
                <a16:creationId xmlns:a16="http://schemas.microsoft.com/office/drawing/2014/main" id="{8AB57E47-B6B9-4443-834A-8AFA3AC3D1D9}"/>
              </a:ext>
            </a:extLst>
          </p:cNvPr>
          <p:cNvSpPr txBox="1">
            <a:spLocks/>
          </p:cNvSpPr>
          <p:nvPr/>
        </p:nvSpPr>
        <p:spPr>
          <a:xfrm>
            <a:off x="2021304" y="992864"/>
            <a:ext cx="9902472" cy="718587"/>
          </a:xfrm>
          <a:prstGeom prst="rect">
            <a:avLst/>
          </a:prstGeom>
        </p:spPr>
        <p:txBody>
          <a:bodyPr>
            <a:no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2400">
                <a:solidFill>
                  <a:schemeClr val="accent2"/>
                </a:solidFill>
              </a:rPr>
              <a:t>Comment mieux diffuser l’information de premier niveau aux étudiants ?</a:t>
            </a:r>
          </a:p>
        </p:txBody>
      </p:sp>
      <p:sp>
        <p:nvSpPr>
          <p:cNvPr id="10" name="Espace réservé du texte 4">
            <a:extLst>
              <a:ext uri="{FF2B5EF4-FFF2-40B4-BE49-F238E27FC236}">
                <a16:creationId xmlns:a16="http://schemas.microsoft.com/office/drawing/2014/main" id="{3849B193-44EB-4242-B906-3417AF4A1C78}"/>
              </a:ext>
            </a:extLst>
          </p:cNvPr>
          <p:cNvSpPr txBox="1">
            <a:spLocks/>
          </p:cNvSpPr>
          <p:nvPr/>
        </p:nvSpPr>
        <p:spPr>
          <a:xfrm>
            <a:off x="432506" y="1787333"/>
            <a:ext cx="11232445" cy="719988"/>
          </a:xfrm>
          <a:prstGeom prst="rect">
            <a:avLst/>
          </a:prstGeom>
        </p:spPr>
        <p:txBody>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b="1"/>
              <a:t>Objectif </a:t>
            </a:r>
            <a:r>
              <a:rPr lang="fr-FR"/>
              <a:t>: identifier les meilleures pratiques en termes d’utilisation des canaux numériques, ainsi qu’un meilleur lissage du volume d’informations en début d’année </a:t>
            </a:r>
          </a:p>
        </p:txBody>
      </p:sp>
      <p:sp>
        <p:nvSpPr>
          <p:cNvPr id="11" name="TextBox 9">
            <a:extLst>
              <a:ext uri="{FF2B5EF4-FFF2-40B4-BE49-F238E27FC236}">
                <a16:creationId xmlns:a16="http://schemas.microsoft.com/office/drawing/2014/main" id="{E2D65D92-BC07-4742-B741-0A285331B303}"/>
              </a:ext>
            </a:extLst>
          </p:cNvPr>
          <p:cNvSpPr txBox="1"/>
          <p:nvPr/>
        </p:nvSpPr>
        <p:spPr>
          <a:xfrm>
            <a:off x="495301" y="3147536"/>
            <a:ext cx="8013699" cy="2923062"/>
          </a:xfrm>
          <a:prstGeom prst="roundRect">
            <a:avLst/>
          </a:prstGeom>
          <a:solidFill>
            <a:srgbClr val="EDEDF9"/>
          </a:solidFill>
          <a:ln>
            <a:noFill/>
          </a:ln>
        </p:spPr>
        <p:txBody>
          <a:bodyPr wrap="square">
            <a:noAutofit/>
          </a:bodyPr>
          <a:lstStyle/>
          <a:p>
            <a:pPr marL="285750" indent="-285750">
              <a:buFontTx/>
              <a:buChar char="-"/>
            </a:pPr>
            <a:endParaRPr lang="fr-FR" sz="1600"/>
          </a:p>
          <a:p>
            <a:pPr marL="285750" indent="-285750">
              <a:buFontTx/>
              <a:buChar char="-"/>
            </a:pPr>
            <a:r>
              <a:rPr lang="fr-FR" sz="1600"/>
              <a:t>Quelles </a:t>
            </a:r>
            <a:r>
              <a:rPr lang="fr-FR" sz="1600" b="1"/>
              <a:t>pratiques à changer </a:t>
            </a:r>
            <a:r>
              <a:rPr lang="fr-FR" sz="1600"/>
              <a:t>en termes d’utilisation des canaux numériques, par rapport à l’existant que nous avons constitué ? Quelles pratiques à </a:t>
            </a:r>
            <a:r>
              <a:rPr lang="fr-FR" sz="1600" b="1"/>
              <a:t>harmoniser </a:t>
            </a:r>
            <a:r>
              <a:rPr lang="fr-FR" sz="1600"/>
              <a:t>?</a:t>
            </a:r>
          </a:p>
          <a:p>
            <a:endParaRPr lang="fr-FR" sz="1600"/>
          </a:p>
          <a:p>
            <a:pPr marL="285750" indent="-285750">
              <a:buFontTx/>
              <a:buChar char="-"/>
            </a:pPr>
            <a:r>
              <a:rPr lang="fr-FR" sz="1600"/>
              <a:t>Si nous construisions un </a:t>
            </a:r>
            <a:r>
              <a:rPr lang="fr-FR" sz="1600" b="1"/>
              <a:t>calendrier de début d’année</a:t>
            </a:r>
            <a:r>
              <a:rPr lang="fr-FR" sz="1600"/>
              <a:t>, comment réguler le flux d’informations et le lisser sur les deux premiers mois de la rentrée ?</a:t>
            </a:r>
          </a:p>
        </p:txBody>
      </p:sp>
      <p:sp>
        <p:nvSpPr>
          <p:cNvPr id="12" name="Rectangle : coins arrondis 11">
            <a:extLst>
              <a:ext uri="{FF2B5EF4-FFF2-40B4-BE49-F238E27FC236}">
                <a16:creationId xmlns:a16="http://schemas.microsoft.com/office/drawing/2014/main" id="{E2B3F24D-AAB2-4197-A798-9C0326354B9C}"/>
              </a:ext>
            </a:extLst>
          </p:cNvPr>
          <p:cNvSpPr/>
          <p:nvPr/>
        </p:nvSpPr>
        <p:spPr>
          <a:xfrm>
            <a:off x="647700" y="2870200"/>
            <a:ext cx="7454900" cy="528257"/>
          </a:xfrm>
          <a:prstGeom prst="roundRect">
            <a:avLst>
              <a:gd name="adj" fmla="val 334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u="sng"/>
              <a:t>1) CONSTRUIRE LA CIBLE : QUELLES INFORMATIONS ?</a:t>
            </a:r>
          </a:p>
        </p:txBody>
      </p:sp>
      <p:sp>
        <p:nvSpPr>
          <p:cNvPr id="13" name="Rectangle : coins arrondis 12">
            <a:extLst>
              <a:ext uri="{FF2B5EF4-FFF2-40B4-BE49-F238E27FC236}">
                <a16:creationId xmlns:a16="http://schemas.microsoft.com/office/drawing/2014/main" id="{B138AD59-2302-4343-B4D4-D5F7E763A9BC}"/>
              </a:ext>
            </a:extLst>
          </p:cNvPr>
          <p:cNvSpPr/>
          <p:nvPr/>
        </p:nvSpPr>
        <p:spPr>
          <a:xfrm>
            <a:off x="9055100" y="2883407"/>
            <a:ext cx="2489200" cy="528257"/>
          </a:xfrm>
          <a:prstGeom prst="roundRect">
            <a:avLst>
              <a:gd name="adj" fmla="val 3349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u="sng"/>
              <a:t>2) ACTIONS</a:t>
            </a:r>
          </a:p>
        </p:txBody>
      </p:sp>
      <p:cxnSp>
        <p:nvCxnSpPr>
          <p:cNvPr id="14" name="Connecteur droit avec flèche 13">
            <a:extLst>
              <a:ext uri="{FF2B5EF4-FFF2-40B4-BE49-F238E27FC236}">
                <a16:creationId xmlns:a16="http://schemas.microsoft.com/office/drawing/2014/main" id="{68B8FF06-A196-4DE0-B9F7-694ACE127934}"/>
              </a:ext>
            </a:extLst>
          </p:cNvPr>
          <p:cNvCxnSpPr>
            <a:stCxn id="12" idx="3"/>
          </p:cNvCxnSpPr>
          <p:nvPr/>
        </p:nvCxnSpPr>
        <p:spPr>
          <a:xfrm>
            <a:off x="8102600" y="3134329"/>
            <a:ext cx="841377"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 coins arrondis 16">
            <a:extLst>
              <a:ext uri="{FF2B5EF4-FFF2-40B4-BE49-F238E27FC236}">
                <a16:creationId xmlns:a16="http://schemas.microsoft.com/office/drawing/2014/main" id="{B848A630-AF35-4F36-A859-85B1A71C7E61}"/>
              </a:ext>
            </a:extLst>
          </p:cNvPr>
          <p:cNvSpPr/>
          <p:nvPr/>
        </p:nvSpPr>
        <p:spPr>
          <a:xfrm>
            <a:off x="4856391" y="250882"/>
            <a:ext cx="2489200" cy="528257"/>
          </a:xfrm>
          <a:prstGeom prst="roundRect">
            <a:avLst>
              <a:gd name="adj" fmla="val 33496"/>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solidFill>
                  <a:schemeClr val="tx1">
                    <a:lumMod val="75000"/>
                    <a:lumOff val="25000"/>
                  </a:schemeClr>
                </a:solidFill>
              </a:rPr>
              <a:t>1 post-it par idée !</a:t>
            </a:r>
          </a:p>
        </p:txBody>
      </p:sp>
      <p:sp>
        <p:nvSpPr>
          <p:cNvPr id="2" name="Rectangle 1">
            <a:extLst>
              <a:ext uri="{FF2B5EF4-FFF2-40B4-BE49-F238E27FC236}">
                <a16:creationId xmlns:a16="http://schemas.microsoft.com/office/drawing/2014/main" id="{2E5CFBA3-35E5-9606-3011-DB490BE65B4F}"/>
              </a:ext>
            </a:extLst>
          </p:cNvPr>
          <p:cNvSpPr/>
          <p:nvPr/>
        </p:nvSpPr>
        <p:spPr>
          <a:xfrm>
            <a:off x="7726297" y="228245"/>
            <a:ext cx="2489200" cy="63464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d’un atelier</a:t>
            </a:r>
          </a:p>
        </p:txBody>
      </p:sp>
    </p:spTree>
    <p:extLst>
      <p:ext uri="{BB962C8B-B14F-4D97-AF65-F5344CB8AC3E}">
        <p14:creationId xmlns:p14="http://schemas.microsoft.com/office/powerpoint/2010/main" val="9353382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22" name="Rectangle : coins arrondis 21">
            <a:extLst>
              <a:ext uri="{FF2B5EF4-FFF2-40B4-BE49-F238E27FC236}">
                <a16:creationId xmlns:a16="http://schemas.microsoft.com/office/drawing/2014/main" id="{E82ED0F4-A548-4E4E-BD7B-BBDC79733F5B}"/>
              </a:ext>
            </a:extLst>
          </p:cNvPr>
          <p:cNvSpPr/>
          <p:nvPr/>
        </p:nvSpPr>
        <p:spPr>
          <a:xfrm>
            <a:off x="409433" y="1620827"/>
            <a:ext cx="11255517" cy="4719816"/>
          </a:xfrm>
          <a:prstGeom prst="roundRect">
            <a:avLst>
              <a:gd name="adj" fmla="val 0"/>
            </a:avLst>
          </a:prstGeom>
          <a:solidFill>
            <a:schemeClr val="bg1">
              <a:lumMod val="9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1400" b="1" u="sng">
                <a:solidFill>
                  <a:srgbClr val="002060"/>
                </a:solidFill>
              </a:rPr>
              <a:t>Points de blocage</a:t>
            </a:r>
          </a:p>
        </p:txBody>
      </p:sp>
      <p:sp>
        <p:nvSpPr>
          <p:cNvPr id="23" name="ZoneTexte 22">
            <a:extLst>
              <a:ext uri="{FF2B5EF4-FFF2-40B4-BE49-F238E27FC236}">
                <a16:creationId xmlns:a16="http://schemas.microsoft.com/office/drawing/2014/main" id="{423AA2E0-65D4-4CB8-9546-42A4E44D12A5}"/>
              </a:ext>
            </a:extLst>
          </p:cNvPr>
          <p:cNvSpPr txBox="1"/>
          <p:nvPr/>
        </p:nvSpPr>
        <p:spPr>
          <a:xfrm>
            <a:off x="9412100" y="1620826"/>
            <a:ext cx="2252849" cy="307777"/>
          </a:xfrm>
          <a:prstGeom prst="rect">
            <a:avLst/>
          </a:prstGeom>
          <a:noFill/>
        </p:spPr>
        <p:txBody>
          <a:bodyPr wrap="square" rtlCol="0">
            <a:spAutoFit/>
          </a:bodyPr>
          <a:lstStyle/>
          <a:p>
            <a:r>
              <a:rPr lang="fr-FR" sz="1400" b="1" u="sng">
                <a:solidFill>
                  <a:srgbClr val="002060"/>
                </a:solidFill>
              </a:rPr>
              <a:t>Temps nécessaire</a:t>
            </a:r>
          </a:p>
        </p:txBody>
      </p:sp>
      <p:sp>
        <p:nvSpPr>
          <p:cNvPr id="24" name="ZoneTexte 23">
            <a:extLst>
              <a:ext uri="{FF2B5EF4-FFF2-40B4-BE49-F238E27FC236}">
                <a16:creationId xmlns:a16="http://schemas.microsoft.com/office/drawing/2014/main" id="{9E5E53B2-8D40-460A-8B59-55F23231DA81}"/>
              </a:ext>
            </a:extLst>
          </p:cNvPr>
          <p:cNvSpPr txBox="1"/>
          <p:nvPr/>
        </p:nvSpPr>
        <p:spPr>
          <a:xfrm>
            <a:off x="6390226" y="1620826"/>
            <a:ext cx="2252849" cy="307777"/>
          </a:xfrm>
          <a:prstGeom prst="rect">
            <a:avLst/>
          </a:prstGeom>
          <a:noFill/>
        </p:spPr>
        <p:txBody>
          <a:bodyPr wrap="square" rtlCol="0">
            <a:spAutoFit/>
          </a:bodyPr>
          <a:lstStyle/>
          <a:p>
            <a:r>
              <a:rPr lang="fr-FR" sz="1400" b="1" u="sng">
                <a:solidFill>
                  <a:srgbClr val="002060"/>
                </a:solidFill>
              </a:rPr>
              <a:t>Porteur</a:t>
            </a:r>
          </a:p>
        </p:txBody>
      </p:sp>
      <p:cxnSp>
        <p:nvCxnSpPr>
          <p:cNvPr id="26" name="Connecteur droit 25">
            <a:extLst>
              <a:ext uri="{FF2B5EF4-FFF2-40B4-BE49-F238E27FC236}">
                <a16:creationId xmlns:a16="http://schemas.microsoft.com/office/drawing/2014/main" id="{B8DDC392-FCDD-42C3-9B0C-C03F9E950C6F}"/>
              </a:ext>
            </a:extLst>
          </p:cNvPr>
          <p:cNvCxnSpPr>
            <a:cxnSpLocks/>
          </p:cNvCxnSpPr>
          <p:nvPr/>
        </p:nvCxnSpPr>
        <p:spPr>
          <a:xfrm>
            <a:off x="6390225" y="1620826"/>
            <a:ext cx="1" cy="4719817"/>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27" name="Connecteur droit 26">
            <a:extLst>
              <a:ext uri="{FF2B5EF4-FFF2-40B4-BE49-F238E27FC236}">
                <a16:creationId xmlns:a16="http://schemas.microsoft.com/office/drawing/2014/main" id="{78D790C1-AD43-4BEA-84BF-FE60547697C0}"/>
              </a:ext>
            </a:extLst>
          </p:cNvPr>
          <p:cNvCxnSpPr>
            <a:cxnSpLocks/>
          </p:cNvCxnSpPr>
          <p:nvPr/>
        </p:nvCxnSpPr>
        <p:spPr>
          <a:xfrm>
            <a:off x="9412100" y="1620826"/>
            <a:ext cx="0" cy="4719817"/>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8" name="ZoneTexte 27">
            <a:extLst>
              <a:ext uri="{FF2B5EF4-FFF2-40B4-BE49-F238E27FC236}">
                <a16:creationId xmlns:a16="http://schemas.microsoft.com/office/drawing/2014/main" id="{64E09C6F-A1DF-4D74-B284-83C7EE65ACE3}"/>
              </a:ext>
            </a:extLst>
          </p:cNvPr>
          <p:cNvSpPr txBox="1"/>
          <p:nvPr/>
        </p:nvSpPr>
        <p:spPr>
          <a:xfrm>
            <a:off x="3169355" y="1620826"/>
            <a:ext cx="2252849" cy="307777"/>
          </a:xfrm>
          <a:prstGeom prst="rect">
            <a:avLst/>
          </a:prstGeom>
          <a:noFill/>
        </p:spPr>
        <p:txBody>
          <a:bodyPr wrap="square" rtlCol="0">
            <a:spAutoFit/>
          </a:bodyPr>
          <a:lstStyle/>
          <a:p>
            <a:r>
              <a:rPr lang="fr-FR" sz="1400" b="1" u="sng">
                <a:solidFill>
                  <a:srgbClr val="002060"/>
                </a:solidFill>
              </a:rPr>
              <a:t>Idées d’amélioration</a:t>
            </a:r>
          </a:p>
        </p:txBody>
      </p:sp>
      <p:cxnSp>
        <p:nvCxnSpPr>
          <p:cNvPr id="29" name="Connecteur droit 28">
            <a:extLst>
              <a:ext uri="{FF2B5EF4-FFF2-40B4-BE49-F238E27FC236}">
                <a16:creationId xmlns:a16="http://schemas.microsoft.com/office/drawing/2014/main" id="{CD21DC9B-EB69-43E4-B947-9FFF2B0DA77A}"/>
              </a:ext>
            </a:extLst>
          </p:cNvPr>
          <p:cNvCxnSpPr>
            <a:cxnSpLocks/>
          </p:cNvCxnSpPr>
          <p:nvPr/>
        </p:nvCxnSpPr>
        <p:spPr>
          <a:xfrm>
            <a:off x="3145132" y="1620826"/>
            <a:ext cx="0" cy="4719817"/>
          </a:xfrm>
          <a:prstGeom prst="line">
            <a:avLst/>
          </a:prstGeom>
          <a:ln w="28575">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30" name="Titre 4">
            <a:extLst>
              <a:ext uri="{FF2B5EF4-FFF2-40B4-BE49-F238E27FC236}">
                <a16:creationId xmlns:a16="http://schemas.microsoft.com/office/drawing/2014/main" id="{D17BE2AA-4430-48FB-AD60-CE398F232BED}"/>
              </a:ext>
            </a:extLst>
          </p:cNvPr>
          <p:cNvSpPr txBox="1">
            <a:spLocks/>
          </p:cNvSpPr>
          <p:nvPr/>
        </p:nvSpPr>
        <p:spPr bwMode="auto">
          <a:xfrm>
            <a:off x="409432" y="919011"/>
            <a:ext cx="10295784" cy="719988"/>
          </a:xfrm>
          <a:prstGeom prst="rect">
            <a:avLst/>
          </a:prstGeom>
        </p:spPr>
        <p:txBody>
          <a:bodyPr vert="horz" lIns="0" tIns="60960" rIns="121920" bIns="60960"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pPr marL="0">
              <a:spcBef>
                <a:spcPts val="400"/>
              </a:spcBef>
              <a:buClr>
                <a:schemeClr val="accent2"/>
              </a:buClr>
            </a:pPr>
            <a:r>
              <a:rPr lang="fr-FR" sz="2000">
                <a:solidFill>
                  <a:srgbClr val="002060"/>
                </a:solidFill>
              </a:rPr>
              <a:t>Organisation des examens : points de blocage et opportunités d’amélioration</a:t>
            </a:r>
          </a:p>
        </p:txBody>
      </p:sp>
      <p:sp>
        <p:nvSpPr>
          <p:cNvPr id="31" name="Rectangle 30">
            <a:extLst>
              <a:ext uri="{FF2B5EF4-FFF2-40B4-BE49-F238E27FC236}">
                <a16:creationId xmlns:a16="http://schemas.microsoft.com/office/drawing/2014/main" id="{A03DA2AF-7670-48D4-94B9-E7B39F835AE9}"/>
              </a:ext>
            </a:extLst>
          </p:cNvPr>
          <p:cNvSpPr/>
          <p:nvPr/>
        </p:nvSpPr>
        <p:spPr>
          <a:xfrm>
            <a:off x="5557324" y="108978"/>
            <a:ext cx="4383648" cy="84004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de fiche pouvant être remplie effectué durant un atelier</a:t>
            </a:r>
          </a:p>
        </p:txBody>
      </p:sp>
    </p:spTree>
    <p:extLst>
      <p:ext uri="{BB962C8B-B14F-4D97-AF65-F5344CB8AC3E}">
        <p14:creationId xmlns:p14="http://schemas.microsoft.com/office/powerpoint/2010/main" val="2891474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a:extLst>
              <a:ext uri="{FF2B5EF4-FFF2-40B4-BE49-F238E27FC236}">
                <a16:creationId xmlns:a16="http://schemas.microsoft.com/office/drawing/2014/main" id="{29DDE68A-46F6-44FB-958C-39D06D9F1C4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34422" b="32048"/>
          <a:stretch/>
        </p:blipFill>
        <p:spPr>
          <a:xfrm>
            <a:off x="0" y="250882"/>
            <a:ext cx="1881982" cy="631033"/>
          </a:xfrm>
          <a:prstGeom prst="rect">
            <a:avLst/>
          </a:prstGeom>
        </p:spPr>
      </p:pic>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cxnSp>
        <p:nvCxnSpPr>
          <p:cNvPr id="7" name="Connecteur droit 6">
            <a:extLst>
              <a:ext uri="{FF2B5EF4-FFF2-40B4-BE49-F238E27FC236}">
                <a16:creationId xmlns:a16="http://schemas.microsoft.com/office/drawing/2014/main" id="{C8AC4A49-7C90-4E96-B252-8870D2B3AAB7}"/>
              </a:ext>
            </a:extLst>
          </p:cNvPr>
          <p:cNvCxnSpPr>
            <a:cxnSpLocks/>
          </p:cNvCxnSpPr>
          <p:nvPr/>
        </p:nvCxnSpPr>
        <p:spPr>
          <a:xfrm>
            <a:off x="904307" y="1758183"/>
            <a:ext cx="0" cy="39279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3DE17B55-41A4-4C3D-AA29-CD1A7D6C0DEB}"/>
              </a:ext>
            </a:extLst>
          </p:cNvPr>
          <p:cNvSpPr/>
          <p:nvPr/>
        </p:nvSpPr>
        <p:spPr>
          <a:xfrm>
            <a:off x="336889" y="4047595"/>
            <a:ext cx="10530865"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867">
              <a:latin typeface="Marianne" panose="02000000000000000000" pitchFamily="50" charset="0"/>
            </a:endParaRPr>
          </a:p>
        </p:txBody>
      </p:sp>
      <p:sp>
        <p:nvSpPr>
          <p:cNvPr id="9" name="Espace réservé du texte 3">
            <a:extLst>
              <a:ext uri="{FF2B5EF4-FFF2-40B4-BE49-F238E27FC236}">
                <a16:creationId xmlns:a16="http://schemas.microsoft.com/office/drawing/2014/main" id="{F8524915-90B7-40DB-A2F6-C6C6618F8264}"/>
              </a:ext>
            </a:extLst>
          </p:cNvPr>
          <p:cNvSpPr txBox="1">
            <a:spLocks/>
          </p:cNvSpPr>
          <p:nvPr/>
        </p:nvSpPr>
        <p:spPr bwMode="auto">
          <a:xfrm>
            <a:off x="1056625" y="2002441"/>
            <a:ext cx="9811129" cy="407251"/>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Introduction : objectifs de l’atelier, planning de la démarche Services Publics +</a:t>
            </a:r>
          </a:p>
          <a:p>
            <a:pPr algn="l">
              <a:spcAft>
                <a:spcPts val="600"/>
              </a:spcAft>
            </a:pPr>
            <a:endParaRPr lang="fr-FR" sz="1600" b="1" dirty="0">
              <a:latin typeface="Marianne" panose="02000000000000000000" pitchFamily="2" charset="0"/>
            </a:endParaRPr>
          </a:p>
        </p:txBody>
      </p:sp>
      <p:sp>
        <p:nvSpPr>
          <p:cNvPr id="10" name="Rectangle 9">
            <a:extLst>
              <a:ext uri="{FF2B5EF4-FFF2-40B4-BE49-F238E27FC236}">
                <a16:creationId xmlns:a16="http://schemas.microsoft.com/office/drawing/2014/main" id="{BC854D47-DC0C-4A21-A41E-61595024A4D2}"/>
              </a:ext>
            </a:extLst>
          </p:cNvPr>
          <p:cNvSpPr/>
          <p:nvPr/>
        </p:nvSpPr>
        <p:spPr bwMode="auto">
          <a:xfrm>
            <a:off x="401624" y="2718695"/>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2</a:t>
            </a:r>
          </a:p>
        </p:txBody>
      </p:sp>
      <p:sp>
        <p:nvSpPr>
          <p:cNvPr id="11" name="Rectangle 10">
            <a:extLst>
              <a:ext uri="{FF2B5EF4-FFF2-40B4-BE49-F238E27FC236}">
                <a16:creationId xmlns:a16="http://schemas.microsoft.com/office/drawing/2014/main" id="{427AABA6-5AF6-4EA7-A073-DC51F2A53A49}"/>
              </a:ext>
            </a:extLst>
          </p:cNvPr>
          <p:cNvSpPr/>
          <p:nvPr/>
        </p:nvSpPr>
        <p:spPr bwMode="auto">
          <a:xfrm>
            <a:off x="401624" y="343494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3</a:t>
            </a:r>
          </a:p>
        </p:txBody>
      </p:sp>
      <p:sp>
        <p:nvSpPr>
          <p:cNvPr id="12" name="Rectangle 11">
            <a:extLst>
              <a:ext uri="{FF2B5EF4-FFF2-40B4-BE49-F238E27FC236}">
                <a16:creationId xmlns:a16="http://schemas.microsoft.com/office/drawing/2014/main" id="{876EB4AD-5BBB-4ECC-B283-CED5F08107B9}"/>
              </a:ext>
            </a:extLst>
          </p:cNvPr>
          <p:cNvSpPr>
            <a:spLocks/>
          </p:cNvSpPr>
          <p:nvPr/>
        </p:nvSpPr>
        <p:spPr bwMode="auto">
          <a:xfrm>
            <a:off x="401624" y="486745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5</a:t>
            </a:r>
          </a:p>
        </p:txBody>
      </p:sp>
      <p:sp>
        <p:nvSpPr>
          <p:cNvPr id="13" name="Rectangle 12">
            <a:extLst>
              <a:ext uri="{FF2B5EF4-FFF2-40B4-BE49-F238E27FC236}">
                <a16:creationId xmlns:a16="http://schemas.microsoft.com/office/drawing/2014/main" id="{898A2076-9B49-497D-A0DF-3955F249618B}"/>
              </a:ext>
            </a:extLst>
          </p:cNvPr>
          <p:cNvSpPr/>
          <p:nvPr/>
        </p:nvSpPr>
        <p:spPr bwMode="auto">
          <a:xfrm>
            <a:off x="401624" y="2002441"/>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1</a:t>
            </a:r>
          </a:p>
        </p:txBody>
      </p:sp>
      <p:sp>
        <p:nvSpPr>
          <p:cNvPr id="14" name="Espace réservé du texte 3">
            <a:extLst>
              <a:ext uri="{FF2B5EF4-FFF2-40B4-BE49-F238E27FC236}">
                <a16:creationId xmlns:a16="http://schemas.microsoft.com/office/drawing/2014/main" id="{1C704315-DC67-45C3-AD05-8F76DA26CFE4}"/>
              </a:ext>
            </a:extLst>
          </p:cNvPr>
          <p:cNvSpPr txBox="1">
            <a:spLocks/>
          </p:cNvSpPr>
          <p:nvPr/>
        </p:nvSpPr>
        <p:spPr bwMode="auto">
          <a:xfrm>
            <a:off x="1042988" y="3366239"/>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Cartographie des informations de premier niveau pertinentes pour les étudiants</a:t>
            </a:r>
          </a:p>
        </p:txBody>
      </p:sp>
      <p:sp>
        <p:nvSpPr>
          <p:cNvPr id="17" name="Espace réservé du texte 3">
            <a:extLst>
              <a:ext uri="{FF2B5EF4-FFF2-40B4-BE49-F238E27FC236}">
                <a16:creationId xmlns:a16="http://schemas.microsoft.com/office/drawing/2014/main" id="{033303F8-EDF7-42BC-AAB8-B7C6AF06108B}"/>
              </a:ext>
            </a:extLst>
          </p:cNvPr>
          <p:cNvSpPr txBox="1">
            <a:spLocks/>
          </p:cNvSpPr>
          <p:nvPr/>
        </p:nvSpPr>
        <p:spPr bwMode="auto">
          <a:xfrm>
            <a:off x="1042988" y="2642408"/>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État des lieux : présentation des résultats du diagnostic</a:t>
            </a:r>
          </a:p>
        </p:txBody>
      </p:sp>
      <p:sp>
        <p:nvSpPr>
          <p:cNvPr id="18" name="Espace réservé du texte 3">
            <a:extLst>
              <a:ext uri="{FF2B5EF4-FFF2-40B4-BE49-F238E27FC236}">
                <a16:creationId xmlns:a16="http://schemas.microsoft.com/office/drawing/2014/main" id="{38CBD1A5-1D22-4580-AF87-8471B6DF95DF}"/>
              </a:ext>
            </a:extLst>
          </p:cNvPr>
          <p:cNvSpPr txBox="1">
            <a:spLocks/>
          </p:cNvSpPr>
          <p:nvPr/>
        </p:nvSpPr>
        <p:spPr bwMode="auto">
          <a:xfrm>
            <a:off x="1042988" y="4813901"/>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Conclusion et prochaines étapes</a:t>
            </a:r>
          </a:p>
        </p:txBody>
      </p:sp>
      <p:sp>
        <p:nvSpPr>
          <p:cNvPr id="19" name="Espace réservé du texte 3">
            <a:extLst>
              <a:ext uri="{FF2B5EF4-FFF2-40B4-BE49-F238E27FC236}">
                <a16:creationId xmlns:a16="http://schemas.microsoft.com/office/drawing/2014/main" id="{C118FD87-F8F6-4A48-9A1F-85A3BDA813F5}"/>
              </a:ext>
            </a:extLst>
          </p:cNvPr>
          <p:cNvSpPr txBox="1">
            <a:spLocks/>
          </p:cNvSpPr>
          <p:nvPr/>
        </p:nvSpPr>
        <p:spPr bwMode="auto">
          <a:xfrm>
            <a:off x="1056625" y="4090070"/>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b="1">
                <a:latin typeface="Marianne" panose="02000000000000000000" pitchFamily="2" charset="0"/>
              </a:rPr>
              <a:t>Construction de la cible et élaboration des solutions</a:t>
            </a:r>
          </a:p>
        </p:txBody>
      </p:sp>
      <p:sp>
        <p:nvSpPr>
          <p:cNvPr id="20" name="Rectangle 19">
            <a:extLst>
              <a:ext uri="{FF2B5EF4-FFF2-40B4-BE49-F238E27FC236}">
                <a16:creationId xmlns:a16="http://schemas.microsoft.com/office/drawing/2014/main" id="{92BEEE21-C9F5-4D99-BA55-2693DC8F2594}"/>
              </a:ext>
            </a:extLst>
          </p:cNvPr>
          <p:cNvSpPr>
            <a:spLocks/>
          </p:cNvSpPr>
          <p:nvPr/>
        </p:nvSpPr>
        <p:spPr bwMode="auto">
          <a:xfrm>
            <a:off x="401624" y="4151203"/>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4</a:t>
            </a:r>
          </a:p>
        </p:txBody>
      </p:sp>
      <p:sp>
        <p:nvSpPr>
          <p:cNvPr id="21" name="Titre 1">
            <a:extLst>
              <a:ext uri="{FF2B5EF4-FFF2-40B4-BE49-F238E27FC236}">
                <a16:creationId xmlns:a16="http://schemas.microsoft.com/office/drawing/2014/main" id="{BCCEE6B1-8E29-435D-AF7F-5D2E2BDB7F2E}"/>
              </a:ext>
            </a:extLst>
          </p:cNvPr>
          <p:cNvSpPr txBox="1">
            <a:spLocks/>
          </p:cNvSpPr>
          <p:nvPr/>
        </p:nvSpPr>
        <p:spPr>
          <a:xfrm>
            <a:off x="480000" y="1121709"/>
            <a:ext cx="11232000" cy="556236"/>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rgbClr val="002060"/>
                </a:solidFill>
                <a:latin typeface="Marianne" panose="02000000000000000000" pitchFamily="50" charset="0"/>
              </a:rPr>
              <a:t>Ordre du jour</a:t>
            </a:r>
          </a:p>
        </p:txBody>
      </p:sp>
      <p:sp>
        <p:nvSpPr>
          <p:cNvPr id="25" name="Rectangle 24">
            <a:extLst>
              <a:ext uri="{FF2B5EF4-FFF2-40B4-BE49-F238E27FC236}">
                <a16:creationId xmlns:a16="http://schemas.microsoft.com/office/drawing/2014/main" id="{A9AA7651-F933-4B94-BEA3-5C3C07162A33}"/>
              </a:ext>
            </a:extLst>
          </p:cNvPr>
          <p:cNvSpPr/>
          <p:nvPr/>
        </p:nvSpPr>
        <p:spPr>
          <a:xfrm>
            <a:off x="9091748" y="881915"/>
            <a:ext cx="3100252" cy="125225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d’ordre du jour d’un atelier de travail</a:t>
            </a:r>
          </a:p>
        </p:txBody>
      </p:sp>
    </p:spTree>
    <p:extLst>
      <p:ext uri="{BB962C8B-B14F-4D97-AF65-F5344CB8AC3E}">
        <p14:creationId xmlns:p14="http://schemas.microsoft.com/office/powerpoint/2010/main" val="31500791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a:extLst>
              <a:ext uri="{FF2B5EF4-FFF2-40B4-BE49-F238E27FC236}">
                <a16:creationId xmlns:a16="http://schemas.microsoft.com/office/drawing/2014/main" id="{29DDE68A-46F6-44FB-958C-39D06D9F1C4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34422" b="32048"/>
          <a:stretch/>
        </p:blipFill>
        <p:spPr>
          <a:xfrm>
            <a:off x="0" y="250882"/>
            <a:ext cx="1881982" cy="631033"/>
          </a:xfrm>
          <a:prstGeom prst="rect">
            <a:avLst/>
          </a:prstGeom>
        </p:spPr>
      </p:pic>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7" name="Titre 3">
            <a:extLst>
              <a:ext uri="{FF2B5EF4-FFF2-40B4-BE49-F238E27FC236}">
                <a16:creationId xmlns:a16="http://schemas.microsoft.com/office/drawing/2014/main" id="{D80FA017-4B4C-4C7C-87B5-EED7B74B00E8}"/>
              </a:ext>
            </a:extLst>
          </p:cNvPr>
          <p:cNvSpPr txBox="1">
            <a:spLocks/>
          </p:cNvSpPr>
          <p:nvPr/>
        </p:nvSpPr>
        <p:spPr>
          <a:xfrm>
            <a:off x="431801" y="1028734"/>
            <a:ext cx="11233151" cy="719988"/>
          </a:xfrm>
          <a:prstGeom prst="rect">
            <a:avLst/>
          </a:prstGeo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t>Prochaines étapes</a:t>
            </a:r>
          </a:p>
        </p:txBody>
      </p:sp>
      <p:sp>
        <p:nvSpPr>
          <p:cNvPr id="8" name="Espace réservé du texte 4">
            <a:extLst>
              <a:ext uri="{FF2B5EF4-FFF2-40B4-BE49-F238E27FC236}">
                <a16:creationId xmlns:a16="http://schemas.microsoft.com/office/drawing/2014/main" id="{79285BBD-ED40-43A6-AF12-BB6E81E34324}"/>
              </a:ext>
            </a:extLst>
          </p:cNvPr>
          <p:cNvSpPr txBox="1">
            <a:spLocks/>
          </p:cNvSpPr>
          <p:nvPr/>
        </p:nvSpPr>
        <p:spPr>
          <a:xfrm>
            <a:off x="431800" y="1701353"/>
            <a:ext cx="11232445" cy="480001"/>
          </a:xfrm>
          <a:prstGeom prst="rect">
            <a:avLst/>
          </a:prstGeom>
        </p:spPr>
        <p:txBody>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sz="1600"/>
              <a:t>Merci pour votre participation à cet atelier !</a:t>
            </a:r>
          </a:p>
        </p:txBody>
      </p:sp>
      <p:cxnSp>
        <p:nvCxnSpPr>
          <p:cNvPr id="9" name="Connecteur droit avec flèche 8">
            <a:extLst>
              <a:ext uri="{FF2B5EF4-FFF2-40B4-BE49-F238E27FC236}">
                <a16:creationId xmlns:a16="http://schemas.microsoft.com/office/drawing/2014/main" id="{07C31BA0-A68C-4D07-ABD3-209F41BC5295}"/>
              </a:ext>
            </a:extLst>
          </p:cNvPr>
          <p:cNvCxnSpPr>
            <a:cxnSpLocks/>
          </p:cNvCxnSpPr>
          <p:nvPr/>
        </p:nvCxnSpPr>
        <p:spPr>
          <a:xfrm>
            <a:off x="688728" y="3687643"/>
            <a:ext cx="10653527" cy="0"/>
          </a:xfrm>
          <a:prstGeom prst="straightConnector1">
            <a:avLst/>
          </a:prstGeom>
          <a:ln w="31750" cap="rnd">
            <a:solidFill>
              <a:schemeClr val="tx2"/>
            </a:solidFill>
            <a:prstDash val="sysDot"/>
            <a:tailEnd type="triangle"/>
          </a:ln>
          <a:effectLst/>
        </p:spPr>
        <p:style>
          <a:lnRef idx="2">
            <a:schemeClr val="accent1"/>
          </a:lnRef>
          <a:fillRef idx="0">
            <a:schemeClr val="accent1"/>
          </a:fillRef>
          <a:effectRef idx="1">
            <a:schemeClr val="accent1"/>
          </a:effectRef>
          <a:fontRef idx="minor">
            <a:schemeClr val="tx1"/>
          </a:fontRef>
        </p:style>
      </p:cxnSp>
      <p:grpSp>
        <p:nvGrpSpPr>
          <p:cNvPr id="10" name="Group 182">
            <a:extLst>
              <a:ext uri="{FF2B5EF4-FFF2-40B4-BE49-F238E27FC236}">
                <a16:creationId xmlns:a16="http://schemas.microsoft.com/office/drawing/2014/main" id="{F99E594A-CD75-4C1E-B097-C6B9FD911A55}"/>
              </a:ext>
            </a:extLst>
          </p:cNvPr>
          <p:cNvGrpSpPr/>
          <p:nvPr/>
        </p:nvGrpSpPr>
        <p:grpSpPr>
          <a:xfrm>
            <a:off x="1933581" y="2898819"/>
            <a:ext cx="804292" cy="880496"/>
            <a:chOff x="5278438" y="3990975"/>
            <a:chExt cx="452437" cy="495300"/>
          </a:xfrm>
          <a:solidFill>
            <a:schemeClr val="tx2">
              <a:lumMod val="20000"/>
              <a:lumOff val="80000"/>
            </a:schemeClr>
          </a:solidFill>
        </p:grpSpPr>
        <p:sp>
          <p:nvSpPr>
            <p:cNvPr id="11" name="Freeform 90">
              <a:extLst>
                <a:ext uri="{FF2B5EF4-FFF2-40B4-BE49-F238E27FC236}">
                  <a16:creationId xmlns:a16="http://schemas.microsoft.com/office/drawing/2014/main" id="{53FEA574-0783-4ABD-9B76-3754A9ADC286}"/>
                </a:ext>
              </a:extLst>
            </p:cNvPr>
            <p:cNvSpPr>
              <a:spLocks/>
            </p:cNvSpPr>
            <p:nvPr/>
          </p:nvSpPr>
          <p:spPr bwMode="auto">
            <a:xfrm>
              <a:off x="5613400" y="4054475"/>
              <a:ext cx="117475" cy="155575"/>
            </a:xfrm>
            <a:custGeom>
              <a:avLst/>
              <a:gdLst>
                <a:gd name="T0" fmla="*/ 74 w 74"/>
                <a:gd name="T1" fmla="*/ 16 h 98"/>
                <a:gd name="T2" fmla="*/ 74 w 74"/>
                <a:gd name="T3" fmla="*/ 16 h 98"/>
                <a:gd name="T4" fmla="*/ 58 w 74"/>
                <a:gd name="T5" fmla="*/ 9 h 98"/>
                <a:gd name="T6" fmla="*/ 45 w 74"/>
                <a:gd name="T7" fmla="*/ 3 h 98"/>
                <a:gd name="T8" fmla="*/ 32 w 74"/>
                <a:gd name="T9" fmla="*/ 1 h 98"/>
                <a:gd name="T10" fmla="*/ 21 w 74"/>
                <a:gd name="T11" fmla="*/ 0 h 98"/>
                <a:gd name="T12" fmla="*/ 12 w 74"/>
                <a:gd name="T13" fmla="*/ 0 h 98"/>
                <a:gd name="T14" fmla="*/ 5 w 74"/>
                <a:gd name="T15" fmla="*/ 0 h 98"/>
                <a:gd name="T16" fmla="*/ 0 w 74"/>
                <a:gd name="T17" fmla="*/ 1 h 98"/>
                <a:gd name="T18" fmla="*/ 0 w 74"/>
                <a:gd name="T19" fmla="*/ 96 h 98"/>
                <a:gd name="T20" fmla="*/ 0 w 74"/>
                <a:gd name="T21" fmla="*/ 96 h 98"/>
                <a:gd name="T22" fmla="*/ 1 w 74"/>
                <a:gd name="T23" fmla="*/ 91 h 98"/>
                <a:gd name="T24" fmla="*/ 3 w 74"/>
                <a:gd name="T25" fmla="*/ 88 h 98"/>
                <a:gd name="T26" fmla="*/ 6 w 74"/>
                <a:gd name="T27" fmla="*/ 86 h 98"/>
                <a:gd name="T28" fmla="*/ 12 w 74"/>
                <a:gd name="T29" fmla="*/ 85 h 98"/>
                <a:gd name="T30" fmla="*/ 17 w 74"/>
                <a:gd name="T31" fmla="*/ 85 h 98"/>
                <a:gd name="T32" fmla="*/ 23 w 74"/>
                <a:gd name="T33" fmla="*/ 85 h 98"/>
                <a:gd name="T34" fmla="*/ 37 w 74"/>
                <a:gd name="T35" fmla="*/ 87 h 98"/>
                <a:gd name="T36" fmla="*/ 50 w 74"/>
                <a:gd name="T37" fmla="*/ 90 h 98"/>
                <a:gd name="T38" fmla="*/ 63 w 74"/>
                <a:gd name="T39" fmla="*/ 94 h 98"/>
                <a:gd name="T40" fmla="*/ 74 w 74"/>
                <a:gd name="T41" fmla="*/ 98 h 98"/>
                <a:gd name="T42" fmla="*/ 41 w 74"/>
                <a:gd name="T43" fmla="*/ 44 h 98"/>
                <a:gd name="T44" fmla="*/ 74 w 74"/>
                <a:gd name="T45" fmla="*/ 1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98">
                  <a:moveTo>
                    <a:pt x="74" y="16"/>
                  </a:moveTo>
                  <a:lnTo>
                    <a:pt x="74" y="16"/>
                  </a:lnTo>
                  <a:lnTo>
                    <a:pt x="58" y="9"/>
                  </a:lnTo>
                  <a:lnTo>
                    <a:pt x="45" y="3"/>
                  </a:lnTo>
                  <a:lnTo>
                    <a:pt x="32" y="1"/>
                  </a:lnTo>
                  <a:lnTo>
                    <a:pt x="21" y="0"/>
                  </a:lnTo>
                  <a:lnTo>
                    <a:pt x="12" y="0"/>
                  </a:lnTo>
                  <a:lnTo>
                    <a:pt x="5" y="0"/>
                  </a:lnTo>
                  <a:lnTo>
                    <a:pt x="0" y="1"/>
                  </a:lnTo>
                  <a:lnTo>
                    <a:pt x="0" y="96"/>
                  </a:lnTo>
                  <a:lnTo>
                    <a:pt x="0" y="96"/>
                  </a:lnTo>
                  <a:lnTo>
                    <a:pt x="1" y="91"/>
                  </a:lnTo>
                  <a:lnTo>
                    <a:pt x="3" y="88"/>
                  </a:lnTo>
                  <a:lnTo>
                    <a:pt x="6" y="86"/>
                  </a:lnTo>
                  <a:lnTo>
                    <a:pt x="12" y="85"/>
                  </a:lnTo>
                  <a:lnTo>
                    <a:pt x="17" y="85"/>
                  </a:lnTo>
                  <a:lnTo>
                    <a:pt x="23" y="85"/>
                  </a:lnTo>
                  <a:lnTo>
                    <a:pt x="37" y="87"/>
                  </a:lnTo>
                  <a:lnTo>
                    <a:pt x="50" y="90"/>
                  </a:lnTo>
                  <a:lnTo>
                    <a:pt x="63" y="94"/>
                  </a:lnTo>
                  <a:lnTo>
                    <a:pt x="74" y="98"/>
                  </a:lnTo>
                  <a:lnTo>
                    <a:pt x="41" y="44"/>
                  </a:lnTo>
                  <a:lnTo>
                    <a:pt x="7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12" name="Freeform 91">
              <a:extLst>
                <a:ext uri="{FF2B5EF4-FFF2-40B4-BE49-F238E27FC236}">
                  <a16:creationId xmlns:a16="http://schemas.microsoft.com/office/drawing/2014/main" id="{9BC34817-BC82-413C-ACA5-CA0BBE158BF2}"/>
                </a:ext>
              </a:extLst>
            </p:cNvPr>
            <p:cNvSpPr>
              <a:spLocks/>
            </p:cNvSpPr>
            <p:nvPr/>
          </p:nvSpPr>
          <p:spPr bwMode="auto">
            <a:xfrm>
              <a:off x="5418138" y="3998913"/>
              <a:ext cx="188913" cy="219075"/>
            </a:xfrm>
            <a:custGeom>
              <a:avLst/>
              <a:gdLst>
                <a:gd name="T0" fmla="*/ 0 w 119"/>
                <a:gd name="T1" fmla="*/ 23 h 138"/>
                <a:gd name="T2" fmla="*/ 0 w 119"/>
                <a:gd name="T3" fmla="*/ 138 h 138"/>
                <a:gd name="T4" fmla="*/ 0 w 119"/>
                <a:gd name="T5" fmla="*/ 138 h 138"/>
                <a:gd name="T6" fmla="*/ 13 w 119"/>
                <a:gd name="T7" fmla="*/ 131 h 138"/>
                <a:gd name="T8" fmla="*/ 27 w 119"/>
                <a:gd name="T9" fmla="*/ 124 h 138"/>
                <a:gd name="T10" fmla="*/ 44 w 119"/>
                <a:gd name="T11" fmla="*/ 119 h 138"/>
                <a:gd name="T12" fmla="*/ 54 w 119"/>
                <a:gd name="T13" fmla="*/ 117 h 138"/>
                <a:gd name="T14" fmla="*/ 63 w 119"/>
                <a:gd name="T15" fmla="*/ 116 h 138"/>
                <a:gd name="T16" fmla="*/ 73 w 119"/>
                <a:gd name="T17" fmla="*/ 116 h 138"/>
                <a:gd name="T18" fmla="*/ 83 w 119"/>
                <a:gd name="T19" fmla="*/ 117 h 138"/>
                <a:gd name="T20" fmla="*/ 93 w 119"/>
                <a:gd name="T21" fmla="*/ 119 h 138"/>
                <a:gd name="T22" fmla="*/ 102 w 119"/>
                <a:gd name="T23" fmla="*/ 123 h 138"/>
                <a:gd name="T24" fmla="*/ 111 w 119"/>
                <a:gd name="T25" fmla="*/ 130 h 138"/>
                <a:gd name="T26" fmla="*/ 119 w 119"/>
                <a:gd name="T27" fmla="*/ 138 h 138"/>
                <a:gd name="T28" fmla="*/ 119 w 119"/>
                <a:gd name="T29" fmla="*/ 23 h 138"/>
                <a:gd name="T30" fmla="*/ 119 w 119"/>
                <a:gd name="T31" fmla="*/ 23 h 138"/>
                <a:gd name="T32" fmla="*/ 111 w 119"/>
                <a:gd name="T33" fmla="*/ 15 h 138"/>
                <a:gd name="T34" fmla="*/ 102 w 119"/>
                <a:gd name="T35" fmla="*/ 8 h 138"/>
                <a:gd name="T36" fmla="*/ 93 w 119"/>
                <a:gd name="T37" fmla="*/ 4 h 138"/>
                <a:gd name="T38" fmla="*/ 83 w 119"/>
                <a:gd name="T39" fmla="*/ 1 h 138"/>
                <a:gd name="T40" fmla="*/ 73 w 119"/>
                <a:gd name="T41" fmla="*/ 0 h 138"/>
                <a:gd name="T42" fmla="*/ 63 w 119"/>
                <a:gd name="T43" fmla="*/ 1 h 138"/>
                <a:gd name="T44" fmla="*/ 54 w 119"/>
                <a:gd name="T45" fmla="*/ 2 h 138"/>
                <a:gd name="T46" fmla="*/ 44 w 119"/>
                <a:gd name="T47" fmla="*/ 4 h 138"/>
                <a:gd name="T48" fmla="*/ 27 w 119"/>
                <a:gd name="T49" fmla="*/ 9 h 138"/>
                <a:gd name="T50" fmla="*/ 13 w 119"/>
                <a:gd name="T51" fmla="*/ 16 h 138"/>
                <a:gd name="T52" fmla="*/ 0 w 119"/>
                <a:gd name="T53" fmla="*/ 23 h 138"/>
                <a:gd name="T54" fmla="*/ 0 w 119"/>
                <a:gd name="T55" fmla="*/ 2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138">
                  <a:moveTo>
                    <a:pt x="0" y="23"/>
                  </a:moveTo>
                  <a:lnTo>
                    <a:pt x="0" y="138"/>
                  </a:lnTo>
                  <a:lnTo>
                    <a:pt x="0" y="138"/>
                  </a:lnTo>
                  <a:lnTo>
                    <a:pt x="13" y="131"/>
                  </a:lnTo>
                  <a:lnTo>
                    <a:pt x="27" y="124"/>
                  </a:lnTo>
                  <a:lnTo>
                    <a:pt x="44" y="119"/>
                  </a:lnTo>
                  <a:lnTo>
                    <a:pt x="54" y="117"/>
                  </a:lnTo>
                  <a:lnTo>
                    <a:pt x="63" y="116"/>
                  </a:lnTo>
                  <a:lnTo>
                    <a:pt x="73" y="116"/>
                  </a:lnTo>
                  <a:lnTo>
                    <a:pt x="83" y="117"/>
                  </a:lnTo>
                  <a:lnTo>
                    <a:pt x="93" y="119"/>
                  </a:lnTo>
                  <a:lnTo>
                    <a:pt x="102" y="123"/>
                  </a:lnTo>
                  <a:lnTo>
                    <a:pt x="111" y="130"/>
                  </a:lnTo>
                  <a:lnTo>
                    <a:pt x="119" y="138"/>
                  </a:lnTo>
                  <a:lnTo>
                    <a:pt x="119" y="23"/>
                  </a:lnTo>
                  <a:lnTo>
                    <a:pt x="119" y="23"/>
                  </a:lnTo>
                  <a:lnTo>
                    <a:pt x="111" y="15"/>
                  </a:lnTo>
                  <a:lnTo>
                    <a:pt x="102" y="8"/>
                  </a:lnTo>
                  <a:lnTo>
                    <a:pt x="93" y="4"/>
                  </a:lnTo>
                  <a:lnTo>
                    <a:pt x="83" y="1"/>
                  </a:lnTo>
                  <a:lnTo>
                    <a:pt x="73" y="0"/>
                  </a:lnTo>
                  <a:lnTo>
                    <a:pt x="63" y="1"/>
                  </a:lnTo>
                  <a:lnTo>
                    <a:pt x="54" y="2"/>
                  </a:lnTo>
                  <a:lnTo>
                    <a:pt x="44" y="4"/>
                  </a:lnTo>
                  <a:lnTo>
                    <a:pt x="27" y="9"/>
                  </a:lnTo>
                  <a:lnTo>
                    <a:pt x="13" y="16"/>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13" name="Freeform 92">
              <a:extLst>
                <a:ext uri="{FF2B5EF4-FFF2-40B4-BE49-F238E27FC236}">
                  <a16:creationId xmlns:a16="http://schemas.microsoft.com/office/drawing/2014/main" id="{C3271CD8-F655-4F19-9299-66D1199683A1}"/>
                </a:ext>
              </a:extLst>
            </p:cNvPr>
            <p:cNvSpPr>
              <a:spLocks/>
            </p:cNvSpPr>
            <p:nvPr/>
          </p:nvSpPr>
          <p:spPr bwMode="auto">
            <a:xfrm>
              <a:off x="5278438" y="3990975"/>
              <a:ext cx="238125" cy="495300"/>
            </a:xfrm>
            <a:custGeom>
              <a:avLst/>
              <a:gdLst>
                <a:gd name="T0" fmla="*/ 84 w 150"/>
                <a:gd name="T1" fmla="*/ 266 h 312"/>
                <a:gd name="T2" fmla="*/ 84 w 150"/>
                <a:gd name="T3" fmla="*/ 13 h 312"/>
                <a:gd name="T4" fmla="*/ 84 w 150"/>
                <a:gd name="T5" fmla="*/ 13 h 312"/>
                <a:gd name="T6" fmla="*/ 83 w 150"/>
                <a:gd name="T7" fmla="*/ 8 h 312"/>
                <a:gd name="T8" fmla="*/ 80 w 150"/>
                <a:gd name="T9" fmla="*/ 4 h 312"/>
                <a:gd name="T10" fmla="*/ 76 w 150"/>
                <a:gd name="T11" fmla="*/ 1 h 312"/>
                <a:gd name="T12" fmla="*/ 70 w 150"/>
                <a:gd name="T13" fmla="*/ 0 h 312"/>
                <a:gd name="T14" fmla="*/ 70 w 150"/>
                <a:gd name="T15" fmla="*/ 0 h 312"/>
                <a:gd name="T16" fmla="*/ 65 w 150"/>
                <a:gd name="T17" fmla="*/ 1 h 312"/>
                <a:gd name="T18" fmla="*/ 61 w 150"/>
                <a:gd name="T19" fmla="*/ 4 h 312"/>
                <a:gd name="T20" fmla="*/ 58 w 150"/>
                <a:gd name="T21" fmla="*/ 8 h 312"/>
                <a:gd name="T22" fmla="*/ 57 w 150"/>
                <a:gd name="T23" fmla="*/ 13 h 312"/>
                <a:gd name="T24" fmla="*/ 57 w 150"/>
                <a:gd name="T25" fmla="*/ 266 h 312"/>
                <a:gd name="T26" fmla="*/ 57 w 150"/>
                <a:gd name="T27" fmla="*/ 266 h 312"/>
                <a:gd name="T28" fmla="*/ 45 w 150"/>
                <a:gd name="T29" fmla="*/ 267 h 312"/>
                <a:gd name="T30" fmla="*/ 34 w 150"/>
                <a:gd name="T31" fmla="*/ 269 h 312"/>
                <a:gd name="T32" fmla="*/ 25 w 150"/>
                <a:gd name="T33" fmla="*/ 271 h 312"/>
                <a:gd name="T34" fmla="*/ 16 w 150"/>
                <a:gd name="T35" fmla="*/ 274 h 312"/>
                <a:gd name="T36" fmla="*/ 10 w 150"/>
                <a:gd name="T37" fmla="*/ 277 h 312"/>
                <a:gd name="T38" fmla="*/ 4 w 150"/>
                <a:gd name="T39" fmla="*/ 280 h 312"/>
                <a:gd name="T40" fmla="*/ 1 w 150"/>
                <a:gd name="T41" fmla="*/ 285 h 312"/>
                <a:gd name="T42" fmla="*/ 0 w 150"/>
                <a:gd name="T43" fmla="*/ 289 h 312"/>
                <a:gd name="T44" fmla="*/ 0 w 150"/>
                <a:gd name="T45" fmla="*/ 289 h 312"/>
                <a:gd name="T46" fmla="*/ 1 w 150"/>
                <a:gd name="T47" fmla="*/ 291 h 312"/>
                <a:gd name="T48" fmla="*/ 2 w 150"/>
                <a:gd name="T49" fmla="*/ 293 h 312"/>
                <a:gd name="T50" fmla="*/ 7 w 150"/>
                <a:gd name="T51" fmla="*/ 297 h 312"/>
                <a:gd name="T52" fmla="*/ 13 w 150"/>
                <a:gd name="T53" fmla="*/ 302 h 312"/>
                <a:gd name="T54" fmla="*/ 23 w 150"/>
                <a:gd name="T55" fmla="*/ 305 h 312"/>
                <a:gd name="T56" fmla="*/ 33 w 150"/>
                <a:gd name="T57" fmla="*/ 308 h 312"/>
                <a:gd name="T58" fmla="*/ 46 w 150"/>
                <a:gd name="T59" fmla="*/ 310 h 312"/>
                <a:gd name="T60" fmla="*/ 60 w 150"/>
                <a:gd name="T61" fmla="*/ 311 h 312"/>
                <a:gd name="T62" fmla="*/ 76 w 150"/>
                <a:gd name="T63" fmla="*/ 312 h 312"/>
                <a:gd name="T64" fmla="*/ 76 w 150"/>
                <a:gd name="T65" fmla="*/ 312 h 312"/>
                <a:gd name="T66" fmla="*/ 91 w 150"/>
                <a:gd name="T67" fmla="*/ 311 h 312"/>
                <a:gd name="T68" fmla="*/ 104 w 150"/>
                <a:gd name="T69" fmla="*/ 310 h 312"/>
                <a:gd name="T70" fmla="*/ 117 w 150"/>
                <a:gd name="T71" fmla="*/ 308 h 312"/>
                <a:gd name="T72" fmla="*/ 128 w 150"/>
                <a:gd name="T73" fmla="*/ 305 h 312"/>
                <a:gd name="T74" fmla="*/ 137 w 150"/>
                <a:gd name="T75" fmla="*/ 302 h 312"/>
                <a:gd name="T76" fmla="*/ 144 w 150"/>
                <a:gd name="T77" fmla="*/ 297 h 312"/>
                <a:gd name="T78" fmla="*/ 148 w 150"/>
                <a:gd name="T79" fmla="*/ 293 h 312"/>
                <a:gd name="T80" fmla="*/ 149 w 150"/>
                <a:gd name="T81" fmla="*/ 291 h 312"/>
                <a:gd name="T82" fmla="*/ 150 w 150"/>
                <a:gd name="T83" fmla="*/ 289 h 312"/>
                <a:gd name="T84" fmla="*/ 150 w 150"/>
                <a:gd name="T85" fmla="*/ 289 h 312"/>
                <a:gd name="T86" fmla="*/ 149 w 150"/>
                <a:gd name="T87" fmla="*/ 287 h 312"/>
                <a:gd name="T88" fmla="*/ 149 w 150"/>
                <a:gd name="T89" fmla="*/ 285 h 312"/>
                <a:gd name="T90" fmla="*/ 145 w 150"/>
                <a:gd name="T91" fmla="*/ 280 h 312"/>
                <a:gd name="T92" fmla="*/ 139 w 150"/>
                <a:gd name="T93" fmla="*/ 276 h 312"/>
                <a:gd name="T94" fmla="*/ 131 w 150"/>
                <a:gd name="T95" fmla="*/ 273 h 312"/>
                <a:gd name="T96" fmla="*/ 121 w 150"/>
                <a:gd name="T97" fmla="*/ 270 h 312"/>
                <a:gd name="T98" fmla="*/ 110 w 150"/>
                <a:gd name="T99" fmla="*/ 268 h 312"/>
                <a:gd name="T100" fmla="*/ 97 w 150"/>
                <a:gd name="T101" fmla="*/ 267 h 312"/>
                <a:gd name="T102" fmla="*/ 84 w 150"/>
                <a:gd name="T103" fmla="*/ 266 h 312"/>
                <a:gd name="T104" fmla="*/ 84 w 150"/>
                <a:gd name="T105" fmla="*/ 26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 h="312">
                  <a:moveTo>
                    <a:pt x="84" y="266"/>
                  </a:moveTo>
                  <a:lnTo>
                    <a:pt x="84" y="13"/>
                  </a:lnTo>
                  <a:lnTo>
                    <a:pt x="84" y="13"/>
                  </a:lnTo>
                  <a:lnTo>
                    <a:pt x="83" y="8"/>
                  </a:lnTo>
                  <a:lnTo>
                    <a:pt x="80" y="4"/>
                  </a:lnTo>
                  <a:lnTo>
                    <a:pt x="76" y="1"/>
                  </a:lnTo>
                  <a:lnTo>
                    <a:pt x="70" y="0"/>
                  </a:lnTo>
                  <a:lnTo>
                    <a:pt x="70" y="0"/>
                  </a:lnTo>
                  <a:lnTo>
                    <a:pt x="65" y="1"/>
                  </a:lnTo>
                  <a:lnTo>
                    <a:pt x="61" y="4"/>
                  </a:lnTo>
                  <a:lnTo>
                    <a:pt x="58" y="8"/>
                  </a:lnTo>
                  <a:lnTo>
                    <a:pt x="57" y="13"/>
                  </a:lnTo>
                  <a:lnTo>
                    <a:pt x="57" y="266"/>
                  </a:lnTo>
                  <a:lnTo>
                    <a:pt x="57" y="266"/>
                  </a:lnTo>
                  <a:lnTo>
                    <a:pt x="45" y="267"/>
                  </a:lnTo>
                  <a:lnTo>
                    <a:pt x="34" y="269"/>
                  </a:lnTo>
                  <a:lnTo>
                    <a:pt x="25" y="271"/>
                  </a:lnTo>
                  <a:lnTo>
                    <a:pt x="16" y="274"/>
                  </a:lnTo>
                  <a:lnTo>
                    <a:pt x="10" y="277"/>
                  </a:lnTo>
                  <a:lnTo>
                    <a:pt x="4" y="280"/>
                  </a:lnTo>
                  <a:lnTo>
                    <a:pt x="1" y="285"/>
                  </a:lnTo>
                  <a:lnTo>
                    <a:pt x="0" y="289"/>
                  </a:lnTo>
                  <a:lnTo>
                    <a:pt x="0" y="289"/>
                  </a:lnTo>
                  <a:lnTo>
                    <a:pt x="1" y="291"/>
                  </a:lnTo>
                  <a:lnTo>
                    <a:pt x="2" y="293"/>
                  </a:lnTo>
                  <a:lnTo>
                    <a:pt x="7" y="297"/>
                  </a:lnTo>
                  <a:lnTo>
                    <a:pt x="13" y="302"/>
                  </a:lnTo>
                  <a:lnTo>
                    <a:pt x="23" y="305"/>
                  </a:lnTo>
                  <a:lnTo>
                    <a:pt x="33" y="308"/>
                  </a:lnTo>
                  <a:lnTo>
                    <a:pt x="46" y="310"/>
                  </a:lnTo>
                  <a:lnTo>
                    <a:pt x="60" y="311"/>
                  </a:lnTo>
                  <a:lnTo>
                    <a:pt x="76" y="312"/>
                  </a:lnTo>
                  <a:lnTo>
                    <a:pt x="76" y="312"/>
                  </a:lnTo>
                  <a:lnTo>
                    <a:pt x="91" y="311"/>
                  </a:lnTo>
                  <a:lnTo>
                    <a:pt x="104" y="310"/>
                  </a:lnTo>
                  <a:lnTo>
                    <a:pt x="117" y="308"/>
                  </a:lnTo>
                  <a:lnTo>
                    <a:pt x="128" y="305"/>
                  </a:lnTo>
                  <a:lnTo>
                    <a:pt x="137" y="302"/>
                  </a:lnTo>
                  <a:lnTo>
                    <a:pt x="144" y="297"/>
                  </a:lnTo>
                  <a:lnTo>
                    <a:pt x="148" y="293"/>
                  </a:lnTo>
                  <a:lnTo>
                    <a:pt x="149" y="291"/>
                  </a:lnTo>
                  <a:lnTo>
                    <a:pt x="150" y="289"/>
                  </a:lnTo>
                  <a:lnTo>
                    <a:pt x="150" y="289"/>
                  </a:lnTo>
                  <a:lnTo>
                    <a:pt x="149" y="287"/>
                  </a:lnTo>
                  <a:lnTo>
                    <a:pt x="149" y="285"/>
                  </a:lnTo>
                  <a:lnTo>
                    <a:pt x="145" y="280"/>
                  </a:lnTo>
                  <a:lnTo>
                    <a:pt x="139" y="276"/>
                  </a:lnTo>
                  <a:lnTo>
                    <a:pt x="131" y="273"/>
                  </a:lnTo>
                  <a:lnTo>
                    <a:pt x="121" y="270"/>
                  </a:lnTo>
                  <a:lnTo>
                    <a:pt x="110" y="268"/>
                  </a:lnTo>
                  <a:lnTo>
                    <a:pt x="97" y="267"/>
                  </a:lnTo>
                  <a:lnTo>
                    <a:pt x="84" y="266"/>
                  </a:lnTo>
                  <a:lnTo>
                    <a:pt x="8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grpSp>
      <p:grpSp>
        <p:nvGrpSpPr>
          <p:cNvPr id="14" name="Group 182">
            <a:extLst>
              <a:ext uri="{FF2B5EF4-FFF2-40B4-BE49-F238E27FC236}">
                <a16:creationId xmlns:a16="http://schemas.microsoft.com/office/drawing/2014/main" id="{CC1E02AB-B475-4B4D-AAB9-D80526D37513}"/>
              </a:ext>
            </a:extLst>
          </p:cNvPr>
          <p:cNvGrpSpPr/>
          <p:nvPr/>
        </p:nvGrpSpPr>
        <p:grpSpPr>
          <a:xfrm>
            <a:off x="5537900" y="2912924"/>
            <a:ext cx="804292" cy="880496"/>
            <a:chOff x="5278438" y="3990975"/>
            <a:chExt cx="452437" cy="495300"/>
          </a:xfrm>
          <a:solidFill>
            <a:schemeClr val="tx2"/>
          </a:solidFill>
        </p:grpSpPr>
        <p:sp>
          <p:nvSpPr>
            <p:cNvPr id="17" name="Freeform 90">
              <a:extLst>
                <a:ext uri="{FF2B5EF4-FFF2-40B4-BE49-F238E27FC236}">
                  <a16:creationId xmlns:a16="http://schemas.microsoft.com/office/drawing/2014/main" id="{BABD942D-B8CB-42A3-AA77-966599444339}"/>
                </a:ext>
              </a:extLst>
            </p:cNvPr>
            <p:cNvSpPr>
              <a:spLocks/>
            </p:cNvSpPr>
            <p:nvPr/>
          </p:nvSpPr>
          <p:spPr bwMode="auto">
            <a:xfrm>
              <a:off x="5613400" y="4054475"/>
              <a:ext cx="117475" cy="155575"/>
            </a:xfrm>
            <a:custGeom>
              <a:avLst/>
              <a:gdLst>
                <a:gd name="T0" fmla="*/ 74 w 74"/>
                <a:gd name="T1" fmla="*/ 16 h 98"/>
                <a:gd name="T2" fmla="*/ 74 w 74"/>
                <a:gd name="T3" fmla="*/ 16 h 98"/>
                <a:gd name="T4" fmla="*/ 58 w 74"/>
                <a:gd name="T5" fmla="*/ 9 h 98"/>
                <a:gd name="T6" fmla="*/ 45 w 74"/>
                <a:gd name="T7" fmla="*/ 3 h 98"/>
                <a:gd name="T8" fmla="*/ 32 w 74"/>
                <a:gd name="T9" fmla="*/ 1 h 98"/>
                <a:gd name="T10" fmla="*/ 21 w 74"/>
                <a:gd name="T11" fmla="*/ 0 h 98"/>
                <a:gd name="T12" fmla="*/ 12 w 74"/>
                <a:gd name="T13" fmla="*/ 0 h 98"/>
                <a:gd name="T14" fmla="*/ 5 w 74"/>
                <a:gd name="T15" fmla="*/ 0 h 98"/>
                <a:gd name="T16" fmla="*/ 0 w 74"/>
                <a:gd name="T17" fmla="*/ 1 h 98"/>
                <a:gd name="T18" fmla="*/ 0 w 74"/>
                <a:gd name="T19" fmla="*/ 96 h 98"/>
                <a:gd name="T20" fmla="*/ 0 w 74"/>
                <a:gd name="T21" fmla="*/ 96 h 98"/>
                <a:gd name="T22" fmla="*/ 1 w 74"/>
                <a:gd name="T23" fmla="*/ 91 h 98"/>
                <a:gd name="T24" fmla="*/ 3 w 74"/>
                <a:gd name="T25" fmla="*/ 88 h 98"/>
                <a:gd name="T26" fmla="*/ 6 w 74"/>
                <a:gd name="T27" fmla="*/ 86 h 98"/>
                <a:gd name="T28" fmla="*/ 12 w 74"/>
                <a:gd name="T29" fmla="*/ 85 h 98"/>
                <a:gd name="T30" fmla="*/ 17 w 74"/>
                <a:gd name="T31" fmla="*/ 85 h 98"/>
                <a:gd name="T32" fmla="*/ 23 w 74"/>
                <a:gd name="T33" fmla="*/ 85 h 98"/>
                <a:gd name="T34" fmla="*/ 37 w 74"/>
                <a:gd name="T35" fmla="*/ 87 h 98"/>
                <a:gd name="T36" fmla="*/ 50 w 74"/>
                <a:gd name="T37" fmla="*/ 90 h 98"/>
                <a:gd name="T38" fmla="*/ 63 w 74"/>
                <a:gd name="T39" fmla="*/ 94 h 98"/>
                <a:gd name="T40" fmla="*/ 74 w 74"/>
                <a:gd name="T41" fmla="*/ 98 h 98"/>
                <a:gd name="T42" fmla="*/ 41 w 74"/>
                <a:gd name="T43" fmla="*/ 44 h 98"/>
                <a:gd name="T44" fmla="*/ 74 w 74"/>
                <a:gd name="T45" fmla="*/ 1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98">
                  <a:moveTo>
                    <a:pt x="74" y="16"/>
                  </a:moveTo>
                  <a:lnTo>
                    <a:pt x="74" y="16"/>
                  </a:lnTo>
                  <a:lnTo>
                    <a:pt x="58" y="9"/>
                  </a:lnTo>
                  <a:lnTo>
                    <a:pt x="45" y="3"/>
                  </a:lnTo>
                  <a:lnTo>
                    <a:pt x="32" y="1"/>
                  </a:lnTo>
                  <a:lnTo>
                    <a:pt x="21" y="0"/>
                  </a:lnTo>
                  <a:lnTo>
                    <a:pt x="12" y="0"/>
                  </a:lnTo>
                  <a:lnTo>
                    <a:pt x="5" y="0"/>
                  </a:lnTo>
                  <a:lnTo>
                    <a:pt x="0" y="1"/>
                  </a:lnTo>
                  <a:lnTo>
                    <a:pt x="0" y="96"/>
                  </a:lnTo>
                  <a:lnTo>
                    <a:pt x="0" y="96"/>
                  </a:lnTo>
                  <a:lnTo>
                    <a:pt x="1" y="91"/>
                  </a:lnTo>
                  <a:lnTo>
                    <a:pt x="3" y="88"/>
                  </a:lnTo>
                  <a:lnTo>
                    <a:pt x="6" y="86"/>
                  </a:lnTo>
                  <a:lnTo>
                    <a:pt x="12" y="85"/>
                  </a:lnTo>
                  <a:lnTo>
                    <a:pt x="17" y="85"/>
                  </a:lnTo>
                  <a:lnTo>
                    <a:pt x="23" y="85"/>
                  </a:lnTo>
                  <a:lnTo>
                    <a:pt x="37" y="87"/>
                  </a:lnTo>
                  <a:lnTo>
                    <a:pt x="50" y="90"/>
                  </a:lnTo>
                  <a:lnTo>
                    <a:pt x="63" y="94"/>
                  </a:lnTo>
                  <a:lnTo>
                    <a:pt x="74" y="98"/>
                  </a:lnTo>
                  <a:lnTo>
                    <a:pt x="41" y="44"/>
                  </a:lnTo>
                  <a:lnTo>
                    <a:pt x="7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18" name="Freeform 91">
              <a:extLst>
                <a:ext uri="{FF2B5EF4-FFF2-40B4-BE49-F238E27FC236}">
                  <a16:creationId xmlns:a16="http://schemas.microsoft.com/office/drawing/2014/main" id="{F1079DEB-0AD0-4665-853E-C7C9F5FD7328}"/>
                </a:ext>
              </a:extLst>
            </p:cNvPr>
            <p:cNvSpPr>
              <a:spLocks/>
            </p:cNvSpPr>
            <p:nvPr/>
          </p:nvSpPr>
          <p:spPr bwMode="auto">
            <a:xfrm>
              <a:off x="5418138" y="3998913"/>
              <a:ext cx="188913" cy="219075"/>
            </a:xfrm>
            <a:custGeom>
              <a:avLst/>
              <a:gdLst>
                <a:gd name="T0" fmla="*/ 0 w 119"/>
                <a:gd name="T1" fmla="*/ 23 h 138"/>
                <a:gd name="T2" fmla="*/ 0 w 119"/>
                <a:gd name="T3" fmla="*/ 138 h 138"/>
                <a:gd name="T4" fmla="*/ 0 w 119"/>
                <a:gd name="T5" fmla="*/ 138 h 138"/>
                <a:gd name="T6" fmla="*/ 13 w 119"/>
                <a:gd name="T7" fmla="*/ 131 h 138"/>
                <a:gd name="T8" fmla="*/ 27 w 119"/>
                <a:gd name="T9" fmla="*/ 124 h 138"/>
                <a:gd name="T10" fmla="*/ 44 w 119"/>
                <a:gd name="T11" fmla="*/ 119 h 138"/>
                <a:gd name="T12" fmla="*/ 54 w 119"/>
                <a:gd name="T13" fmla="*/ 117 h 138"/>
                <a:gd name="T14" fmla="*/ 63 w 119"/>
                <a:gd name="T15" fmla="*/ 116 h 138"/>
                <a:gd name="T16" fmla="*/ 73 w 119"/>
                <a:gd name="T17" fmla="*/ 116 h 138"/>
                <a:gd name="T18" fmla="*/ 83 w 119"/>
                <a:gd name="T19" fmla="*/ 117 h 138"/>
                <a:gd name="T20" fmla="*/ 93 w 119"/>
                <a:gd name="T21" fmla="*/ 119 h 138"/>
                <a:gd name="T22" fmla="*/ 102 w 119"/>
                <a:gd name="T23" fmla="*/ 123 h 138"/>
                <a:gd name="T24" fmla="*/ 111 w 119"/>
                <a:gd name="T25" fmla="*/ 130 h 138"/>
                <a:gd name="T26" fmla="*/ 119 w 119"/>
                <a:gd name="T27" fmla="*/ 138 h 138"/>
                <a:gd name="T28" fmla="*/ 119 w 119"/>
                <a:gd name="T29" fmla="*/ 23 h 138"/>
                <a:gd name="T30" fmla="*/ 119 w 119"/>
                <a:gd name="T31" fmla="*/ 23 h 138"/>
                <a:gd name="T32" fmla="*/ 111 w 119"/>
                <a:gd name="T33" fmla="*/ 15 h 138"/>
                <a:gd name="T34" fmla="*/ 102 w 119"/>
                <a:gd name="T35" fmla="*/ 8 h 138"/>
                <a:gd name="T36" fmla="*/ 93 w 119"/>
                <a:gd name="T37" fmla="*/ 4 h 138"/>
                <a:gd name="T38" fmla="*/ 83 w 119"/>
                <a:gd name="T39" fmla="*/ 1 h 138"/>
                <a:gd name="T40" fmla="*/ 73 w 119"/>
                <a:gd name="T41" fmla="*/ 0 h 138"/>
                <a:gd name="T42" fmla="*/ 63 w 119"/>
                <a:gd name="T43" fmla="*/ 1 h 138"/>
                <a:gd name="T44" fmla="*/ 54 w 119"/>
                <a:gd name="T45" fmla="*/ 2 h 138"/>
                <a:gd name="T46" fmla="*/ 44 w 119"/>
                <a:gd name="T47" fmla="*/ 4 h 138"/>
                <a:gd name="T48" fmla="*/ 27 w 119"/>
                <a:gd name="T49" fmla="*/ 9 h 138"/>
                <a:gd name="T50" fmla="*/ 13 w 119"/>
                <a:gd name="T51" fmla="*/ 16 h 138"/>
                <a:gd name="T52" fmla="*/ 0 w 119"/>
                <a:gd name="T53" fmla="*/ 23 h 138"/>
                <a:gd name="T54" fmla="*/ 0 w 119"/>
                <a:gd name="T55" fmla="*/ 2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138">
                  <a:moveTo>
                    <a:pt x="0" y="23"/>
                  </a:moveTo>
                  <a:lnTo>
                    <a:pt x="0" y="138"/>
                  </a:lnTo>
                  <a:lnTo>
                    <a:pt x="0" y="138"/>
                  </a:lnTo>
                  <a:lnTo>
                    <a:pt x="13" y="131"/>
                  </a:lnTo>
                  <a:lnTo>
                    <a:pt x="27" y="124"/>
                  </a:lnTo>
                  <a:lnTo>
                    <a:pt x="44" y="119"/>
                  </a:lnTo>
                  <a:lnTo>
                    <a:pt x="54" y="117"/>
                  </a:lnTo>
                  <a:lnTo>
                    <a:pt x="63" y="116"/>
                  </a:lnTo>
                  <a:lnTo>
                    <a:pt x="73" y="116"/>
                  </a:lnTo>
                  <a:lnTo>
                    <a:pt x="83" y="117"/>
                  </a:lnTo>
                  <a:lnTo>
                    <a:pt x="93" y="119"/>
                  </a:lnTo>
                  <a:lnTo>
                    <a:pt x="102" y="123"/>
                  </a:lnTo>
                  <a:lnTo>
                    <a:pt x="111" y="130"/>
                  </a:lnTo>
                  <a:lnTo>
                    <a:pt x="119" y="138"/>
                  </a:lnTo>
                  <a:lnTo>
                    <a:pt x="119" y="23"/>
                  </a:lnTo>
                  <a:lnTo>
                    <a:pt x="119" y="23"/>
                  </a:lnTo>
                  <a:lnTo>
                    <a:pt x="111" y="15"/>
                  </a:lnTo>
                  <a:lnTo>
                    <a:pt x="102" y="8"/>
                  </a:lnTo>
                  <a:lnTo>
                    <a:pt x="93" y="4"/>
                  </a:lnTo>
                  <a:lnTo>
                    <a:pt x="83" y="1"/>
                  </a:lnTo>
                  <a:lnTo>
                    <a:pt x="73" y="0"/>
                  </a:lnTo>
                  <a:lnTo>
                    <a:pt x="63" y="1"/>
                  </a:lnTo>
                  <a:lnTo>
                    <a:pt x="54" y="2"/>
                  </a:lnTo>
                  <a:lnTo>
                    <a:pt x="44" y="4"/>
                  </a:lnTo>
                  <a:lnTo>
                    <a:pt x="27" y="9"/>
                  </a:lnTo>
                  <a:lnTo>
                    <a:pt x="13" y="16"/>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19" name="Freeform 92">
              <a:extLst>
                <a:ext uri="{FF2B5EF4-FFF2-40B4-BE49-F238E27FC236}">
                  <a16:creationId xmlns:a16="http://schemas.microsoft.com/office/drawing/2014/main" id="{7EA319C1-615D-40A3-AE9A-6B8F2A07F45E}"/>
                </a:ext>
              </a:extLst>
            </p:cNvPr>
            <p:cNvSpPr>
              <a:spLocks/>
            </p:cNvSpPr>
            <p:nvPr/>
          </p:nvSpPr>
          <p:spPr bwMode="auto">
            <a:xfrm>
              <a:off x="5278438" y="3990975"/>
              <a:ext cx="238125" cy="495300"/>
            </a:xfrm>
            <a:custGeom>
              <a:avLst/>
              <a:gdLst>
                <a:gd name="T0" fmla="*/ 84 w 150"/>
                <a:gd name="T1" fmla="*/ 266 h 312"/>
                <a:gd name="T2" fmla="*/ 84 w 150"/>
                <a:gd name="T3" fmla="*/ 13 h 312"/>
                <a:gd name="T4" fmla="*/ 84 w 150"/>
                <a:gd name="T5" fmla="*/ 13 h 312"/>
                <a:gd name="T6" fmla="*/ 83 w 150"/>
                <a:gd name="T7" fmla="*/ 8 h 312"/>
                <a:gd name="T8" fmla="*/ 80 w 150"/>
                <a:gd name="T9" fmla="*/ 4 h 312"/>
                <a:gd name="T10" fmla="*/ 76 w 150"/>
                <a:gd name="T11" fmla="*/ 1 h 312"/>
                <a:gd name="T12" fmla="*/ 70 w 150"/>
                <a:gd name="T13" fmla="*/ 0 h 312"/>
                <a:gd name="T14" fmla="*/ 70 w 150"/>
                <a:gd name="T15" fmla="*/ 0 h 312"/>
                <a:gd name="T16" fmla="*/ 65 w 150"/>
                <a:gd name="T17" fmla="*/ 1 h 312"/>
                <a:gd name="T18" fmla="*/ 61 w 150"/>
                <a:gd name="T19" fmla="*/ 4 h 312"/>
                <a:gd name="T20" fmla="*/ 58 w 150"/>
                <a:gd name="T21" fmla="*/ 8 h 312"/>
                <a:gd name="T22" fmla="*/ 57 w 150"/>
                <a:gd name="T23" fmla="*/ 13 h 312"/>
                <a:gd name="T24" fmla="*/ 57 w 150"/>
                <a:gd name="T25" fmla="*/ 266 h 312"/>
                <a:gd name="T26" fmla="*/ 57 w 150"/>
                <a:gd name="T27" fmla="*/ 266 h 312"/>
                <a:gd name="T28" fmla="*/ 45 w 150"/>
                <a:gd name="T29" fmla="*/ 267 h 312"/>
                <a:gd name="T30" fmla="*/ 34 w 150"/>
                <a:gd name="T31" fmla="*/ 269 h 312"/>
                <a:gd name="T32" fmla="*/ 25 w 150"/>
                <a:gd name="T33" fmla="*/ 271 h 312"/>
                <a:gd name="T34" fmla="*/ 16 w 150"/>
                <a:gd name="T35" fmla="*/ 274 h 312"/>
                <a:gd name="T36" fmla="*/ 10 w 150"/>
                <a:gd name="T37" fmla="*/ 277 h 312"/>
                <a:gd name="T38" fmla="*/ 4 w 150"/>
                <a:gd name="T39" fmla="*/ 280 h 312"/>
                <a:gd name="T40" fmla="*/ 1 w 150"/>
                <a:gd name="T41" fmla="*/ 285 h 312"/>
                <a:gd name="T42" fmla="*/ 0 w 150"/>
                <a:gd name="T43" fmla="*/ 289 h 312"/>
                <a:gd name="T44" fmla="*/ 0 w 150"/>
                <a:gd name="T45" fmla="*/ 289 h 312"/>
                <a:gd name="T46" fmla="*/ 1 w 150"/>
                <a:gd name="T47" fmla="*/ 291 h 312"/>
                <a:gd name="T48" fmla="*/ 2 w 150"/>
                <a:gd name="T49" fmla="*/ 293 h 312"/>
                <a:gd name="T50" fmla="*/ 7 w 150"/>
                <a:gd name="T51" fmla="*/ 297 h 312"/>
                <a:gd name="T52" fmla="*/ 13 w 150"/>
                <a:gd name="T53" fmla="*/ 302 h 312"/>
                <a:gd name="T54" fmla="*/ 23 w 150"/>
                <a:gd name="T55" fmla="*/ 305 h 312"/>
                <a:gd name="T56" fmla="*/ 33 w 150"/>
                <a:gd name="T57" fmla="*/ 308 h 312"/>
                <a:gd name="T58" fmla="*/ 46 w 150"/>
                <a:gd name="T59" fmla="*/ 310 h 312"/>
                <a:gd name="T60" fmla="*/ 60 w 150"/>
                <a:gd name="T61" fmla="*/ 311 h 312"/>
                <a:gd name="T62" fmla="*/ 76 w 150"/>
                <a:gd name="T63" fmla="*/ 312 h 312"/>
                <a:gd name="T64" fmla="*/ 76 w 150"/>
                <a:gd name="T65" fmla="*/ 312 h 312"/>
                <a:gd name="T66" fmla="*/ 91 w 150"/>
                <a:gd name="T67" fmla="*/ 311 h 312"/>
                <a:gd name="T68" fmla="*/ 104 w 150"/>
                <a:gd name="T69" fmla="*/ 310 h 312"/>
                <a:gd name="T70" fmla="*/ 117 w 150"/>
                <a:gd name="T71" fmla="*/ 308 h 312"/>
                <a:gd name="T72" fmla="*/ 128 w 150"/>
                <a:gd name="T73" fmla="*/ 305 h 312"/>
                <a:gd name="T74" fmla="*/ 137 w 150"/>
                <a:gd name="T75" fmla="*/ 302 h 312"/>
                <a:gd name="T76" fmla="*/ 144 w 150"/>
                <a:gd name="T77" fmla="*/ 297 h 312"/>
                <a:gd name="T78" fmla="*/ 148 w 150"/>
                <a:gd name="T79" fmla="*/ 293 h 312"/>
                <a:gd name="T80" fmla="*/ 149 w 150"/>
                <a:gd name="T81" fmla="*/ 291 h 312"/>
                <a:gd name="T82" fmla="*/ 150 w 150"/>
                <a:gd name="T83" fmla="*/ 289 h 312"/>
                <a:gd name="T84" fmla="*/ 150 w 150"/>
                <a:gd name="T85" fmla="*/ 289 h 312"/>
                <a:gd name="T86" fmla="*/ 149 w 150"/>
                <a:gd name="T87" fmla="*/ 287 h 312"/>
                <a:gd name="T88" fmla="*/ 149 w 150"/>
                <a:gd name="T89" fmla="*/ 285 h 312"/>
                <a:gd name="T90" fmla="*/ 145 w 150"/>
                <a:gd name="T91" fmla="*/ 280 h 312"/>
                <a:gd name="T92" fmla="*/ 139 w 150"/>
                <a:gd name="T93" fmla="*/ 276 h 312"/>
                <a:gd name="T94" fmla="*/ 131 w 150"/>
                <a:gd name="T95" fmla="*/ 273 h 312"/>
                <a:gd name="T96" fmla="*/ 121 w 150"/>
                <a:gd name="T97" fmla="*/ 270 h 312"/>
                <a:gd name="T98" fmla="*/ 110 w 150"/>
                <a:gd name="T99" fmla="*/ 268 h 312"/>
                <a:gd name="T100" fmla="*/ 97 w 150"/>
                <a:gd name="T101" fmla="*/ 267 h 312"/>
                <a:gd name="T102" fmla="*/ 84 w 150"/>
                <a:gd name="T103" fmla="*/ 266 h 312"/>
                <a:gd name="T104" fmla="*/ 84 w 150"/>
                <a:gd name="T105" fmla="*/ 26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 h="312">
                  <a:moveTo>
                    <a:pt x="84" y="266"/>
                  </a:moveTo>
                  <a:lnTo>
                    <a:pt x="84" y="13"/>
                  </a:lnTo>
                  <a:lnTo>
                    <a:pt x="84" y="13"/>
                  </a:lnTo>
                  <a:lnTo>
                    <a:pt x="83" y="8"/>
                  </a:lnTo>
                  <a:lnTo>
                    <a:pt x="80" y="4"/>
                  </a:lnTo>
                  <a:lnTo>
                    <a:pt x="76" y="1"/>
                  </a:lnTo>
                  <a:lnTo>
                    <a:pt x="70" y="0"/>
                  </a:lnTo>
                  <a:lnTo>
                    <a:pt x="70" y="0"/>
                  </a:lnTo>
                  <a:lnTo>
                    <a:pt x="65" y="1"/>
                  </a:lnTo>
                  <a:lnTo>
                    <a:pt x="61" y="4"/>
                  </a:lnTo>
                  <a:lnTo>
                    <a:pt x="58" y="8"/>
                  </a:lnTo>
                  <a:lnTo>
                    <a:pt x="57" y="13"/>
                  </a:lnTo>
                  <a:lnTo>
                    <a:pt x="57" y="266"/>
                  </a:lnTo>
                  <a:lnTo>
                    <a:pt x="57" y="266"/>
                  </a:lnTo>
                  <a:lnTo>
                    <a:pt x="45" y="267"/>
                  </a:lnTo>
                  <a:lnTo>
                    <a:pt x="34" y="269"/>
                  </a:lnTo>
                  <a:lnTo>
                    <a:pt x="25" y="271"/>
                  </a:lnTo>
                  <a:lnTo>
                    <a:pt x="16" y="274"/>
                  </a:lnTo>
                  <a:lnTo>
                    <a:pt x="10" y="277"/>
                  </a:lnTo>
                  <a:lnTo>
                    <a:pt x="4" y="280"/>
                  </a:lnTo>
                  <a:lnTo>
                    <a:pt x="1" y="285"/>
                  </a:lnTo>
                  <a:lnTo>
                    <a:pt x="0" y="289"/>
                  </a:lnTo>
                  <a:lnTo>
                    <a:pt x="0" y="289"/>
                  </a:lnTo>
                  <a:lnTo>
                    <a:pt x="1" y="291"/>
                  </a:lnTo>
                  <a:lnTo>
                    <a:pt x="2" y="293"/>
                  </a:lnTo>
                  <a:lnTo>
                    <a:pt x="7" y="297"/>
                  </a:lnTo>
                  <a:lnTo>
                    <a:pt x="13" y="302"/>
                  </a:lnTo>
                  <a:lnTo>
                    <a:pt x="23" y="305"/>
                  </a:lnTo>
                  <a:lnTo>
                    <a:pt x="33" y="308"/>
                  </a:lnTo>
                  <a:lnTo>
                    <a:pt x="46" y="310"/>
                  </a:lnTo>
                  <a:lnTo>
                    <a:pt x="60" y="311"/>
                  </a:lnTo>
                  <a:lnTo>
                    <a:pt x="76" y="312"/>
                  </a:lnTo>
                  <a:lnTo>
                    <a:pt x="76" y="312"/>
                  </a:lnTo>
                  <a:lnTo>
                    <a:pt x="91" y="311"/>
                  </a:lnTo>
                  <a:lnTo>
                    <a:pt x="104" y="310"/>
                  </a:lnTo>
                  <a:lnTo>
                    <a:pt x="117" y="308"/>
                  </a:lnTo>
                  <a:lnTo>
                    <a:pt x="128" y="305"/>
                  </a:lnTo>
                  <a:lnTo>
                    <a:pt x="137" y="302"/>
                  </a:lnTo>
                  <a:lnTo>
                    <a:pt x="144" y="297"/>
                  </a:lnTo>
                  <a:lnTo>
                    <a:pt x="148" y="293"/>
                  </a:lnTo>
                  <a:lnTo>
                    <a:pt x="149" y="291"/>
                  </a:lnTo>
                  <a:lnTo>
                    <a:pt x="150" y="289"/>
                  </a:lnTo>
                  <a:lnTo>
                    <a:pt x="150" y="289"/>
                  </a:lnTo>
                  <a:lnTo>
                    <a:pt x="149" y="287"/>
                  </a:lnTo>
                  <a:lnTo>
                    <a:pt x="149" y="285"/>
                  </a:lnTo>
                  <a:lnTo>
                    <a:pt x="145" y="280"/>
                  </a:lnTo>
                  <a:lnTo>
                    <a:pt x="139" y="276"/>
                  </a:lnTo>
                  <a:lnTo>
                    <a:pt x="131" y="273"/>
                  </a:lnTo>
                  <a:lnTo>
                    <a:pt x="121" y="270"/>
                  </a:lnTo>
                  <a:lnTo>
                    <a:pt x="110" y="268"/>
                  </a:lnTo>
                  <a:lnTo>
                    <a:pt x="97" y="267"/>
                  </a:lnTo>
                  <a:lnTo>
                    <a:pt x="84" y="266"/>
                  </a:lnTo>
                  <a:lnTo>
                    <a:pt x="8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grpSp>
      <p:sp>
        <p:nvSpPr>
          <p:cNvPr id="20" name="ZoneTexte 21">
            <a:extLst>
              <a:ext uri="{FF2B5EF4-FFF2-40B4-BE49-F238E27FC236}">
                <a16:creationId xmlns:a16="http://schemas.microsoft.com/office/drawing/2014/main" id="{82B7BB36-EC2E-4BE0-AAF6-AAF127EC2A22}"/>
              </a:ext>
            </a:extLst>
          </p:cNvPr>
          <p:cNvSpPr txBox="1"/>
          <p:nvPr/>
        </p:nvSpPr>
        <p:spPr>
          <a:xfrm>
            <a:off x="867735" y="3888731"/>
            <a:ext cx="2537201" cy="150810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200" b="1" dirty="0">
                <a:solidFill>
                  <a:schemeClr val="tx2">
                    <a:lumMod val="40000"/>
                    <a:lumOff val="60000"/>
                  </a:schemeClr>
                </a:solidFill>
              </a:rPr>
              <a:t>Atelier / Comité Opérationnel</a:t>
            </a:r>
          </a:p>
          <a:p>
            <a:pPr algn="ctr"/>
            <a:r>
              <a:rPr lang="fr-FR" sz="1200" b="1" dirty="0">
                <a:solidFill>
                  <a:schemeClr val="tx2">
                    <a:lumMod val="40000"/>
                    <a:lumOff val="60000"/>
                  </a:schemeClr>
                </a:solidFill>
              </a:rPr>
              <a:t>Date</a:t>
            </a:r>
          </a:p>
          <a:p>
            <a:pPr algn="ctr"/>
            <a:endParaRPr lang="fr-FR" sz="1200" b="1" dirty="0">
              <a:solidFill>
                <a:schemeClr val="accent3"/>
              </a:solidFill>
            </a:endParaRPr>
          </a:p>
          <a:p>
            <a:pPr algn="ctr"/>
            <a:endParaRPr lang="fr-FR" sz="1200" b="1" dirty="0">
              <a:solidFill>
                <a:schemeClr val="accent3"/>
              </a:solidFill>
            </a:endParaRPr>
          </a:p>
          <a:p>
            <a:pPr marL="285750" lvl="0" indent="-285750">
              <a:buFont typeface="Arial" panose="020B0604020202020204" pitchFamily="34" charset="0"/>
              <a:buChar char="•"/>
            </a:pPr>
            <a:r>
              <a:rPr lang="fr-FR" sz="1100" dirty="0">
                <a:solidFill>
                  <a:prstClr val="black"/>
                </a:solidFill>
              </a:rPr>
              <a:t>Tâches à faire d’ici là + responsable de l’action</a:t>
            </a:r>
          </a:p>
          <a:p>
            <a:pPr marL="285750" lvl="0" indent="-285750">
              <a:buFont typeface="Arial" panose="020B0604020202020204" pitchFamily="34" charset="0"/>
              <a:buChar char="•"/>
            </a:pPr>
            <a:endParaRPr lang="fr-FR" sz="1100" dirty="0">
              <a:solidFill>
                <a:prstClr val="black"/>
              </a:solidFill>
            </a:endParaRPr>
          </a:p>
          <a:p>
            <a:pPr marL="285750" lvl="0" indent="-285750">
              <a:buFont typeface="Arial" panose="020B0604020202020204" pitchFamily="34" charset="0"/>
              <a:buChar char="•"/>
            </a:pPr>
            <a:r>
              <a:rPr lang="fr-FR" sz="1100" dirty="0">
                <a:solidFill>
                  <a:prstClr val="black"/>
                </a:solidFill>
              </a:rPr>
              <a:t>Prochaine échéances et sujets</a:t>
            </a:r>
          </a:p>
        </p:txBody>
      </p:sp>
      <p:sp>
        <p:nvSpPr>
          <p:cNvPr id="21" name="ZoneTexte 27">
            <a:extLst>
              <a:ext uri="{FF2B5EF4-FFF2-40B4-BE49-F238E27FC236}">
                <a16:creationId xmlns:a16="http://schemas.microsoft.com/office/drawing/2014/main" id="{4B1BB8F2-47C4-4D02-A3A9-AA49AA5F5DC9}"/>
              </a:ext>
            </a:extLst>
          </p:cNvPr>
          <p:cNvSpPr txBox="1"/>
          <p:nvPr/>
        </p:nvSpPr>
        <p:spPr>
          <a:xfrm>
            <a:off x="4588106" y="3888732"/>
            <a:ext cx="2422293" cy="167738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200" b="1" dirty="0">
                <a:solidFill>
                  <a:schemeClr val="tx2"/>
                </a:solidFill>
              </a:rPr>
              <a:t>Atelier / Comité Opérationnel</a:t>
            </a:r>
          </a:p>
          <a:p>
            <a:pPr algn="ctr"/>
            <a:r>
              <a:rPr lang="fr-FR" sz="1200" b="1" dirty="0">
                <a:solidFill>
                  <a:schemeClr val="tx2"/>
                </a:solidFill>
              </a:rPr>
              <a:t>Date</a:t>
            </a:r>
          </a:p>
          <a:p>
            <a:pPr algn="ctr"/>
            <a:endParaRPr lang="fr-FR" sz="1200" b="1" dirty="0">
              <a:solidFill>
                <a:schemeClr val="accent1"/>
              </a:solidFill>
            </a:endParaRPr>
          </a:p>
          <a:p>
            <a:pPr algn="ctr"/>
            <a:endParaRPr lang="fr-FR" sz="1200" b="1" dirty="0">
              <a:solidFill>
                <a:schemeClr val="accent1"/>
              </a:solidFill>
            </a:endParaRPr>
          </a:p>
          <a:p>
            <a:pPr marL="285750" lvl="0" indent="-285750">
              <a:buFont typeface="Arial" panose="020B0604020202020204" pitchFamily="34" charset="0"/>
              <a:buChar char="•"/>
            </a:pPr>
            <a:r>
              <a:rPr lang="fr-FR" sz="1100" dirty="0">
                <a:solidFill>
                  <a:prstClr val="black"/>
                </a:solidFill>
              </a:rPr>
              <a:t>Tâches à faire d’ici là + responsable de l’action</a:t>
            </a:r>
          </a:p>
          <a:p>
            <a:pPr marL="285750" lvl="0" indent="-285750">
              <a:buFont typeface="Arial" panose="020B0604020202020204" pitchFamily="34" charset="0"/>
              <a:buChar char="•"/>
            </a:pPr>
            <a:endParaRPr lang="fr-FR" sz="1100" dirty="0">
              <a:solidFill>
                <a:prstClr val="black"/>
              </a:solidFill>
            </a:endParaRPr>
          </a:p>
          <a:p>
            <a:pPr marL="285750" lvl="0" indent="-285750">
              <a:buFont typeface="Arial" panose="020B0604020202020204" pitchFamily="34" charset="0"/>
              <a:buChar char="•"/>
            </a:pPr>
            <a:r>
              <a:rPr lang="fr-FR" sz="1100" dirty="0">
                <a:solidFill>
                  <a:prstClr val="black"/>
                </a:solidFill>
              </a:rPr>
              <a:t>Prochaine échéances et sujets</a:t>
            </a:r>
          </a:p>
        </p:txBody>
      </p:sp>
      <p:grpSp>
        <p:nvGrpSpPr>
          <p:cNvPr id="25" name="Group 182">
            <a:extLst>
              <a:ext uri="{FF2B5EF4-FFF2-40B4-BE49-F238E27FC236}">
                <a16:creationId xmlns:a16="http://schemas.microsoft.com/office/drawing/2014/main" id="{B3EE0B94-274A-47DA-92FA-DFD7DA64F779}"/>
              </a:ext>
            </a:extLst>
          </p:cNvPr>
          <p:cNvGrpSpPr/>
          <p:nvPr/>
        </p:nvGrpSpPr>
        <p:grpSpPr>
          <a:xfrm>
            <a:off x="9142218" y="2927042"/>
            <a:ext cx="804292" cy="880496"/>
            <a:chOff x="5278438" y="3990975"/>
            <a:chExt cx="452437" cy="495300"/>
          </a:xfrm>
          <a:solidFill>
            <a:schemeClr val="tx2"/>
          </a:solidFill>
        </p:grpSpPr>
        <p:sp>
          <p:nvSpPr>
            <p:cNvPr id="26" name="Freeform 90">
              <a:extLst>
                <a:ext uri="{FF2B5EF4-FFF2-40B4-BE49-F238E27FC236}">
                  <a16:creationId xmlns:a16="http://schemas.microsoft.com/office/drawing/2014/main" id="{F8CE5D5B-2AAE-4FD8-ACB7-7474DF1709DE}"/>
                </a:ext>
              </a:extLst>
            </p:cNvPr>
            <p:cNvSpPr>
              <a:spLocks/>
            </p:cNvSpPr>
            <p:nvPr/>
          </p:nvSpPr>
          <p:spPr bwMode="auto">
            <a:xfrm>
              <a:off x="5613400" y="4054475"/>
              <a:ext cx="117475" cy="155575"/>
            </a:xfrm>
            <a:custGeom>
              <a:avLst/>
              <a:gdLst>
                <a:gd name="T0" fmla="*/ 74 w 74"/>
                <a:gd name="T1" fmla="*/ 16 h 98"/>
                <a:gd name="T2" fmla="*/ 74 w 74"/>
                <a:gd name="T3" fmla="*/ 16 h 98"/>
                <a:gd name="T4" fmla="*/ 58 w 74"/>
                <a:gd name="T5" fmla="*/ 9 h 98"/>
                <a:gd name="T6" fmla="*/ 45 w 74"/>
                <a:gd name="T7" fmla="*/ 3 h 98"/>
                <a:gd name="T8" fmla="*/ 32 w 74"/>
                <a:gd name="T9" fmla="*/ 1 h 98"/>
                <a:gd name="T10" fmla="*/ 21 w 74"/>
                <a:gd name="T11" fmla="*/ 0 h 98"/>
                <a:gd name="T12" fmla="*/ 12 w 74"/>
                <a:gd name="T13" fmla="*/ 0 h 98"/>
                <a:gd name="T14" fmla="*/ 5 w 74"/>
                <a:gd name="T15" fmla="*/ 0 h 98"/>
                <a:gd name="T16" fmla="*/ 0 w 74"/>
                <a:gd name="T17" fmla="*/ 1 h 98"/>
                <a:gd name="T18" fmla="*/ 0 w 74"/>
                <a:gd name="T19" fmla="*/ 96 h 98"/>
                <a:gd name="T20" fmla="*/ 0 w 74"/>
                <a:gd name="T21" fmla="*/ 96 h 98"/>
                <a:gd name="T22" fmla="*/ 1 w 74"/>
                <a:gd name="T23" fmla="*/ 91 h 98"/>
                <a:gd name="T24" fmla="*/ 3 w 74"/>
                <a:gd name="T25" fmla="*/ 88 h 98"/>
                <a:gd name="T26" fmla="*/ 6 w 74"/>
                <a:gd name="T27" fmla="*/ 86 h 98"/>
                <a:gd name="T28" fmla="*/ 12 w 74"/>
                <a:gd name="T29" fmla="*/ 85 h 98"/>
                <a:gd name="T30" fmla="*/ 17 w 74"/>
                <a:gd name="T31" fmla="*/ 85 h 98"/>
                <a:gd name="T32" fmla="*/ 23 w 74"/>
                <a:gd name="T33" fmla="*/ 85 h 98"/>
                <a:gd name="T34" fmla="*/ 37 w 74"/>
                <a:gd name="T35" fmla="*/ 87 h 98"/>
                <a:gd name="T36" fmla="*/ 50 w 74"/>
                <a:gd name="T37" fmla="*/ 90 h 98"/>
                <a:gd name="T38" fmla="*/ 63 w 74"/>
                <a:gd name="T39" fmla="*/ 94 h 98"/>
                <a:gd name="T40" fmla="*/ 74 w 74"/>
                <a:gd name="T41" fmla="*/ 98 h 98"/>
                <a:gd name="T42" fmla="*/ 41 w 74"/>
                <a:gd name="T43" fmla="*/ 44 h 98"/>
                <a:gd name="T44" fmla="*/ 74 w 74"/>
                <a:gd name="T45" fmla="*/ 1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98">
                  <a:moveTo>
                    <a:pt x="74" y="16"/>
                  </a:moveTo>
                  <a:lnTo>
                    <a:pt x="74" y="16"/>
                  </a:lnTo>
                  <a:lnTo>
                    <a:pt x="58" y="9"/>
                  </a:lnTo>
                  <a:lnTo>
                    <a:pt x="45" y="3"/>
                  </a:lnTo>
                  <a:lnTo>
                    <a:pt x="32" y="1"/>
                  </a:lnTo>
                  <a:lnTo>
                    <a:pt x="21" y="0"/>
                  </a:lnTo>
                  <a:lnTo>
                    <a:pt x="12" y="0"/>
                  </a:lnTo>
                  <a:lnTo>
                    <a:pt x="5" y="0"/>
                  </a:lnTo>
                  <a:lnTo>
                    <a:pt x="0" y="1"/>
                  </a:lnTo>
                  <a:lnTo>
                    <a:pt x="0" y="96"/>
                  </a:lnTo>
                  <a:lnTo>
                    <a:pt x="0" y="96"/>
                  </a:lnTo>
                  <a:lnTo>
                    <a:pt x="1" y="91"/>
                  </a:lnTo>
                  <a:lnTo>
                    <a:pt x="3" y="88"/>
                  </a:lnTo>
                  <a:lnTo>
                    <a:pt x="6" y="86"/>
                  </a:lnTo>
                  <a:lnTo>
                    <a:pt x="12" y="85"/>
                  </a:lnTo>
                  <a:lnTo>
                    <a:pt x="17" y="85"/>
                  </a:lnTo>
                  <a:lnTo>
                    <a:pt x="23" y="85"/>
                  </a:lnTo>
                  <a:lnTo>
                    <a:pt x="37" y="87"/>
                  </a:lnTo>
                  <a:lnTo>
                    <a:pt x="50" y="90"/>
                  </a:lnTo>
                  <a:lnTo>
                    <a:pt x="63" y="94"/>
                  </a:lnTo>
                  <a:lnTo>
                    <a:pt x="74" y="98"/>
                  </a:lnTo>
                  <a:lnTo>
                    <a:pt x="41" y="44"/>
                  </a:lnTo>
                  <a:lnTo>
                    <a:pt x="7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27" name="Freeform 91">
              <a:extLst>
                <a:ext uri="{FF2B5EF4-FFF2-40B4-BE49-F238E27FC236}">
                  <a16:creationId xmlns:a16="http://schemas.microsoft.com/office/drawing/2014/main" id="{AB75A920-3ECF-4BB3-84EE-F0180833AB66}"/>
                </a:ext>
              </a:extLst>
            </p:cNvPr>
            <p:cNvSpPr>
              <a:spLocks/>
            </p:cNvSpPr>
            <p:nvPr/>
          </p:nvSpPr>
          <p:spPr bwMode="auto">
            <a:xfrm>
              <a:off x="5418138" y="3998913"/>
              <a:ext cx="188913" cy="219075"/>
            </a:xfrm>
            <a:custGeom>
              <a:avLst/>
              <a:gdLst>
                <a:gd name="T0" fmla="*/ 0 w 119"/>
                <a:gd name="T1" fmla="*/ 23 h 138"/>
                <a:gd name="T2" fmla="*/ 0 w 119"/>
                <a:gd name="T3" fmla="*/ 138 h 138"/>
                <a:gd name="T4" fmla="*/ 0 w 119"/>
                <a:gd name="T5" fmla="*/ 138 h 138"/>
                <a:gd name="T6" fmla="*/ 13 w 119"/>
                <a:gd name="T7" fmla="*/ 131 h 138"/>
                <a:gd name="T8" fmla="*/ 27 w 119"/>
                <a:gd name="T9" fmla="*/ 124 h 138"/>
                <a:gd name="T10" fmla="*/ 44 w 119"/>
                <a:gd name="T11" fmla="*/ 119 h 138"/>
                <a:gd name="T12" fmla="*/ 54 w 119"/>
                <a:gd name="T13" fmla="*/ 117 h 138"/>
                <a:gd name="T14" fmla="*/ 63 w 119"/>
                <a:gd name="T15" fmla="*/ 116 h 138"/>
                <a:gd name="T16" fmla="*/ 73 w 119"/>
                <a:gd name="T17" fmla="*/ 116 h 138"/>
                <a:gd name="T18" fmla="*/ 83 w 119"/>
                <a:gd name="T19" fmla="*/ 117 h 138"/>
                <a:gd name="T20" fmla="*/ 93 w 119"/>
                <a:gd name="T21" fmla="*/ 119 h 138"/>
                <a:gd name="T22" fmla="*/ 102 w 119"/>
                <a:gd name="T23" fmla="*/ 123 h 138"/>
                <a:gd name="T24" fmla="*/ 111 w 119"/>
                <a:gd name="T25" fmla="*/ 130 h 138"/>
                <a:gd name="T26" fmla="*/ 119 w 119"/>
                <a:gd name="T27" fmla="*/ 138 h 138"/>
                <a:gd name="T28" fmla="*/ 119 w 119"/>
                <a:gd name="T29" fmla="*/ 23 h 138"/>
                <a:gd name="T30" fmla="*/ 119 w 119"/>
                <a:gd name="T31" fmla="*/ 23 h 138"/>
                <a:gd name="T32" fmla="*/ 111 w 119"/>
                <a:gd name="T33" fmla="*/ 15 h 138"/>
                <a:gd name="T34" fmla="*/ 102 w 119"/>
                <a:gd name="T35" fmla="*/ 8 h 138"/>
                <a:gd name="T36" fmla="*/ 93 w 119"/>
                <a:gd name="T37" fmla="*/ 4 h 138"/>
                <a:gd name="T38" fmla="*/ 83 w 119"/>
                <a:gd name="T39" fmla="*/ 1 h 138"/>
                <a:gd name="T40" fmla="*/ 73 w 119"/>
                <a:gd name="T41" fmla="*/ 0 h 138"/>
                <a:gd name="T42" fmla="*/ 63 w 119"/>
                <a:gd name="T43" fmla="*/ 1 h 138"/>
                <a:gd name="T44" fmla="*/ 54 w 119"/>
                <a:gd name="T45" fmla="*/ 2 h 138"/>
                <a:gd name="T46" fmla="*/ 44 w 119"/>
                <a:gd name="T47" fmla="*/ 4 h 138"/>
                <a:gd name="T48" fmla="*/ 27 w 119"/>
                <a:gd name="T49" fmla="*/ 9 h 138"/>
                <a:gd name="T50" fmla="*/ 13 w 119"/>
                <a:gd name="T51" fmla="*/ 16 h 138"/>
                <a:gd name="T52" fmla="*/ 0 w 119"/>
                <a:gd name="T53" fmla="*/ 23 h 138"/>
                <a:gd name="T54" fmla="*/ 0 w 119"/>
                <a:gd name="T55" fmla="*/ 2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138">
                  <a:moveTo>
                    <a:pt x="0" y="23"/>
                  </a:moveTo>
                  <a:lnTo>
                    <a:pt x="0" y="138"/>
                  </a:lnTo>
                  <a:lnTo>
                    <a:pt x="0" y="138"/>
                  </a:lnTo>
                  <a:lnTo>
                    <a:pt x="13" y="131"/>
                  </a:lnTo>
                  <a:lnTo>
                    <a:pt x="27" y="124"/>
                  </a:lnTo>
                  <a:lnTo>
                    <a:pt x="44" y="119"/>
                  </a:lnTo>
                  <a:lnTo>
                    <a:pt x="54" y="117"/>
                  </a:lnTo>
                  <a:lnTo>
                    <a:pt x="63" y="116"/>
                  </a:lnTo>
                  <a:lnTo>
                    <a:pt x="73" y="116"/>
                  </a:lnTo>
                  <a:lnTo>
                    <a:pt x="83" y="117"/>
                  </a:lnTo>
                  <a:lnTo>
                    <a:pt x="93" y="119"/>
                  </a:lnTo>
                  <a:lnTo>
                    <a:pt x="102" y="123"/>
                  </a:lnTo>
                  <a:lnTo>
                    <a:pt x="111" y="130"/>
                  </a:lnTo>
                  <a:lnTo>
                    <a:pt x="119" y="138"/>
                  </a:lnTo>
                  <a:lnTo>
                    <a:pt x="119" y="23"/>
                  </a:lnTo>
                  <a:lnTo>
                    <a:pt x="119" y="23"/>
                  </a:lnTo>
                  <a:lnTo>
                    <a:pt x="111" y="15"/>
                  </a:lnTo>
                  <a:lnTo>
                    <a:pt x="102" y="8"/>
                  </a:lnTo>
                  <a:lnTo>
                    <a:pt x="93" y="4"/>
                  </a:lnTo>
                  <a:lnTo>
                    <a:pt x="83" y="1"/>
                  </a:lnTo>
                  <a:lnTo>
                    <a:pt x="73" y="0"/>
                  </a:lnTo>
                  <a:lnTo>
                    <a:pt x="63" y="1"/>
                  </a:lnTo>
                  <a:lnTo>
                    <a:pt x="54" y="2"/>
                  </a:lnTo>
                  <a:lnTo>
                    <a:pt x="44" y="4"/>
                  </a:lnTo>
                  <a:lnTo>
                    <a:pt x="27" y="9"/>
                  </a:lnTo>
                  <a:lnTo>
                    <a:pt x="13" y="16"/>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28" name="Freeform 92">
              <a:extLst>
                <a:ext uri="{FF2B5EF4-FFF2-40B4-BE49-F238E27FC236}">
                  <a16:creationId xmlns:a16="http://schemas.microsoft.com/office/drawing/2014/main" id="{8C67B6D5-B862-461E-B45B-53154A8D2135}"/>
                </a:ext>
              </a:extLst>
            </p:cNvPr>
            <p:cNvSpPr>
              <a:spLocks/>
            </p:cNvSpPr>
            <p:nvPr/>
          </p:nvSpPr>
          <p:spPr bwMode="auto">
            <a:xfrm>
              <a:off x="5278438" y="3990975"/>
              <a:ext cx="238125" cy="495300"/>
            </a:xfrm>
            <a:custGeom>
              <a:avLst/>
              <a:gdLst>
                <a:gd name="T0" fmla="*/ 84 w 150"/>
                <a:gd name="T1" fmla="*/ 266 h 312"/>
                <a:gd name="T2" fmla="*/ 84 w 150"/>
                <a:gd name="T3" fmla="*/ 13 h 312"/>
                <a:gd name="T4" fmla="*/ 84 w 150"/>
                <a:gd name="T5" fmla="*/ 13 h 312"/>
                <a:gd name="T6" fmla="*/ 83 w 150"/>
                <a:gd name="T7" fmla="*/ 8 h 312"/>
                <a:gd name="T8" fmla="*/ 80 w 150"/>
                <a:gd name="T9" fmla="*/ 4 h 312"/>
                <a:gd name="T10" fmla="*/ 76 w 150"/>
                <a:gd name="T11" fmla="*/ 1 h 312"/>
                <a:gd name="T12" fmla="*/ 70 w 150"/>
                <a:gd name="T13" fmla="*/ 0 h 312"/>
                <a:gd name="T14" fmla="*/ 70 w 150"/>
                <a:gd name="T15" fmla="*/ 0 h 312"/>
                <a:gd name="T16" fmla="*/ 65 w 150"/>
                <a:gd name="T17" fmla="*/ 1 h 312"/>
                <a:gd name="T18" fmla="*/ 61 w 150"/>
                <a:gd name="T19" fmla="*/ 4 h 312"/>
                <a:gd name="T20" fmla="*/ 58 w 150"/>
                <a:gd name="T21" fmla="*/ 8 h 312"/>
                <a:gd name="T22" fmla="*/ 57 w 150"/>
                <a:gd name="T23" fmla="*/ 13 h 312"/>
                <a:gd name="T24" fmla="*/ 57 w 150"/>
                <a:gd name="T25" fmla="*/ 266 h 312"/>
                <a:gd name="T26" fmla="*/ 57 w 150"/>
                <a:gd name="T27" fmla="*/ 266 h 312"/>
                <a:gd name="T28" fmla="*/ 45 w 150"/>
                <a:gd name="T29" fmla="*/ 267 h 312"/>
                <a:gd name="T30" fmla="*/ 34 w 150"/>
                <a:gd name="T31" fmla="*/ 269 h 312"/>
                <a:gd name="T32" fmla="*/ 25 w 150"/>
                <a:gd name="T33" fmla="*/ 271 h 312"/>
                <a:gd name="T34" fmla="*/ 16 w 150"/>
                <a:gd name="T35" fmla="*/ 274 h 312"/>
                <a:gd name="T36" fmla="*/ 10 w 150"/>
                <a:gd name="T37" fmla="*/ 277 h 312"/>
                <a:gd name="T38" fmla="*/ 4 w 150"/>
                <a:gd name="T39" fmla="*/ 280 h 312"/>
                <a:gd name="T40" fmla="*/ 1 w 150"/>
                <a:gd name="T41" fmla="*/ 285 h 312"/>
                <a:gd name="T42" fmla="*/ 0 w 150"/>
                <a:gd name="T43" fmla="*/ 289 h 312"/>
                <a:gd name="T44" fmla="*/ 0 w 150"/>
                <a:gd name="T45" fmla="*/ 289 h 312"/>
                <a:gd name="T46" fmla="*/ 1 w 150"/>
                <a:gd name="T47" fmla="*/ 291 h 312"/>
                <a:gd name="T48" fmla="*/ 2 w 150"/>
                <a:gd name="T49" fmla="*/ 293 h 312"/>
                <a:gd name="T50" fmla="*/ 7 w 150"/>
                <a:gd name="T51" fmla="*/ 297 h 312"/>
                <a:gd name="T52" fmla="*/ 13 w 150"/>
                <a:gd name="T53" fmla="*/ 302 h 312"/>
                <a:gd name="T54" fmla="*/ 23 w 150"/>
                <a:gd name="T55" fmla="*/ 305 h 312"/>
                <a:gd name="T56" fmla="*/ 33 w 150"/>
                <a:gd name="T57" fmla="*/ 308 h 312"/>
                <a:gd name="T58" fmla="*/ 46 w 150"/>
                <a:gd name="T59" fmla="*/ 310 h 312"/>
                <a:gd name="T60" fmla="*/ 60 w 150"/>
                <a:gd name="T61" fmla="*/ 311 h 312"/>
                <a:gd name="T62" fmla="*/ 76 w 150"/>
                <a:gd name="T63" fmla="*/ 312 h 312"/>
                <a:gd name="T64" fmla="*/ 76 w 150"/>
                <a:gd name="T65" fmla="*/ 312 h 312"/>
                <a:gd name="T66" fmla="*/ 91 w 150"/>
                <a:gd name="T67" fmla="*/ 311 h 312"/>
                <a:gd name="T68" fmla="*/ 104 w 150"/>
                <a:gd name="T69" fmla="*/ 310 h 312"/>
                <a:gd name="T70" fmla="*/ 117 w 150"/>
                <a:gd name="T71" fmla="*/ 308 h 312"/>
                <a:gd name="T72" fmla="*/ 128 w 150"/>
                <a:gd name="T73" fmla="*/ 305 h 312"/>
                <a:gd name="T74" fmla="*/ 137 w 150"/>
                <a:gd name="T75" fmla="*/ 302 h 312"/>
                <a:gd name="T76" fmla="*/ 144 w 150"/>
                <a:gd name="T77" fmla="*/ 297 h 312"/>
                <a:gd name="T78" fmla="*/ 148 w 150"/>
                <a:gd name="T79" fmla="*/ 293 h 312"/>
                <a:gd name="T80" fmla="*/ 149 w 150"/>
                <a:gd name="T81" fmla="*/ 291 h 312"/>
                <a:gd name="T82" fmla="*/ 150 w 150"/>
                <a:gd name="T83" fmla="*/ 289 h 312"/>
                <a:gd name="T84" fmla="*/ 150 w 150"/>
                <a:gd name="T85" fmla="*/ 289 h 312"/>
                <a:gd name="T86" fmla="*/ 149 w 150"/>
                <a:gd name="T87" fmla="*/ 287 h 312"/>
                <a:gd name="T88" fmla="*/ 149 w 150"/>
                <a:gd name="T89" fmla="*/ 285 h 312"/>
                <a:gd name="T90" fmla="*/ 145 w 150"/>
                <a:gd name="T91" fmla="*/ 280 h 312"/>
                <a:gd name="T92" fmla="*/ 139 w 150"/>
                <a:gd name="T93" fmla="*/ 276 h 312"/>
                <a:gd name="T94" fmla="*/ 131 w 150"/>
                <a:gd name="T95" fmla="*/ 273 h 312"/>
                <a:gd name="T96" fmla="*/ 121 w 150"/>
                <a:gd name="T97" fmla="*/ 270 h 312"/>
                <a:gd name="T98" fmla="*/ 110 w 150"/>
                <a:gd name="T99" fmla="*/ 268 h 312"/>
                <a:gd name="T100" fmla="*/ 97 w 150"/>
                <a:gd name="T101" fmla="*/ 267 h 312"/>
                <a:gd name="T102" fmla="*/ 84 w 150"/>
                <a:gd name="T103" fmla="*/ 266 h 312"/>
                <a:gd name="T104" fmla="*/ 84 w 150"/>
                <a:gd name="T105" fmla="*/ 26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 h="312">
                  <a:moveTo>
                    <a:pt x="84" y="266"/>
                  </a:moveTo>
                  <a:lnTo>
                    <a:pt x="84" y="13"/>
                  </a:lnTo>
                  <a:lnTo>
                    <a:pt x="84" y="13"/>
                  </a:lnTo>
                  <a:lnTo>
                    <a:pt x="83" y="8"/>
                  </a:lnTo>
                  <a:lnTo>
                    <a:pt x="80" y="4"/>
                  </a:lnTo>
                  <a:lnTo>
                    <a:pt x="76" y="1"/>
                  </a:lnTo>
                  <a:lnTo>
                    <a:pt x="70" y="0"/>
                  </a:lnTo>
                  <a:lnTo>
                    <a:pt x="70" y="0"/>
                  </a:lnTo>
                  <a:lnTo>
                    <a:pt x="65" y="1"/>
                  </a:lnTo>
                  <a:lnTo>
                    <a:pt x="61" y="4"/>
                  </a:lnTo>
                  <a:lnTo>
                    <a:pt x="58" y="8"/>
                  </a:lnTo>
                  <a:lnTo>
                    <a:pt x="57" y="13"/>
                  </a:lnTo>
                  <a:lnTo>
                    <a:pt x="57" y="266"/>
                  </a:lnTo>
                  <a:lnTo>
                    <a:pt x="57" y="266"/>
                  </a:lnTo>
                  <a:lnTo>
                    <a:pt x="45" y="267"/>
                  </a:lnTo>
                  <a:lnTo>
                    <a:pt x="34" y="269"/>
                  </a:lnTo>
                  <a:lnTo>
                    <a:pt x="25" y="271"/>
                  </a:lnTo>
                  <a:lnTo>
                    <a:pt x="16" y="274"/>
                  </a:lnTo>
                  <a:lnTo>
                    <a:pt x="10" y="277"/>
                  </a:lnTo>
                  <a:lnTo>
                    <a:pt x="4" y="280"/>
                  </a:lnTo>
                  <a:lnTo>
                    <a:pt x="1" y="285"/>
                  </a:lnTo>
                  <a:lnTo>
                    <a:pt x="0" y="289"/>
                  </a:lnTo>
                  <a:lnTo>
                    <a:pt x="0" y="289"/>
                  </a:lnTo>
                  <a:lnTo>
                    <a:pt x="1" y="291"/>
                  </a:lnTo>
                  <a:lnTo>
                    <a:pt x="2" y="293"/>
                  </a:lnTo>
                  <a:lnTo>
                    <a:pt x="7" y="297"/>
                  </a:lnTo>
                  <a:lnTo>
                    <a:pt x="13" y="302"/>
                  </a:lnTo>
                  <a:lnTo>
                    <a:pt x="23" y="305"/>
                  </a:lnTo>
                  <a:lnTo>
                    <a:pt x="33" y="308"/>
                  </a:lnTo>
                  <a:lnTo>
                    <a:pt x="46" y="310"/>
                  </a:lnTo>
                  <a:lnTo>
                    <a:pt x="60" y="311"/>
                  </a:lnTo>
                  <a:lnTo>
                    <a:pt x="76" y="312"/>
                  </a:lnTo>
                  <a:lnTo>
                    <a:pt x="76" y="312"/>
                  </a:lnTo>
                  <a:lnTo>
                    <a:pt x="91" y="311"/>
                  </a:lnTo>
                  <a:lnTo>
                    <a:pt x="104" y="310"/>
                  </a:lnTo>
                  <a:lnTo>
                    <a:pt x="117" y="308"/>
                  </a:lnTo>
                  <a:lnTo>
                    <a:pt x="128" y="305"/>
                  </a:lnTo>
                  <a:lnTo>
                    <a:pt x="137" y="302"/>
                  </a:lnTo>
                  <a:lnTo>
                    <a:pt x="144" y="297"/>
                  </a:lnTo>
                  <a:lnTo>
                    <a:pt x="148" y="293"/>
                  </a:lnTo>
                  <a:lnTo>
                    <a:pt x="149" y="291"/>
                  </a:lnTo>
                  <a:lnTo>
                    <a:pt x="150" y="289"/>
                  </a:lnTo>
                  <a:lnTo>
                    <a:pt x="150" y="289"/>
                  </a:lnTo>
                  <a:lnTo>
                    <a:pt x="149" y="287"/>
                  </a:lnTo>
                  <a:lnTo>
                    <a:pt x="149" y="285"/>
                  </a:lnTo>
                  <a:lnTo>
                    <a:pt x="145" y="280"/>
                  </a:lnTo>
                  <a:lnTo>
                    <a:pt x="139" y="276"/>
                  </a:lnTo>
                  <a:lnTo>
                    <a:pt x="131" y="273"/>
                  </a:lnTo>
                  <a:lnTo>
                    <a:pt x="121" y="270"/>
                  </a:lnTo>
                  <a:lnTo>
                    <a:pt x="110" y="268"/>
                  </a:lnTo>
                  <a:lnTo>
                    <a:pt x="97" y="267"/>
                  </a:lnTo>
                  <a:lnTo>
                    <a:pt x="84" y="266"/>
                  </a:lnTo>
                  <a:lnTo>
                    <a:pt x="8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9060" tIns="49530" rIns="99060" bIns="4953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grpSp>
      <p:sp>
        <p:nvSpPr>
          <p:cNvPr id="29" name="ZoneTexte 31">
            <a:extLst>
              <a:ext uri="{FF2B5EF4-FFF2-40B4-BE49-F238E27FC236}">
                <a16:creationId xmlns:a16="http://schemas.microsoft.com/office/drawing/2014/main" id="{C7FFF87E-4853-4329-98D1-11F055976AF2}"/>
              </a:ext>
            </a:extLst>
          </p:cNvPr>
          <p:cNvSpPr txBox="1"/>
          <p:nvPr/>
        </p:nvSpPr>
        <p:spPr>
          <a:xfrm>
            <a:off x="8028163" y="3931331"/>
            <a:ext cx="2651422" cy="150810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200" b="1" dirty="0">
                <a:solidFill>
                  <a:schemeClr val="tx2"/>
                </a:solidFill>
              </a:rPr>
              <a:t>Comité Pilotage</a:t>
            </a:r>
          </a:p>
          <a:p>
            <a:pPr algn="ctr"/>
            <a:r>
              <a:rPr lang="fr-FR" sz="1200" b="1" dirty="0">
                <a:solidFill>
                  <a:schemeClr val="tx2"/>
                </a:solidFill>
              </a:rPr>
              <a:t>Date</a:t>
            </a:r>
          </a:p>
          <a:p>
            <a:pPr algn="ctr"/>
            <a:endParaRPr lang="fr-FR" sz="1200" b="1" dirty="0">
              <a:solidFill>
                <a:schemeClr val="accent1"/>
              </a:solidFill>
            </a:endParaRPr>
          </a:p>
          <a:p>
            <a:pPr algn="ctr"/>
            <a:endParaRPr lang="fr-FR" sz="1200" b="1" dirty="0">
              <a:solidFill>
                <a:schemeClr val="accent1"/>
              </a:solidFill>
            </a:endParaRPr>
          </a:p>
          <a:p>
            <a:pPr marL="285750" lvl="0" indent="-285750">
              <a:buFont typeface="Arial" panose="020B0604020202020204" pitchFamily="34" charset="0"/>
              <a:buChar char="•"/>
            </a:pPr>
            <a:r>
              <a:rPr lang="fr-FR" sz="1100" dirty="0">
                <a:solidFill>
                  <a:prstClr val="black"/>
                </a:solidFill>
              </a:rPr>
              <a:t>Tâches à faire d’ici là + responsable de l’action</a:t>
            </a:r>
          </a:p>
          <a:p>
            <a:pPr marL="285750" lvl="0" indent="-285750">
              <a:buFont typeface="Arial" panose="020B0604020202020204" pitchFamily="34" charset="0"/>
              <a:buChar char="•"/>
            </a:pPr>
            <a:endParaRPr lang="fr-FR" sz="1100" dirty="0">
              <a:solidFill>
                <a:prstClr val="black"/>
              </a:solidFill>
            </a:endParaRPr>
          </a:p>
          <a:p>
            <a:pPr marL="285750" lvl="0" indent="-285750">
              <a:buFont typeface="Arial" panose="020B0604020202020204" pitchFamily="34" charset="0"/>
              <a:buChar char="•"/>
            </a:pPr>
            <a:r>
              <a:rPr lang="fr-FR" sz="1100" dirty="0">
                <a:solidFill>
                  <a:prstClr val="black"/>
                </a:solidFill>
              </a:rPr>
              <a:t>Prochaine échéances et sujets</a:t>
            </a:r>
          </a:p>
        </p:txBody>
      </p:sp>
    </p:spTree>
    <p:extLst>
      <p:ext uri="{BB962C8B-B14F-4D97-AF65-F5344CB8AC3E}">
        <p14:creationId xmlns:p14="http://schemas.microsoft.com/office/powerpoint/2010/main" val="3153087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DC7A2FDD-9E42-4AAA-867E-2E783D011402}"/>
              </a:ext>
            </a:extLst>
          </p:cNvPr>
          <p:cNvSpPr>
            <a:spLocks noGrp="1"/>
          </p:cNvSpPr>
          <p:nvPr>
            <p:ph type="title"/>
          </p:nvPr>
        </p:nvSpPr>
        <p:spPr>
          <a:xfrm>
            <a:off x="513897" y="380888"/>
            <a:ext cx="10106025" cy="559759"/>
          </a:xfrm>
        </p:spPr>
        <p:txBody>
          <a:bodyPr>
            <a:noAutofit/>
          </a:bodyPr>
          <a:lstStyle/>
          <a:p>
            <a:r>
              <a:rPr lang="fr-FR" sz="2400">
                <a:solidFill>
                  <a:schemeClr val="accent2"/>
                </a:solidFill>
              </a:rPr>
              <a:t>Fiche outil : comment structurer un support d’atelier ?</a:t>
            </a:r>
          </a:p>
        </p:txBody>
      </p:sp>
      <p:sp>
        <p:nvSpPr>
          <p:cNvPr id="2" name="Espace réservé du numéro de diapositive 1">
            <a:extLst>
              <a:ext uri="{FF2B5EF4-FFF2-40B4-BE49-F238E27FC236}">
                <a16:creationId xmlns:a16="http://schemas.microsoft.com/office/drawing/2014/main" id="{11BCF63E-AAAA-4679-A761-E3F3D7CCA28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a typeface="+mn-ea"/>
              <a:cs typeface="+mn-cs"/>
            </a:endParaRPr>
          </a:p>
        </p:txBody>
      </p:sp>
      <p:sp>
        <p:nvSpPr>
          <p:cNvPr id="5" name="Rectangle 4">
            <a:extLst>
              <a:ext uri="{FF2B5EF4-FFF2-40B4-BE49-F238E27FC236}">
                <a16:creationId xmlns:a16="http://schemas.microsoft.com/office/drawing/2014/main" id="{E1A055BD-FDD4-4055-B4D8-5A124AF8D4FA}"/>
              </a:ext>
            </a:extLst>
          </p:cNvPr>
          <p:cNvSpPr/>
          <p:nvPr/>
        </p:nvSpPr>
        <p:spPr>
          <a:xfrm>
            <a:off x="680015" y="1194714"/>
            <a:ext cx="5884071" cy="4197564"/>
          </a:xfrm>
          <a:prstGeom prst="rect">
            <a:avLst/>
          </a:prstGeom>
          <a:solidFill>
            <a:srgbClr val="F6F5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804863" rtl="0" eaLnBrk="1" fontAlgn="auto" latinLnBrk="0" hangingPunct="1">
              <a:lnSpc>
                <a:spcPct val="100000"/>
              </a:lnSpc>
              <a:spcBef>
                <a:spcPts val="200"/>
              </a:spcBef>
              <a:spcAft>
                <a:spcPts val="600"/>
              </a:spcAft>
              <a:buClrTx/>
              <a:buSzTx/>
              <a:buFontTx/>
              <a:buNone/>
              <a:tabLst/>
              <a:defRPr/>
            </a:pPr>
            <a:r>
              <a:rPr kumimoji="0" lang="fr-FR" sz="1400" b="1" i="0" u="none" strike="noStrike" kern="1200" cap="none" spc="0" normalizeH="0" baseline="0" noProof="0" dirty="0">
                <a:ln>
                  <a:noFill/>
                </a:ln>
                <a:solidFill>
                  <a:srgbClr val="21215A"/>
                </a:solidFill>
                <a:effectLst/>
                <a:uLnTx/>
                <a:uFillTx/>
                <a:latin typeface="Marianne" panose="02000000000000000000" pitchFamily="2" charset="0"/>
                <a:ea typeface="+mn-ea"/>
                <a:cs typeface="+mn-cs"/>
              </a:rPr>
              <a:t>Structure-type d’un support d’atelier de club :</a:t>
            </a:r>
            <a:endParaRPr kumimoji="0" lang="fr-FR" sz="14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endParaRPr>
          </a:p>
          <a:p>
            <a:pPr marR="0" lvl="0" algn="l" defTabSz="914400" rtl="0" eaLnBrk="1" fontAlgn="auto" latinLnBrk="0" hangingPunct="1">
              <a:lnSpc>
                <a:spcPct val="100000"/>
              </a:lnSpc>
              <a:buClrTx/>
              <a:buSzTx/>
              <a:tabLst/>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1. </a:t>
            </a:r>
            <a:r>
              <a:rPr kumimoji="0" lang="fr-FR" sz="1200" b="1"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Introduction</a:t>
            </a: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 : </a:t>
            </a:r>
          </a:p>
          <a:p>
            <a:pPr marL="358775" lvl="1" indent="-184150">
              <a:buFont typeface="Arial" panose="020B0604020202020204" pitchFamily="34" charset="0"/>
              <a:buChar char="•"/>
              <a:defRPr/>
            </a:pPr>
            <a:r>
              <a:rPr lang="fr-FR" sz="1200" dirty="0">
                <a:solidFill>
                  <a:sysClr val="windowText" lastClr="000000"/>
                </a:solidFill>
                <a:latin typeface="Marianne" panose="02000000000000000000" pitchFamily="2" charset="0"/>
              </a:rPr>
              <a:t>R</a:t>
            </a: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appel du cadre Services Publics+</a:t>
            </a:r>
          </a:p>
          <a:p>
            <a:pPr marL="358775" lvl="1" indent="-184150">
              <a:buFont typeface="Arial" panose="020B0604020202020204" pitchFamily="34" charset="0"/>
              <a:buChar char="•"/>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Présentation de l’objectif de la séance </a:t>
            </a:r>
          </a:p>
          <a:p>
            <a:pPr marL="358775" lvl="1" indent="-184150">
              <a:spcAft>
                <a:spcPts val="200"/>
              </a:spcAft>
              <a:buFont typeface="Arial" panose="020B0604020202020204" pitchFamily="34" charset="0"/>
              <a:buChar char="•"/>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Tour de table</a:t>
            </a:r>
          </a:p>
          <a:p>
            <a:pPr marR="0" lvl="0" algn="l" defTabSz="914400" rtl="0" eaLnBrk="1" fontAlgn="auto" latinLnBrk="0" hangingPunct="1">
              <a:lnSpc>
                <a:spcPct val="100000"/>
              </a:lnSpc>
              <a:spcBef>
                <a:spcPts val="200"/>
              </a:spcBef>
              <a:buClrTx/>
              <a:buSzTx/>
              <a:tabLst/>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2. </a:t>
            </a:r>
            <a:r>
              <a:rPr kumimoji="0" lang="fr-FR" sz="1200" b="1"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Point sur l’existant : </a:t>
            </a:r>
          </a:p>
          <a:p>
            <a:pPr marL="358775" lvl="1" indent="-184150">
              <a:buFont typeface="Arial" panose="020B0604020202020204" pitchFamily="34" charset="0"/>
              <a:buChar char="•"/>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Présentation de l’organisation et/ou du fonctionnement existant sur la thématique abordée (ex : état des lieux du processus de création des maquettes actuel)</a:t>
            </a:r>
          </a:p>
          <a:p>
            <a:pPr marL="358775" lvl="1" indent="-184150">
              <a:spcAft>
                <a:spcPts val="200"/>
              </a:spcAft>
              <a:buFont typeface="Arial" panose="020B0604020202020204" pitchFamily="34" charset="0"/>
              <a:buChar char="•"/>
              <a:defRPr/>
            </a:pPr>
            <a:r>
              <a:rPr lang="fr-FR" sz="1200" dirty="0">
                <a:solidFill>
                  <a:sysClr val="windowText" lastClr="000000"/>
                </a:solidFill>
                <a:latin typeface="Marianne" panose="02000000000000000000" pitchFamily="2" charset="0"/>
              </a:rPr>
              <a:t>E</a:t>
            </a: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changes et ajustements en séance</a:t>
            </a:r>
          </a:p>
          <a:p>
            <a:pPr marR="0" lvl="0" algn="l" defTabSz="914400" rtl="0" eaLnBrk="1" fontAlgn="auto" latinLnBrk="0" hangingPunct="1">
              <a:lnSpc>
                <a:spcPct val="100000"/>
              </a:lnSpc>
              <a:spcBef>
                <a:spcPts val="200"/>
              </a:spcBef>
              <a:spcAft>
                <a:spcPts val="200"/>
              </a:spcAft>
              <a:buClrTx/>
              <a:buSzTx/>
              <a:tabLst/>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3. </a:t>
            </a:r>
            <a:r>
              <a:rPr kumimoji="0" lang="fr-FR" sz="1200" b="1"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Temps de co-construction sur la thématique de l’atelier</a:t>
            </a:r>
          </a:p>
          <a:p>
            <a:pPr marR="0" lvl="0" algn="l" defTabSz="914400" rtl="0" eaLnBrk="1" fontAlgn="auto" latinLnBrk="0" hangingPunct="1">
              <a:lnSpc>
                <a:spcPct val="100000"/>
              </a:lnSpc>
              <a:spcBef>
                <a:spcPts val="200"/>
              </a:spcBef>
              <a:buClrTx/>
              <a:buSzTx/>
              <a:tabLst/>
              <a:defRPr/>
            </a:pPr>
            <a:r>
              <a:rPr kumimoji="0" lang="fr-FR" sz="1100" b="0" i="1"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Exemples : </a:t>
            </a:r>
          </a:p>
          <a:p>
            <a:pPr marR="0" lvl="0" algn="l" defTabSz="914400" rtl="0" eaLnBrk="1" fontAlgn="auto" latinLnBrk="0" hangingPunct="1">
              <a:lnSpc>
                <a:spcPct val="100000"/>
              </a:lnSpc>
              <a:buClrTx/>
              <a:buSzTx/>
              <a:tabLst/>
              <a:defRPr/>
            </a:pPr>
            <a:r>
              <a:rPr lang="fr-FR" sz="1100" i="1" dirty="0">
                <a:solidFill>
                  <a:sysClr val="windowText" lastClr="000000"/>
                </a:solidFill>
                <a:latin typeface="Marianne" panose="02000000000000000000" pitchFamily="2" charset="0"/>
              </a:rPr>
              <a:t>- dans le Club Examens, élaboration du processus cible d’organisation des examens</a:t>
            </a:r>
          </a:p>
          <a:p>
            <a:pPr marR="0" lvl="0" algn="l" defTabSz="914400" rtl="0" eaLnBrk="1" fontAlgn="auto" latinLnBrk="0" hangingPunct="1">
              <a:lnSpc>
                <a:spcPct val="100000"/>
              </a:lnSpc>
              <a:spcAft>
                <a:spcPts val="200"/>
              </a:spcAft>
              <a:buClrTx/>
              <a:buSzTx/>
              <a:tabLst/>
              <a:defRPr/>
            </a:pPr>
            <a:r>
              <a:rPr kumimoji="0" lang="fr-FR" sz="1100" b="0" i="1"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 dans le Club information, définition de 10 mails types parmi les catégories de mails les plus représentatifs et utilisés par les services administratifs</a:t>
            </a:r>
          </a:p>
          <a:p>
            <a:pPr marR="0" lvl="0" algn="l" defTabSz="914400" rtl="0" eaLnBrk="1" fontAlgn="auto" latinLnBrk="0" hangingPunct="1">
              <a:lnSpc>
                <a:spcPct val="100000"/>
              </a:lnSpc>
              <a:spcBef>
                <a:spcPts val="200"/>
              </a:spcBef>
              <a:spcAft>
                <a:spcPts val="200"/>
              </a:spcAft>
              <a:buClrTx/>
              <a:buSzTx/>
              <a:tabLst/>
              <a:defRPr/>
            </a:pPr>
            <a:r>
              <a:rPr lang="fr-FR" sz="1200" dirty="0">
                <a:solidFill>
                  <a:sysClr val="windowText" lastClr="000000"/>
                </a:solidFill>
                <a:latin typeface="Marianne" panose="02000000000000000000" pitchFamily="2" charset="0"/>
              </a:rPr>
              <a:t>4. </a:t>
            </a: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Prochaines étapes et répartition des tâches</a:t>
            </a:r>
          </a:p>
          <a:p>
            <a:pPr marL="0" marR="0" lvl="1" algn="l" defTabSz="914400" rtl="0" eaLnBrk="1" fontAlgn="auto" latinLnBrk="0" hangingPunct="1">
              <a:lnSpc>
                <a:spcPct val="100000"/>
              </a:lnSpc>
              <a:spcBef>
                <a:spcPts val="200"/>
              </a:spcBef>
              <a:spcAft>
                <a:spcPts val="200"/>
              </a:spcAft>
              <a:buClrTx/>
              <a:buSzTx/>
              <a:buFontTx/>
              <a:buNone/>
              <a:tabLst/>
              <a:defRPr/>
            </a:pPr>
            <a:r>
              <a:rPr kumimoji="0" lang="fr-FR" sz="1100" b="0" i="1"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Exemple : dans le Club information, se répartir les 10 mails types définis pour que chacun en rédige une première version pour la prochaine réunion de club </a:t>
            </a:r>
          </a:p>
          <a:p>
            <a:pPr marR="0" lvl="0" algn="l" defTabSz="914400" rtl="0" eaLnBrk="1" fontAlgn="auto" latinLnBrk="0" hangingPunct="1">
              <a:lnSpc>
                <a:spcPct val="100000"/>
              </a:lnSpc>
              <a:spcBef>
                <a:spcPts val="200"/>
              </a:spcBef>
              <a:spcAft>
                <a:spcPts val="200"/>
              </a:spcAft>
              <a:buClrTx/>
              <a:buSzTx/>
              <a:tabLst/>
              <a:defRPr/>
            </a:pPr>
            <a:r>
              <a:rPr kumimoji="0" lang="fr-FR" sz="1200" b="0" i="0" u="none" strike="noStrike" kern="1200" cap="none" spc="0" normalizeH="0" baseline="0" noProof="0" dirty="0">
                <a:ln>
                  <a:noFill/>
                </a:ln>
                <a:solidFill>
                  <a:sysClr val="windowText" lastClr="000000"/>
                </a:solidFill>
                <a:effectLst/>
                <a:uLnTx/>
                <a:uFillTx/>
                <a:latin typeface="Marianne" panose="02000000000000000000" pitchFamily="2" charset="0"/>
                <a:ea typeface="+mn-ea"/>
                <a:cs typeface="+mn-cs"/>
              </a:rPr>
              <a:t>5. Prochaine date de réunion de club et conclusion</a:t>
            </a:r>
          </a:p>
        </p:txBody>
      </p:sp>
      <p:sp>
        <p:nvSpPr>
          <p:cNvPr id="12" name="Rectangle : coins arrondis 11">
            <a:extLst>
              <a:ext uri="{FF2B5EF4-FFF2-40B4-BE49-F238E27FC236}">
                <a16:creationId xmlns:a16="http://schemas.microsoft.com/office/drawing/2014/main" id="{4635AC82-11DD-443A-B513-5597BD146AC0}"/>
              </a:ext>
            </a:extLst>
          </p:cNvPr>
          <p:cNvSpPr/>
          <p:nvPr/>
        </p:nvSpPr>
        <p:spPr>
          <a:xfrm>
            <a:off x="2066206" y="949916"/>
            <a:ext cx="2937320" cy="389029"/>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Support d’atelier</a:t>
            </a:r>
          </a:p>
        </p:txBody>
      </p:sp>
      <p:sp>
        <p:nvSpPr>
          <p:cNvPr id="7" name="Rectangle 6">
            <a:extLst>
              <a:ext uri="{FF2B5EF4-FFF2-40B4-BE49-F238E27FC236}">
                <a16:creationId xmlns:a16="http://schemas.microsoft.com/office/drawing/2014/main" id="{F89A4010-0CBE-432A-8828-C208D502E9A3}"/>
              </a:ext>
            </a:extLst>
          </p:cNvPr>
          <p:cNvSpPr/>
          <p:nvPr/>
        </p:nvSpPr>
        <p:spPr>
          <a:xfrm>
            <a:off x="7916525" y="2891492"/>
            <a:ext cx="272435" cy="285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Marianne"/>
              <a:ea typeface="+mn-ea"/>
              <a:cs typeface="+mn-cs"/>
            </a:endParaRPr>
          </a:p>
        </p:txBody>
      </p:sp>
      <p:pic>
        <p:nvPicPr>
          <p:cNvPr id="8" name="Image 7">
            <a:extLst>
              <a:ext uri="{FF2B5EF4-FFF2-40B4-BE49-F238E27FC236}">
                <a16:creationId xmlns:a16="http://schemas.microsoft.com/office/drawing/2014/main" id="{0F120D0D-DC59-4110-9EA3-424F3A91D47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32847" y="1194714"/>
            <a:ext cx="3292947" cy="1848057"/>
          </a:xfrm>
          <a:prstGeom prst="rect">
            <a:avLst/>
          </a:prstGeom>
          <a:ln>
            <a:solidFill>
              <a:schemeClr val="tx1"/>
            </a:solidFill>
          </a:ln>
          <a:effectLst>
            <a:outerShdw blurRad="50800" dist="38100" dir="2700000" algn="tl" rotWithShape="0">
              <a:prstClr val="black">
                <a:alpha val="40000"/>
              </a:prstClr>
            </a:outerShdw>
          </a:effectLst>
        </p:spPr>
      </p:pic>
      <p:pic>
        <p:nvPicPr>
          <p:cNvPr id="13" name="Image 12">
            <a:extLst>
              <a:ext uri="{FF2B5EF4-FFF2-40B4-BE49-F238E27FC236}">
                <a16:creationId xmlns:a16="http://schemas.microsoft.com/office/drawing/2014/main" id="{E7F4785D-F041-4D0B-887F-0DBB05A74FD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32847" y="3611798"/>
            <a:ext cx="3067441" cy="1724853"/>
          </a:xfrm>
          <a:prstGeom prst="rect">
            <a:avLst/>
          </a:prstGeom>
          <a:ln>
            <a:solidFill>
              <a:schemeClr val="tx1"/>
            </a:solidFill>
          </a:ln>
          <a:effectLst>
            <a:outerShdw blurRad="50800" dist="38100" dir="2700000" algn="tl" rotWithShape="0">
              <a:prstClr val="black">
                <a:alpha val="40000"/>
              </a:prstClr>
            </a:outerShdw>
          </a:effectLst>
        </p:spPr>
      </p:pic>
      <p:pic>
        <p:nvPicPr>
          <p:cNvPr id="10" name="Image 9">
            <a:extLst>
              <a:ext uri="{FF2B5EF4-FFF2-40B4-BE49-F238E27FC236}">
                <a16:creationId xmlns:a16="http://schemas.microsoft.com/office/drawing/2014/main" id="{6F176FA6-0309-41DF-9A2F-1EB062D80AF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45577" y="2228435"/>
            <a:ext cx="3297955" cy="1848057"/>
          </a:xfrm>
          <a:prstGeom prst="rect">
            <a:avLst/>
          </a:prstGeom>
          <a:ln>
            <a:solidFill>
              <a:schemeClr val="tx1"/>
            </a:solidFill>
          </a:ln>
          <a:effectLst>
            <a:outerShdw blurRad="50800" dist="38100" dir="2700000" algn="tl" rotWithShape="0">
              <a:prstClr val="black">
                <a:alpha val="40000"/>
              </a:prstClr>
            </a:outerShdw>
          </a:effectLst>
        </p:spPr>
      </p:pic>
      <p:sp>
        <p:nvSpPr>
          <p:cNvPr id="6" name="Rectangle 5">
            <a:extLst>
              <a:ext uri="{FF2B5EF4-FFF2-40B4-BE49-F238E27FC236}">
                <a16:creationId xmlns:a16="http://schemas.microsoft.com/office/drawing/2014/main" id="{70B20C84-4348-45A2-9322-80CAB703F848}"/>
              </a:ext>
            </a:extLst>
          </p:cNvPr>
          <p:cNvSpPr/>
          <p:nvPr/>
        </p:nvSpPr>
        <p:spPr>
          <a:xfrm>
            <a:off x="680015" y="5519058"/>
            <a:ext cx="10984935" cy="797477"/>
          </a:xfrm>
          <a:prstGeom prst="rect">
            <a:avLst/>
          </a:prstGeom>
          <a:solidFill>
            <a:schemeClr val="bg1"/>
          </a:solidFill>
          <a:ln w="12700">
            <a:solidFill>
              <a:schemeClr val="bg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fr-FR" sz="1400" b="1" i="0" u="none" strike="noStrike" kern="1200" cap="none" spc="0" normalizeH="0" baseline="0" noProof="0" dirty="0">
                <a:ln>
                  <a:noFill/>
                </a:ln>
                <a:solidFill>
                  <a:schemeClr val="accent5">
                    <a:lumMod val="60000"/>
                    <a:lumOff val="40000"/>
                  </a:schemeClr>
                </a:solidFill>
                <a:effectLst/>
                <a:uLnTx/>
                <a:uFillTx/>
                <a:latin typeface="Marianne"/>
                <a:ea typeface="+mn-ea"/>
                <a:cs typeface="+mn-cs"/>
              </a:rPr>
              <a:t>Bonne pratique </a:t>
            </a:r>
            <a:r>
              <a:rPr kumimoji="0" lang="fr-FR" sz="1200" b="1" i="0" u="none" strike="noStrike" kern="1200" cap="none" spc="0" normalizeH="0" baseline="0" noProof="0" dirty="0">
                <a:ln>
                  <a:noFill/>
                </a:ln>
                <a:solidFill>
                  <a:srgbClr val="000000"/>
                </a:solidFill>
                <a:effectLst/>
                <a:uLnTx/>
                <a:uFillTx/>
                <a:latin typeface="Marianne"/>
                <a:ea typeface="+mn-ea"/>
                <a:cs typeface="+mn-cs"/>
              </a:rPr>
              <a:t>: il est important de s’assurer que chaque réunion du club soit correctement cadré</a:t>
            </a:r>
            <a:r>
              <a:rPr lang="fr-FR" sz="1200" b="1" dirty="0">
                <a:solidFill>
                  <a:srgbClr val="000000"/>
                </a:solidFill>
                <a:latin typeface="Marianne"/>
              </a:rPr>
              <a:t>e</a:t>
            </a:r>
            <a:endParaRPr kumimoji="0" lang="fr-FR" sz="1200" b="0" i="0" u="none" strike="noStrike" kern="1200" cap="none" spc="0" normalizeH="0" baseline="0" noProof="0" dirty="0">
              <a:ln>
                <a:noFill/>
              </a:ln>
              <a:solidFill>
                <a:srgbClr val="000000"/>
              </a:solidFill>
              <a:effectLst/>
              <a:uLnTx/>
              <a:uFillTx/>
              <a:latin typeface="Marianne"/>
              <a:ea typeface="+mn-ea"/>
              <a:cs typeface="+mn-cs"/>
            </a:endParaRPr>
          </a:p>
          <a:p>
            <a:pPr marL="285750" marR="0" lvl="0" indent="-285750" algn="l" defTabSz="914400" rtl="0" eaLnBrk="1" fontAlgn="auto" latinLnBrk="0" hangingPunct="1">
              <a:lnSpc>
                <a:spcPct val="100000"/>
              </a:lnSpc>
              <a:spcBef>
                <a:spcPts val="0"/>
              </a:spcBef>
              <a:spcAft>
                <a:spcPts val="200"/>
              </a:spcAft>
              <a:buClrTx/>
              <a:buSzTx/>
              <a:buFontTx/>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l’objectif de la session doit être clair et précis afin d’éviter la dispersion ;</a:t>
            </a:r>
          </a:p>
          <a:p>
            <a:pPr marL="285750" marR="0" lvl="0" indent="-285750" algn="l" defTabSz="914400" rtl="0" eaLnBrk="1" fontAlgn="auto" latinLnBrk="0" hangingPunct="1">
              <a:lnSpc>
                <a:spcPct val="100000"/>
              </a:lnSpc>
              <a:spcBef>
                <a:spcPts val="0"/>
              </a:spcBef>
              <a:spcAft>
                <a:spcPts val="200"/>
              </a:spcAft>
              <a:buClrTx/>
              <a:buSzTx/>
              <a:buFontTx/>
              <a:buChar char="-"/>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Les décisions à prendre durant chaque réunion doivent être identifiées en amont sécuriser leur traitement.</a:t>
            </a:r>
          </a:p>
        </p:txBody>
      </p:sp>
    </p:spTree>
    <p:extLst>
      <p:ext uri="{BB962C8B-B14F-4D97-AF65-F5344CB8AC3E}">
        <p14:creationId xmlns:p14="http://schemas.microsoft.com/office/powerpoint/2010/main" val="1903482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06D6F157-6AD5-495F-80BC-73848AD3CE1E}"/>
              </a:ext>
            </a:extLst>
          </p:cNvPr>
          <p:cNvSpPr txBox="1"/>
          <p:nvPr/>
        </p:nvSpPr>
        <p:spPr>
          <a:xfrm>
            <a:off x="1391135" y="2474892"/>
            <a:ext cx="8063481" cy="2492990"/>
          </a:xfrm>
          <a:prstGeom prst="rect">
            <a:avLst/>
          </a:prstGeom>
          <a:noFill/>
        </p:spPr>
        <p:txBody>
          <a:bodyPr wrap="square" rtlCol="0">
            <a:spAutoFit/>
          </a:bodyPr>
          <a:lstStyle/>
          <a:p>
            <a:pPr defTabSz="914377">
              <a:defRPr/>
            </a:pPr>
            <a:r>
              <a:rPr lang="fr-FR" sz="3200" dirty="0">
                <a:solidFill>
                  <a:srgbClr val="000091">
                    <a:lumMod val="75000"/>
                  </a:srgbClr>
                </a:solidFill>
                <a:latin typeface="Marianne" panose="02000000000000000000" pitchFamily="2" charset="0"/>
              </a:rPr>
              <a:t>Plan d’amélioration continue Services Publics+</a:t>
            </a:r>
          </a:p>
          <a:p>
            <a:pPr defTabSz="914377">
              <a:defRPr/>
            </a:pPr>
            <a:r>
              <a:rPr lang="fr-FR" sz="3200" b="1" dirty="0">
                <a:solidFill>
                  <a:srgbClr val="000091">
                    <a:lumMod val="75000"/>
                  </a:srgbClr>
                </a:solidFill>
                <a:latin typeface="Marianne" panose="02000000000000000000" pitchFamily="2" charset="0"/>
              </a:rPr>
              <a:t>Atelier de …</a:t>
            </a:r>
          </a:p>
          <a:p>
            <a:pPr defTabSz="914377">
              <a:defRPr/>
            </a:pPr>
            <a:endParaRPr lang="fr-FR" i="1" dirty="0">
              <a:solidFill>
                <a:srgbClr val="000000"/>
              </a:solidFill>
              <a:latin typeface="Marianne" panose="02000000000000000000" pitchFamily="2" charset="0"/>
            </a:endParaRPr>
          </a:p>
          <a:p>
            <a:pPr lvl="0">
              <a:defRPr/>
            </a:pPr>
            <a:r>
              <a:rPr lang="fr-FR" sz="2400" dirty="0">
                <a:solidFill>
                  <a:srgbClr val="000000"/>
                </a:solidFill>
                <a:latin typeface="Marianne" panose="02000000000000000000" pitchFamily="2" charset="0"/>
              </a:rPr>
              <a:t>jj/mm/</a:t>
            </a:r>
            <a:r>
              <a:rPr lang="fr-FR" sz="2400" dirty="0" err="1">
                <a:solidFill>
                  <a:srgbClr val="000000"/>
                </a:solidFill>
                <a:latin typeface="Marianne" panose="02000000000000000000" pitchFamily="2" charset="0"/>
              </a:rPr>
              <a:t>aaaa</a:t>
            </a:r>
            <a:endParaRPr lang="fr-FR" sz="2400" dirty="0">
              <a:solidFill>
                <a:srgbClr val="000000"/>
              </a:solidFill>
              <a:latin typeface="Marianne" panose="02000000000000000000" pitchFamily="2" charset="0"/>
            </a:endParaRPr>
          </a:p>
          <a:p>
            <a:pPr lvl="0">
              <a:defRPr/>
            </a:pPr>
            <a:endParaRPr lang="fr-FR" i="1" dirty="0">
              <a:solidFill>
                <a:srgbClr val="000000"/>
              </a:solidFill>
              <a:latin typeface="Marianne" panose="02000000000000000000" pitchFamily="2" charset="0"/>
            </a:endParaRPr>
          </a:p>
        </p:txBody>
      </p:sp>
      <p:pic>
        <p:nvPicPr>
          <p:cNvPr id="7" name="Image 6">
            <a:extLst>
              <a:ext uri="{FF2B5EF4-FFF2-40B4-BE49-F238E27FC236}">
                <a16:creationId xmlns:a16="http://schemas.microsoft.com/office/drawing/2014/main" id="{A20FF4EC-A50B-43ED-B8DE-C2D6D3EE740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9916357" y="268299"/>
            <a:ext cx="1950376" cy="579524"/>
          </a:xfrm>
          <a:prstGeom prst="rect">
            <a:avLst/>
          </a:prstGeom>
        </p:spPr>
      </p:pic>
      <p:grpSp>
        <p:nvGrpSpPr>
          <p:cNvPr id="3" name="Groupe 2">
            <a:extLst>
              <a:ext uri="{FF2B5EF4-FFF2-40B4-BE49-F238E27FC236}">
                <a16:creationId xmlns:a16="http://schemas.microsoft.com/office/drawing/2014/main" id="{69A62F15-9AE5-41A4-A67F-4F9679728883}"/>
              </a:ext>
            </a:extLst>
          </p:cNvPr>
          <p:cNvGrpSpPr/>
          <p:nvPr/>
        </p:nvGrpSpPr>
        <p:grpSpPr>
          <a:xfrm>
            <a:off x="1391135" y="4799990"/>
            <a:ext cx="8346524" cy="591904"/>
            <a:chOff x="2545021" y="4483372"/>
            <a:chExt cx="8346524" cy="591904"/>
          </a:xfrm>
        </p:grpSpPr>
        <p:sp>
          <p:nvSpPr>
            <p:cNvPr id="9" name="Rectangle : coins arrondis 8">
              <a:extLst>
                <a:ext uri="{FF2B5EF4-FFF2-40B4-BE49-F238E27FC236}">
                  <a16:creationId xmlns:a16="http://schemas.microsoft.com/office/drawing/2014/main" id="{CE527E2F-B8A1-42E0-BDDB-A4E8726174C1}"/>
                </a:ext>
              </a:extLst>
            </p:cNvPr>
            <p:cNvSpPr/>
            <p:nvPr/>
          </p:nvSpPr>
          <p:spPr>
            <a:xfrm>
              <a:off x="2797020" y="4483372"/>
              <a:ext cx="8094525" cy="59190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a:solidFill>
                    <a:schemeClr val="tx2">
                      <a:lumMod val="75000"/>
                    </a:schemeClr>
                  </a:solidFill>
                </a:rPr>
                <a:t>Nom du club avec logo</a:t>
              </a:r>
            </a:p>
          </p:txBody>
        </p:sp>
        <p:sp>
          <p:nvSpPr>
            <p:cNvPr id="11" name="Ellipse 10">
              <a:extLst>
                <a:ext uri="{FF2B5EF4-FFF2-40B4-BE49-F238E27FC236}">
                  <a16:creationId xmlns:a16="http://schemas.microsoft.com/office/drawing/2014/main" id="{1E2CE695-E7BB-48AC-BCEE-268C84D3A2BE}"/>
                </a:ext>
              </a:extLst>
            </p:cNvPr>
            <p:cNvSpPr/>
            <p:nvPr/>
          </p:nvSpPr>
          <p:spPr>
            <a:xfrm>
              <a:off x="2545021" y="4532016"/>
              <a:ext cx="504000" cy="504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a:p>
          </p:txBody>
        </p:sp>
        <p:pic>
          <p:nvPicPr>
            <p:cNvPr id="12" name="Image 11">
              <a:extLst>
                <a:ext uri="{FF2B5EF4-FFF2-40B4-BE49-F238E27FC236}">
                  <a16:creationId xmlns:a16="http://schemas.microsoft.com/office/drawing/2014/main" id="{AFD3FF80-F512-412A-B42C-1F087AF4EC9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35493" y="4604016"/>
              <a:ext cx="360000" cy="360000"/>
            </a:xfrm>
            <a:prstGeom prst="rect">
              <a:avLst/>
            </a:prstGeom>
            <a:ln>
              <a:noFill/>
              <a:prstDash val="solid"/>
            </a:ln>
          </p:spPr>
        </p:pic>
      </p:grpSp>
    </p:spTree>
    <p:extLst>
      <p:ext uri="{BB962C8B-B14F-4D97-AF65-F5344CB8AC3E}">
        <p14:creationId xmlns:p14="http://schemas.microsoft.com/office/powerpoint/2010/main" val="417663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3">
            <a:extLst>
              <a:ext uri="{FF2B5EF4-FFF2-40B4-BE49-F238E27FC236}">
                <a16:creationId xmlns:a16="http://schemas.microsoft.com/office/drawing/2014/main" id="{B96B8AC4-55BA-4025-8643-5D12304192F6}"/>
              </a:ext>
            </a:extLst>
          </p:cNvPr>
          <p:cNvSpPr txBox="1">
            <a:spLocks/>
          </p:cNvSpPr>
          <p:nvPr/>
        </p:nvSpPr>
        <p:spPr>
          <a:xfrm>
            <a:off x="431801" y="1115039"/>
            <a:ext cx="11233151" cy="719988"/>
          </a:xfrm>
          <a:prstGeom prst="rect">
            <a:avLst/>
          </a:prstGeo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chemeClr val="accent2"/>
                </a:solidFill>
              </a:rPr>
              <a:t>Le contexte de notre atelier d’aujourd’hui</a:t>
            </a:r>
          </a:p>
        </p:txBody>
      </p:sp>
      <p:sp>
        <p:nvSpPr>
          <p:cNvPr id="13" name="Espace réservé du texte 4">
            <a:extLst>
              <a:ext uri="{FF2B5EF4-FFF2-40B4-BE49-F238E27FC236}">
                <a16:creationId xmlns:a16="http://schemas.microsoft.com/office/drawing/2014/main" id="{47336AF6-91F1-4A89-8D5C-811A86020DFC}"/>
              </a:ext>
            </a:extLst>
          </p:cNvPr>
          <p:cNvSpPr txBox="1">
            <a:spLocks/>
          </p:cNvSpPr>
          <p:nvPr/>
        </p:nvSpPr>
        <p:spPr>
          <a:xfrm>
            <a:off x="440518" y="2142950"/>
            <a:ext cx="11233151" cy="2941688"/>
          </a:xfrm>
          <a:prstGeom prst="rect">
            <a:avLst/>
          </a:prstGeom>
        </p:spPr>
        <p:txBody>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sz="1400" dirty="0"/>
              <a:t>Afin d’améliorer le service rendu à l’étudiant, l’Université déploie un plan d’amélioration s’appuyant sur le dispositif national Services Publics+ afin de  :</a:t>
            </a:r>
          </a:p>
          <a:p>
            <a:pPr marL="408514" indent="-285750">
              <a:buClr>
                <a:schemeClr val="accent4"/>
              </a:buClr>
              <a:buFont typeface="Arial" pitchFamily="34" charset="0"/>
              <a:buChar char="•"/>
            </a:pPr>
            <a:r>
              <a:rPr lang="fr-FR" sz="1400" dirty="0"/>
              <a:t>mettre l’étudiant au centre du fonctionnement de l’université et prendre des engagements à son attention</a:t>
            </a:r>
          </a:p>
          <a:p>
            <a:pPr marL="408514" indent="-285750">
              <a:buClr>
                <a:schemeClr val="accent4"/>
              </a:buClr>
              <a:buFont typeface="Arial" pitchFamily="34" charset="0"/>
              <a:buChar char="•"/>
            </a:pPr>
            <a:r>
              <a:rPr lang="fr-FR" sz="1400" dirty="0"/>
              <a:t>mesurer des résultats de qualité du service rendu, les analyser et les suivre dans la durée</a:t>
            </a:r>
          </a:p>
          <a:p>
            <a:pPr marL="408514" indent="-285750">
              <a:buClr>
                <a:schemeClr val="accent4"/>
              </a:buClr>
              <a:buFont typeface="Arial" pitchFamily="34" charset="0"/>
              <a:buChar char="•"/>
            </a:pPr>
            <a:r>
              <a:rPr lang="fr-FR" sz="1400" dirty="0"/>
              <a:t>mettre en place une démarche d’écoute des étudiants avec une boucle de rétroaction courte sur les résultats</a:t>
            </a:r>
          </a:p>
          <a:p>
            <a:pPr marL="408514" indent="-285750">
              <a:buClr>
                <a:schemeClr val="accent4"/>
              </a:buClr>
              <a:buFont typeface="Arial" pitchFamily="34" charset="0"/>
              <a:buChar char="•"/>
            </a:pPr>
            <a:r>
              <a:rPr lang="fr-FR" sz="1400" dirty="0"/>
              <a:t>enclencher et entretenir une démarche d’amélioration continue impliquant les agents et les étudiants</a:t>
            </a:r>
          </a:p>
          <a:p>
            <a:pPr marL="408514" indent="-285750">
              <a:buFont typeface="Arial" pitchFamily="34" charset="0"/>
              <a:buChar char="•"/>
            </a:pPr>
            <a:endParaRPr lang="fr-FR" sz="1400" dirty="0"/>
          </a:p>
        </p:txBody>
      </p:sp>
      <p:sp>
        <p:nvSpPr>
          <p:cNvPr id="14" name="Rectangle 13">
            <a:extLst>
              <a:ext uri="{FF2B5EF4-FFF2-40B4-BE49-F238E27FC236}">
                <a16:creationId xmlns:a16="http://schemas.microsoft.com/office/drawing/2014/main" id="{9D613F30-7863-4D50-8B00-18502477B799}"/>
              </a:ext>
            </a:extLst>
          </p:cNvPr>
          <p:cNvSpPr/>
          <p:nvPr/>
        </p:nvSpPr>
        <p:spPr>
          <a:xfrm>
            <a:off x="0" y="4162926"/>
            <a:ext cx="12192000" cy="1523291"/>
          </a:xfrm>
          <a:prstGeom prst="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lIns="576000" rIns="576000" rtlCol="0" anchor="ctr"/>
          <a:lstStyle/>
          <a:p>
            <a:pPr algn="ctr">
              <a:tabLst>
                <a:tab pos="11214100" algn="l"/>
              </a:tabLst>
            </a:pPr>
            <a:r>
              <a:rPr lang="fr-FR" sz="1600" dirty="0">
                <a:solidFill>
                  <a:schemeClr val="tx1"/>
                </a:solidFill>
              </a:rPr>
              <a:t>L’Université de Lille a été accompagnée par la Direction Interministérielle de la Transformation Publique afin </a:t>
            </a:r>
            <a:r>
              <a:rPr lang="fr-FR" sz="1600" b="1" dirty="0">
                <a:solidFill>
                  <a:schemeClr val="accent4">
                    <a:lumMod val="75000"/>
                  </a:schemeClr>
                </a:solidFill>
              </a:rPr>
              <a:t>d’améliorer la qualité du service rendu à l’étudiant et d’initier une démarche de transformation orientée usager</a:t>
            </a:r>
            <a:r>
              <a:rPr lang="fr-FR" sz="1600" dirty="0">
                <a:solidFill>
                  <a:schemeClr val="tx1"/>
                </a:solidFill>
              </a:rPr>
              <a:t>. </a:t>
            </a:r>
            <a:endParaRPr lang="fr-FR" sz="1600" b="1" dirty="0">
              <a:solidFill>
                <a:schemeClr val="accent4">
                  <a:lumMod val="75000"/>
                </a:schemeClr>
              </a:solidFill>
            </a:endParaRPr>
          </a:p>
        </p:txBody>
      </p:sp>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Tree>
    <p:extLst>
      <p:ext uri="{BB962C8B-B14F-4D97-AF65-F5344CB8AC3E}">
        <p14:creationId xmlns:p14="http://schemas.microsoft.com/office/powerpoint/2010/main" val="4085041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 coins arrondis 1">
            <a:extLst>
              <a:ext uri="{FF2B5EF4-FFF2-40B4-BE49-F238E27FC236}">
                <a16:creationId xmlns:a16="http://schemas.microsoft.com/office/drawing/2014/main" id="{C2E66C22-6157-4986-95A0-074B0B986C50}"/>
              </a:ext>
            </a:extLst>
          </p:cNvPr>
          <p:cNvSpPr/>
          <p:nvPr/>
        </p:nvSpPr>
        <p:spPr>
          <a:xfrm>
            <a:off x="431799" y="2851484"/>
            <a:ext cx="2160000" cy="2791327"/>
          </a:xfrm>
          <a:prstGeom prst="roundRect">
            <a:avLst>
              <a:gd name="adj" fmla="val 6349"/>
            </a:avLst>
          </a:prstGeom>
          <a:solidFill>
            <a:schemeClr val="accent3">
              <a:lumMod val="20000"/>
              <a:lumOff val="8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7" name="Titre 3">
            <a:extLst>
              <a:ext uri="{FF2B5EF4-FFF2-40B4-BE49-F238E27FC236}">
                <a16:creationId xmlns:a16="http://schemas.microsoft.com/office/drawing/2014/main" id="{4C95F7D6-802D-40B5-B865-AD88497A9B8F}"/>
              </a:ext>
            </a:extLst>
          </p:cNvPr>
          <p:cNvSpPr txBox="1">
            <a:spLocks/>
          </p:cNvSpPr>
          <p:nvPr/>
        </p:nvSpPr>
        <p:spPr>
          <a:xfrm>
            <a:off x="431801" y="1028734"/>
            <a:ext cx="11233151" cy="719988"/>
          </a:xfrm>
          <a:prstGeom prst="rect">
            <a:avLst/>
          </a:prstGeom>
        </p:spPr>
        <p:txBody>
          <a:bodyPr>
            <a:no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2400" dirty="0">
                <a:solidFill>
                  <a:schemeClr val="accent2"/>
                </a:solidFill>
              </a:rPr>
              <a:t>5 « clubs » de travail ont été structurés pour mettre en œuvre le plan d’amélioration continue Services Publics+ </a:t>
            </a:r>
          </a:p>
        </p:txBody>
      </p:sp>
      <p:sp>
        <p:nvSpPr>
          <p:cNvPr id="8" name="Espace réservé du texte 4">
            <a:extLst>
              <a:ext uri="{FF2B5EF4-FFF2-40B4-BE49-F238E27FC236}">
                <a16:creationId xmlns:a16="http://schemas.microsoft.com/office/drawing/2014/main" id="{3919CEC6-6ADA-4AAD-92DD-6487F13E96B1}"/>
              </a:ext>
            </a:extLst>
          </p:cNvPr>
          <p:cNvSpPr txBox="1">
            <a:spLocks/>
          </p:cNvSpPr>
          <p:nvPr/>
        </p:nvSpPr>
        <p:spPr>
          <a:xfrm>
            <a:off x="431800" y="1916879"/>
            <a:ext cx="11232445" cy="719988"/>
          </a:xfrm>
          <a:prstGeom prst="rect">
            <a:avLst/>
          </a:prstGeom>
        </p:spPr>
        <p:txBody>
          <a:bodyPr/>
          <a:lst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sz="1400" dirty="0"/>
              <a:t>Les clubs sont des instances de pilotage et de mise en œuvre des actions prioritaires. Chaque club porte sur une activité clé de l’Université. Il vise un ensemble d’objectifs communs, sélectionnés par le Comité de pilotage Services Publics+*. </a:t>
            </a:r>
          </a:p>
        </p:txBody>
      </p:sp>
      <p:grpSp>
        <p:nvGrpSpPr>
          <p:cNvPr id="9" name="Groupe 8">
            <a:extLst>
              <a:ext uri="{FF2B5EF4-FFF2-40B4-BE49-F238E27FC236}">
                <a16:creationId xmlns:a16="http://schemas.microsoft.com/office/drawing/2014/main" id="{EECD50F8-826B-45C5-8994-9AC61C2654B6}"/>
              </a:ext>
            </a:extLst>
          </p:cNvPr>
          <p:cNvGrpSpPr/>
          <p:nvPr/>
        </p:nvGrpSpPr>
        <p:grpSpPr>
          <a:xfrm>
            <a:off x="517236" y="3051344"/>
            <a:ext cx="2013527" cy="2490474"/>
            <a:chOff x="517236" y="3051344"/>
            <a:chExt cx="2013527" cy="2490474"/>
          </a:xfrm>
        </p:grpSpPr>
        <p:sp>
          <p:nvSpPr>
            <p:cNvPr id="11" name="Rectangle 10">
              <a:extLst>
                <a:ext uri="{FF2B5EF4-FFF2-40B4-BE49-F238E27FC236}">
                  <a16:creationId xmlns:a16="http://schemas.microsoft.com/office/drawing/2014/main" id="{3DCEABDA-FFAF-4279-BA10-E392977B3799}"/>
                </a:ext>
              </a:extLst>
            </p:cNvPr>
            <p:cNvSpPr/>
            <p:nvPr/>
          </p:nvSpPr>
          <p:spPr>
            <a:xfrm>
              <a:off x="517236" y="3051344"/>
              <a:ext cx="2013527" cy="1733092"/>
            </a:xfrm>
            <a:prstGeom prst="rect">
              <a:avLst/>
            </a:prstGeom>
            <a:gradFill flip="none" rotWithShape="1">
              <a:gsLst>
                <a:gs pos="0">
                  <a:schemeClr val="accent2">
                    <a:lumMod val="40000"/>
                    <a:lumOff val="60000"/>
                  </a:schemeClr>
                </a:gs>
                <a:gs pos="100000">
                  <a:schemeClr val="accent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CLUB MAQUETTES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p:txBody>
        </p:sp>
        <p:pic>
          <p:nvPicPr>
            <p:cNvPr id="12" name="Image 11">
              <a:extLst>
                <a:ext uri="{FF2B5EF4-FFF2-40B4-BE49-F238E27FC236}">
                  <a16:creationId xmlns:a16="http://schemas.microsoft.com/office/drawing/2014/main" id="{BA2DC70E-712C-4045-8E3C-B680A3E1BBA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61481" y="4097203"/>
              <a:ext cx="525036" cy="525036"/>
            </a:xfrm>
            <a:prstGeom prst="rect">
              <a:avLst/>
            </a:prstGeom>
          </p:spPr>
        </p:pic>
        <p:sp>
          <p:nvSpPr>
            <p:cNvPr id="17" name="Rectangle : coins arrondis 16">
              <a:extLst>
                <a:ext uri="{FF2B5EF4-FFF2-40B4-BE49-F238E27FC236}">
                  <a16:creationId xmlns:a16="http://schemas.microsoft.com/office/drawing/2014/main" id="{D09611A9-648D-40DA-876A-DF6138561FD6}"/>
                </a:ext>
              </a:extLst>
            </p:cNvPr>
            <p:cNvSpPr/>
            <p:nvPr/>
          </p:nvSpPr>
          <p:spPr>
            <a:xfrm>
              <a:off x="517236"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21215A"/>
                  </a:solidFill>
                  <a:effectLst/>
                  <a:uLnTx/>
                  <a:uFillTx/>
                  <a:latin typeface="Marianne"/>
                  <a:ea typeface="+mn-ea"/>
                  <a:cs typeface="+mn-cs"/>
                </a:rPr>
                <a:t>Optimiser le processus d’élaboration des maquettes pédagogiques</a:t>
              </a:r>
              <a:endParaRPr kumimoji="0" lang="fr-FR" sz="1000" b="0" i="0" u="none" strike="noStrike" kern="1200" cap="none" spc="0" normalizeH="0" baseline="0" noProof="0">
                <a:ln>
                  <a:noFill/>
                </a:ln>
                <a:solidFill>
                  <a:srgbClr val="21215A"/>
                </a:solidFill>
                <a:effectLst/>
                <a:uLnTx/>
                <a:uFillTx/>
                <a:latin typeface="Marianne"/>
                <a:ea typeface="+mn-ea"/>
                <a:cs typeface="+mn-cs"/>
              </a:endParaRPr>
            </a:p>
          </p:txBody>
        </p:sp>
      </p:grpSp>
      <p:grpSp>
        <p:nvGrpSpPr>
          <p:cNvPr id="18" name="Groupe 17">
            <a:extLst>
              <a:ext uri="{FF2B5EF4-FFF2-40B4-BE49-F238E27FC236}">
                <a16:creationId xmlns:a16="http://schemas.microsoft.com/office/drawing/2014/main" id="{583ED2F4-816C-4B8E-86F7-E8396BA38129}"/>
              </a:ext>
            </a:extLst>
          </p:cNvPr>
          <p:cNvGrpSpPr/>
          <p:nvPr/>
        </p:nvGrpSpPr>
        <p:grpSpPr>
          <a:xfrm>
            <a:off x="2740891" y="3051344"/>
            <a:ext cx="2013527" cy="2490474"/>
            <a:chOff x="2604654" y="3051344"/>
            <a:chExt cx="2013527" cy="2490474"/>
          </a:xfrm>
        </p:grpSpPr>
        <p:sp>
          <p:nvSpPr>
            <p:cNvPr id="19" name="Rectangle 18">
              <a:extLst>
                <a:ext uri="{FF2B5EF4-FFF2-40B4-BE49-F238E27FC236}">
                  <a16:creationId xmlns:a16="http://schemas.microsoft.com/office/drawing/2014/main" id="{C25586F3-2619-40B5-BA76-F341CA62E163}"/>
                </a:ext>
              </a:extLst>
            </p:cNvPr>
            <p:cNvSpPr/>
            <p:nvPr/>
          </p:nvSpPr>
          <p:spPr>
            <a:xfrm>
              <a:off x="2604654" y="3051344"/>
              <a:ext cx="2013527" cy="1733092"/>
            </a:xfrm>
            <a:prstGeom prst="rect">
              <a:avLst/>
            </a:prstGeom>
            <a:gradFill flip="none" rotWithShape="1">
              <a:gsLst>
                <a:gs pos="0">
                  <a:schemeClr val="tx2">
                    <a:lumMod val="20000"/>
                    <a:lumOff val="80000"/>
                  </a:schemeClr>
                </a:gs>
                <a:gs pos="100000">
                  <a:schemeClr val="tx2">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70" b="1" i="0" u="none" strike="noStrike" kern="1200" cap="none" spc="0" normalizeH="0" baseline="0" noProof="0">
                  <a:ln>
                    <a:noFill/>
                  </a:ln>
                  <a:solidFill>
                    <a:srgbClr val="FFFFFF"/>
                  </a:solidFill>
                  <a:effectLst/>
                  <a:uLnTx/>
                  <a:uFillTx/>
                  <a:latin typeface="Marianne"/>
                  <a:ea typeface="+mn-ea"/>
                  <a:cs typeface="+mn-cs"/>
                </a:rPr>
                <a:t>CLUB INFORMATIONS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770" b="1" i="0" u="none" strike="noStrike" kern="1200" cap="none" spc="0" normalizeH="0" baseline="0" noProof="0">
                <a:ln>
                  <a:noFill/>
                </a:ln>
                <a:solidFill>
                  <a:srgbClr val="FFFFFF"/>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770" b="1" i="0" u="none" strike="noStrike" kern="1200" cap="none" spc="0" normalizeH="0" baseline="0" noProof="0">
                <a:ln>
                  <a:noFill/>
                </a:ln>
                <a:solidFill>
                  <a:srgbClr val="FFFFFF"/>
                </a:solidFill>
                <a:effectLst/>
                <a:uLnTx/>
                <a:uFillTx/>
                <a:latin typeface="Marianne"/>
                <a:ea typeface="+mn-ea"/>
                <a:cs typeface="+mn-cs"/>
              </a:endParaRPr>
            </a:p>
          </p:txBody>
        </p:sp>
        <p:sp>
          <p:nvSpPr>
            <p:cNvPr id="20" name="Rectangle : coins arrondis 19">
              <a:extLst>
                <a:ext uri="{FF2B5EF4-FFF2-40B4-BE49-F238E27FC236}">
                  <a16:creationId xmlns:a16="http://schemas.microsoft.com/office/drawing/2014/main" id="{83512EF3-F384-4858-A311-F6DFB398E45C}"/>
                </a:ext>
              </a:extLst>
            </p:cNvPr>
            <p:cNvSpPr/>
            <p:nvPr/>
          </p:nvSpPr>
          <p:spPr>
            <a:xfrm>
              <a:off x="2604654"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21215A"/>
                  </a:solidFill>
                  <a:effectLst/>
                  <a:uLnTx/>
                  <a:uFillTx/>
                  <a:latin typeface="Marianne"/>
                  <a:ea typeface="+mn-ea"/>
                  <a:cs typeface="+mn-cs"/>
                </a:rPr>
                <a:t>Rendre l’information aux étudiants plus claire et plus accessible</a:t>
              </a:r>
              <a:endParaRPr kumimoji="0" lang="fr-FR" sz="1000" b="0" i="0" u="none" strike="noStrike" kern="1200" cap="none" spc="0" normalizeH="0" baseline="0" noProof="0">
                <a:ln>
                  <a:noFill/>
                </a:ln>
                <a:solidFill>
                  <a:srgbClr val="21215A"/>
                </a:solidFill>
                <a:effectLst/>
                <a:uLnTx/>
                <a:uFillTx/>
                <a:latin typeface="Marianne"/>
                <a:ea typeface="+mn-ea"/>
                <a:cs typeface="+mn-cs"/>
              </a:endParaRPr>
            </a:p>
          </p:txBody>
        </p:sp>
        <p:pic>
          <p:nvPicPr>
            <p:cNvPr id="21" name="Image 20">
              <a:extLst>
                <a:ext uri="{FF2B5EF4-FFF2-40B4-BE49-F238E27FC236}">
                  <a16:creationId xmlns:a16="http://schemas.microsoft.com/office/drawing/2014/main" id="{458AD64E-9C6E-488C-8CD5-20FAA0029AC2}"/>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362035" y="4097203"/>
              <a:ext cx="498763" cy="498763"/>
            </a:xfrm>
            <a:prstGeom prst="rect">
              <a:avLst/>
            </a:prstGeom>
          </p:spPr>
        </p:pic>
      </p:grpSp>
      <p:grpSp>
        <p:nvGrpSpPr>
          <p:cNvPr id="22" name="Groupe 21">
            <a:extLst>
              <a:ext uri="{FF2B5EF4-FFF2-40B4-BE49-F238E27FC236}">
                <a16:creationId xmlns:a16="http://schemas.microsoft.com/office/drawing/2014/main" id="{BA112EA0-9B2A-4E28-B90F-1350F7F191B4}"/>
              </a:ext>
            </a:extLst>
          </p:cNvPr>
          <p:cNvGrpSpPr/>
          <p:nvPr/>
        </p:nvGrpSpPr>
        <p:grpSpPr>
          <a:xfrm>
            <a:off x="4964546" y="3051344"/>
            <a:ext cx="2013527" cy="2490474"/>
            <a:chOff x="4692072" y="3051344"/>
            <a:chExt cx="2013527" cy="2490474"/>
          </a:xfrm>
        </p:grpSpPr>
        <p:sp>
          <p:nvSpPr>
            <p:cNvPr id="23" name="Rectangle 22">
              <a:extLst>
                <a:ext uri="{FF2B5EF4-FFF2-40B4-BE49-F238E27FC236}">
                  <a16:creationId xmlns:a16="http://schemas.microsoft.com/office/drawing/2014/main" id="{2ECC192E-04AE-445D-9FDF-B570B0896B0E}"/>
                </a:ext>
              </a:extLst>
            </p:cNvPr>
            <p:cNvSpPr/>
            <p:nvPr/>
          </p:nvSpPr>
          <p:spPr>
            <a:xfrm>
              <a:off x="4692072" y="3051344"/>
              <a:ext cx="2013527" cy="1733092"/>
            </a:xfrm>
            <a:prstGeom prst="rect">
              <a:avLst/>
            </a:prstGeom>
            <a:gradFill flip="none" rotWithShape="1">
              <a:gsLst>
                <a:gs pos="0">
                  <a:srgbClr val="00E6AA"/>
                </a:gs>
                <a:gs pos="100000">
                  <a:srgbClr val="00A87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CLUB DEMANDES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p:txBody>
        </p:sp>
        <p:sp>
          <p:nvSpPr>
            <p:cNvPr id="24" name="Rectangle : coins arrondis 23">
              <a:extLst>
                <a:ext uri="{FF2B5EF4-FFF2-40B4-BE49-F238E27FC236}">
                  <a16:creationId xmlns:a16="http://schemas.microsoft.com/office/drawing/2014/main" id="{CF96EBAF-3FC8-4591-8E27-FF1FC85E72A5}"/>
                </a:ext>
              </a:extLst>
            </p:cNvPr>
            <p:cNvSpPr/>
            <p:nvPr/>
          </p:nvSpPr>
          <p:spPr>
            <a:xfrm>
              <a:off x="4692072"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a:ln>
                    <a:noFill/>
                  </a:ln>
                  <a:solidFill>
                    <a:srgbClr val="21215A"/>
                  </a:solidFill>
                  <a:effectLst/>
                  <a:uLnTx/>
                  <a:uFillTx/>
                  <a:latin typeface="Marianne"/>
                  <a:ea typeface="+mn-ea"/>
                  <a:cs typeface="+mn-cs"/>
                </a:rPr>
                <a:t>Outiller la gestion et le suivi des demandes étudiantes</a:t>
              </a:r>
            </a:p>
          </p:txBody>
        </p:sp>
        <p:pic>
          <p:nvPicPr>
            <p:cNvPr id="25" name="Image 24">
              <a:extLst>
                <a:ext uri="{FF2B5EF4-FFF2-40B4-BE49-F238E27FC236}">
                  <a16:creationId xmlns:a16="http://schemas.microsoft.com/office/drawing/2014/main" id="{F9834FA2-28FA-47DE-9B9F-E312AA730BFE}"/>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5436317" y="4070930"/>
              <a:ext cx="525036" cy="525036"/>
            </a:xfrm>
            <a:prstGeom prst="rect">
              <a:avLst/>
            </a:prstGeom>
          </p:spPr>
        </p:pic>
      </p:grpSp>
      <p:grpSp>
        <p:nvGrpSpPr>
          <p:cNvPr id="26" name="Groupe 25">
            <a:extLst>
              <a:ext uri="{FF2B5EF4-FFF2-40B4-BE49-F238E27FC236}">
                <a16:creationId xmlns:a16="http://schemas.microsoft.com/office/drawing/2014/main" id="{74B69776-E1A5-49FA-864C-DDD6D2190636}"/>
              </a:ext>
            </a:extLst>
          </p:cNvPr>
          <p:cNvGrpSpPr/>
          <p:nvPr/>
        </p:nvGrpSpPr>
        <p:grpSpPr>
          <a:xfrm>
            <a:off x="7188201" y="3051344"/>
            <a:ext cx="2013527" cy="2490474"/>
            <a:chOff x="6779490" y="3051344"/>
            <a:chExt cx="2013527" cy="2490474"/>
          </a:xfrm>
        </p:grpSpPr>
        <p:sp>
          <p:nvSpPr>
            <p:cNvPr id="27" name="Rectangle 26">
              <a:extLst>
                <a:ext uri="{FF2B5EF4-FFF2-40B4-BE49-F238E27FC236}">
                  <a16:creationId xmlns:a16="http://schemas.microsoft.com/office/drawing/2014/main" id="{7EBC2DBB-95D9-4356-BFFF-EC1272E90DDD}"/>
                </a:ext>
              </a:extLst>
            </p:cNvPr>
            <p:cNvSpPr/>
            <p:nvPr/>
          </p:nvSpPr>
          <p:spPr>
            <a:xfrm>
              <a:off x="6779490" y="3051344"/>
              <a:ext cx="2013527" cy="1733092"/>
            </a:xfrm>
            <a:prstGeom prst="rect">
              <a:avLst/>
            </a:prstGeom>
            <a:gradFill flip="none" rotWithShape="1">
              <a:gsLst>
                <a:gs pos="0">
                  <a:schemeClr val="accent4">
                    <a:lumMod val="40000"/>
                    <a:lumOff val="60000"/>
                  </a:schemeClr>
                </a:gs>
                <a:gs pos="100000">
                  <a:schemeClr val="accent4">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50" b="1" i="0" u="none" strike="noStrike" kern="1200" cap="none" spc="0" normalizeH="0" baseline="0" noProof="0">
                  <a:ln>
                    <a:noFill/>
                  </a:ln>
                  <a:solidFill>
                    <a:srgbClr val="FFFFFF"/>
                  </a:solidFill>
                  <a:effectLst/>
                  <a:uLnTx/>
                  <a:uFillTx/>
                  <a:latin typeface="Marianne"/>
                  <a:ea typeface="+mn-ea"/>
                  <a:cs typeface="+mn-cs"/>
                </a:rPr>
                <a:t>CLUB EXAMENS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p:txBody>
        </p:sp>
        <p:sp>
          <p:nvSpPr>
            <p:cNvPr id="28" name="Rectangle : coins arrondis 27">
              <a:extLst>
                <a:ext uri="{FF2B5EF4-FFF2-40B4-BE49-F238E27FC236}">
                  <a16:creationId xmlns:a16="http://schemas.microsoft.com/office/drawing/2014/main" id="{7F87BF1F-AA80-4741-96D1-84DE44CAF44A}"/>
                </a:ext>
              </a:extLst>
            </p:cNvPr>
            <p:cNvSpPr/>
            <p:nvPr/>
          </p:nvSpPr>
          <p:spPr>
            <a:xfrm>
              <a:off x="6779490"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fr-FR" sz="1000">
                  <a:solidFill>
                    <a:srgbClr val="21215A"/>
                  </a:solidFill>
                  <a:latin typeface="Marianne"/>
                </a:rPr>
                <a:t>Simplifier et améliorer l'organisation </a:t>
              </a:r>
              <a:r>
                <a:rPr kumimoji="0" lang="fr-FR" sz="1000" b="0" u="none" strike="noStrike" kern="1200" cap="none" spc="0" normalizeH="0" baseline="0" noProof="0">
                  <a:ln>
                    <a:noFill/>
                  </a:ln>
                  <a:solidFill>
                    <a:srgbClr val="21215A"/>
                  </a:solidFill>
                  <a:effectLst/>
                  <a:uLnTx/>
                  <a:uFillTx/>
                  <a:latin typeface="Marianne"/>
                  <a:ea typeface="+mn-ea"/>
                  <a:cs typeface="+mn-cs"/>
                </a:rPr>
                <a:t>des </a:t>
              </a:r>
              <a:r>
                <a:rPr lang="fr-FR" sz="1000">
                  <a:solidFill>
                    <a:srgbClr val="21215A"/>
                  </a:solidFill>
                  <a:latin typeface="Marianne"/>
                </a:rPr>
                <a:t>examens</a:t>
              </a:r>
              <a:endParaRPr lang="en-US" sz="1000">
                <a:solidFill>
                  <a:srgbClr val="21215A"/>
                </a:solidFill>
                <a:latin typeface="Marianne"/>
              </a:endParaRPr>
            </a:p>
          </p:txBody>
        </p:sp>
        <p:pic>
          <p:nvPicPr>
            <p:cNvPr id="29" name="Image 28">
              <a:extLst>
                <a:ext uri="{FF2B5EF4-FFF2-40B4-BE49-F238E27FC236}">
                  <a16:creationId xmlns:a16="http://schemas.microsoft.com/office/drawing/2014/main" id="{471805D2-6B5D-41DF-8B25-65DC02B90BE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551445" y="4070930"/>
              <a:ext cx="567320" cy="567320"/>
            </a:xfrm>
            <a:prstGeom prst="rect">
              <a:avLst/>
            </a:prstGeom>
          </p:spPr>
        </p:pic>
      </p:grpSp>
      <p:grpSp>
        <p:nvGrpSpPr>
          <p:cNvPr id="30" name="Groupe 29">
            <a:extLst>
              <a:ext uri="{FF2B5EF4-FFF2-40B4-BE49-F238E27FC236}">
                <a16:creationId xmlns:a16="http://schemas.microsoft.com/office/drawing/2014/main" id="{8A0C539E-4DC2-4367-A326-1F3C883502A6}"/>
              </a:ext>
            </a:extLst>
          </p:cNvPr>
          <p:cNvGrpSpPr/>
          <p:nvPr/>
        </p:nvGrpSpPr>
        <p:grpSpPr>
          <a:xfrm>
            <a:off x="9411854" y="3051344"/>
            <a:ext cx="2013527" cy="2490474"/>
            <a:chOff x="9411854" y="3051344"/>
            <a:chExt cx="2013527" cy="2490474"/>
          </a:xfrm>
        </p:grpSpPr>
        <p:sp>
          <p:nvSpPr>
            <p:cNvPr id="31" name="Rectangle 30">
              <a:extLst>
                <a:ext uri="{FF2B5EF4-FFF2-40B4-BE49-F238E27FC236}">
                  <a16:creationId xmlns:a16="http://schemas.microsoft.com/office/drawing/2014/main" id="{D8D45932-1FAE-483C-BDA7-6604ED6FB335}"/>
                </a:ext>
              </a:extLst>
            </p:cNvPr>
            <p:cNvSpPr/>
            <p:nvPr/>
          </p:nvSpPr>
          <p:spPr>
            <a:xfrm>
              <a:off x="9411854" y="3051344"/>
              <a:ext cx="2013527" cy="1733092"/>
            </a:xfrm>
            <a:prstGeom prst="rect">
              <a:avLst/>
            </a:prstGeom>
            <a:gradFill flip="none" rotWithShape="1">
              <a:gsLst>
                <a:gs pos="0">
                  <a:schemeClr val="accent5">
                    <a:lumMod val="40000"/>
                    <a:lumOff val="60000"/>
                  </a:schemeClr>
                </a:gs>
                <a:gs pos="100000">
                  <a:schemeClr val="accent5">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FFFFFF"/>
                  </a:solidFill>
                  <a:effectLst/>
                  <a:uLnTx/>
                  <a:uFillTx/>
                  <a:latin typeface="Marianne"/>
                  <a:ea typeface="+mn-ea"/>
                  <a:cs typeface="+mn-cs"/>
                </a:rPr>
                <a:t>CLUB AMÉLIORATION CONTINUE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FFFFFF"/>
                </a:solidFill>
                <a:effectLst/>
                <a:uLnTx/>
                <a:uFillTx/>
                <a:latin typeface="Marianne"/>
                <a:ea typeface="+mn-ea"/>
                <a:cs typeface="+mn-cs"/>
              </a:endParaRPr>
            </a:p>
          </p:txBody>
        </p:sp>
        <p:sp>
          <p:nvSpPr>
            <p:cNvPr id="32" name="Rectangle : coins arrondis 31">
              <a:extLst>
                <a:ext uri="{FF2B5EF4-FFF2-40B4-BE49-F238E27FC236}">
                  <a16:creationId xmlns:a16="http://schemas.microsoft.com/office/drawing/2014/main" id="{CE4A9D0E-5A36-4DA0-A082-BE9B9788ED50}"/>
                </a:ext>
              </a:extLst>
            </p:cNvPr>
            <p:cNvSpPr/>
            <p:nvPr/>
          </p:nvSpPr>
          <p:spPr>
            <a:xfrm>
              <a:off x="9411854" y="4885701"/>
              <a:ext cx="2013527" cy="656117"/>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1" u="none" strike="noStrike" kern="1200" cap="none" spc="0" normalizeH="0" baseline="0" noProof="0" dirty="0">
                  <a:ln>
                    <a:noFill/>
                  </a:ln>
                  <a:solidFill>
                    <a:srgbClr val="21215A"/>
                  </a:solidFill>
                  <a:effectLst/>
                  <a:uLnTx/>
                  <a:uFillTx/>
                  <a:latin typeface="Marianne"/>
                  <a:ea typeface="+mn-ea"/>
                  <a:cs typeface="+mn-cs"/>
                </a:rPr>
                <a:t>Organiser l’amélioration continue intra et interservices </a:t>
              </a:r>
              <a:endParaRPr kumimoji="0" lang="fr-FR" sz="1000" b="0" i="0" u="none" strike="noStrike" kern="1200" cap="none" spc="0" normalizeH="0" baseline="0" noProof="0" dirty="0">
                <a:ln>
                  <a:noFill/>
                </a:ln>
                <a:solidFill>
                  <a:srgbClr val="21215A"/>
                </a:solidFill>
                <a:effectLst/>
                <a:uLnTx/>
                <a:uFillTx/>
                <a:latin typeface="Marianne"/>
                <a:ea typeface="+mn-ea"/>
                <a:cs typeface="+mn-cs"/>
              </a:endParaRPr>
            </a:p>
          </p:txBody>
        </p:sp>
        <p:pic>
          <p:nvPicPr>
            <p:cNvPr id="33" name="Image 32">
              <a:extLst>
                <a:ext uri="{FF2B5EF4-FFF2-40B4-BE49-F238E27FC236}">
                  <a16:creationId xmlns:a16="http://schemas.microsoft.com/office/drawing/2014/main" id="{27E0C574-9A63-453C-86A3-208D7B3DF1F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219664" y="4146063"/>
              <a:ext cx="397905" cy="401042"/>
            </a:xfrm>
            <a:prstGeom prst="rect">
              <a:avLst/>
            </a:prstGeom>
          </p:spPr>
        </p:pic>
      </p:grpSp>
      <p:sp>
        <p:nvSpPr>
          <p:cNvPr id="34" name="ZoneTexte 33">
            <a:extLst>
              <a:ext uri="{FF2B5EF4-FFF2-40B4-BE49-F238E27FC236}">
                <a16:creationId xmlns:a16="http://schemas.microsoft.com/office/drawing/2014/main" id="{D9A57FEC-0F90-42E8-8500-7110D72DFFBF}"/>
              </a:ext>
            </a:extLst>
          </p:cNvPr>
          <p:cNvSpPr txBox="1"/>
          <p:nvPr/>
        </p:nvSpPr>
        <p:spPr>
          <a:xfrm>
            <a:off x="431800" y="5785550"/>
            <a:ext cx="1099358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000000"/>
                </a:solidFill>
                <a:effectLst/>
                <a:uLnTx/>
                <a:uFillTx/>
                <a:latin typeface="Marianne"/>
                <a:ea typeface="+mn-ea"/>
                <a:cs typeface="+mn-cs"/>
              </a:rPr>
              <a:t>*Le Comité de pilotage Services Publics+ est composé de la Présidence de l’Université et la Direction des services d’appui. </a:t>
            </a:r>
            <a:r>
              <a:rPr kumimoji="0" lang="fr-FR" sz="1800" b="0" i="0" u="none" strike="noStrike" kern="1200" cap="none" spc="0" normalizeH="0" baseline="0" noProof="0" dirty="0">
                <a:ln>
                  <a:noFill/>
                </a:ln>
                <a:solidFill>
                  <a:srgbClr val="000000"/>
                </a:solidFill>
                <a:effectLst/>
                <a:uLnTx/>
                <a:uFillTx/>
                <a:latin typeface="Marianne"/>
                <a:ea typeface="+mn-ea"/>
                <a:cs typeface="+mn-cs"/>
              </a:rPr>
              <a:t>​</a:t>
            </a:r>
          </a:p>
        </p:txBody>
      </p:sp>
    </p:spTree>
    <p:extLst>
      <p:ext uri="{BB962C8B-B14F-4D97-AF65-F5344CB8AC3E}">
        <p14:creationId xmlns:p14="http://schemas.microsoft.com/office/powerpoint/2010/main" val="2399648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20" name="Rectangle 19">
            <a:extLst>
              <a:ext uri="{FF2B5EF4-FFF2-40B4-BE49-F238E27FC236}">
                <a16:creationId xmlns:a16="http://schemas.microsoft.com/office/drawing/2014/main" id="{8DD98B9D-EBD9-46BA-B552-A334F0008B72}"/>
              </a:ext>
            </a:extLst>
          </p:cNvPr>
          <p:cNvSpPr/>
          <p:nvPr/>
        </p:nvSpPr>
        <p:spPr>
          <a:xfrm>
            <a:off x="5850493" y="5917352"/>
            <a:ext cx="5851980"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algn="r" defTabSz="1219170"/>
            <a:r>
              <a:rPr lang="fr-FR" sz="2000" b="1" kern="0" dirty="0">
                <a:solidFill>
                  <a:schemeClr val="tx1"/>
                </a:solidFill>
                <a:latin typeface="Marianne" panose="02000000000000000000" pitchFamily="2" charset="0"/>
              </a:rPr>
              <a:t>Le support sera envoyé avec le compte-rendu</a:t>
            </a:r>
          </a:p>
        </p:txBody>
      </p:sp>
      <p:sp>
        <p:nvSpPr>
          <p:cNvPr id="7" name="Rectangle 6">
            <a:extLst>
              <a:ext uri="{FF2B5EF4-FFF2-40B4-BE49-F238E27FC236}">
                <a16:creationId xmlns:a16="http://schemas.microsoft.com/office/drawing/2014/main" id="{B951E0BB-0A4D-4910-A0E4-2A80B1E00183}"/>
              </a:ext>
            </a:extLst>
          </p:cNvPr>
          <p:cNvSpPr/>
          <p:nvPr/>
        </p:nvSpPr>
        <p:spPr>
          <a:xfrm>
            <a:off x="3928504" y="5281818"/>
            <a:ext cx="5144099" cy="502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defTabSz="1219170"/>
            <a:r>
              <a:rPr lang="fr-FR" sz="2667" b="1" kern="0">
                <a:solidFill>
                  <a:srgbClr val="FFFFFF">
                    <a:lumMod val="50000"/>
                  </a:srgbClr>
                </a:solidFill>
                <a:latin typeface="Marianne" panose="02000000000000000000" pitchFamily="2" charset="0"/>
              </a:rPr>
              <a:t>Bienveillance </a:t>
            </a:r>
          </a:p>
        </p:txBody>
      </p:sp>
      <p:sp>
        <p:nvSpPr>
          <p:cNvPr id="8" name="Rectangle 7">
            <a:extLst>
              <a:ext uri="{FF2B5EF4-FFF2-40B4-BE49-F238E27FC236}">
                <a16:creationId xmlns:a16="http://schemas.microsoft.com/office/drawing/2014/main" id="{65556446-1CF0-456B-B459-AF31448044B1}"/>
              </a:ext>
            </a:extLst>
          </p:cNvPr>
          <p:cNvSpPr/>
          <p:nvPr/>
        </p:nvSpPr>
        <p:spPr>
          <a:xfrm>
            <a:off x="3965071" y="2488655"/>
            <a:ext cx="5144099" cy="502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defTabSz="1219170"/>
            <a:r>
              <a:rPr lang="fr-FR" sz="2667" b="1" kern="0" dirty="0">
                <a:solidFill>
                  <a:srgbClr val="8C2237">
                    <a:lumMod val="40000"/>
                    <a:lumOff val="60000"/>
                  </a:srgbClr>
                </a:solidFill>
                <a:latin typeface="Marianne" panose="02000000000000000000" pitchFamily="2" charset="0"/>
              </a:rPr>
              <a:t>Écoute mutuelle </a:t>
            </a:r>
          </a:p>
        </p:txBody>
      </p:sp>
      <p:sp>
        <p:nvSpPr>
          <p:cNvPr id="9" name="Rectangle 8">
            <a:extLst>
              <a:ext uri="{FF2B5EF4-FFF2-40B4-BE49-F238E27FC236}">
                <a16:creationId xmlns:a16="http://schemas.microsoft.com/office/drawing/2014/main" id="{D9606D24-7F63-4D2F-81F3-C835FC5F767C}"/>
              </a:ext>
            </a:extLst>
          </p:cNvPr>
          <p:cNvSpPr/>
          <p:nvPr/>
        </p:nvSpPr>
        <p:spPr>
          <a:xfrm>
            <a:off x="3965071" y="4350765"/>
            <a:ext cx="5144099" cy="502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defTabSz="1219170"/>
            <a:r>
              <a:rPr lang="fr-FR" sz="2667" b="1" kern="0" dirty="0">
                <a:solidFill>
                  <a:srgbClr val="21215A">
                    <a:lumMod val="60000"/>
                    <a:lumOff val="40000"/>
                  </a:srgbClr>
                </a:solidFill>
                <a:latin typeface="Marianne" panose="02000000000000000000" pitchFamily="2" charset="0"/>
              </a:rPr>
              <a:t>Respect des opinions </a:t>
            </a:r>
          </a:p>
        </p:txBody>
      </p:sp>
      <p:sp>
        <p:nvSpPr>
          <p:cNvPr id="11" name="Rectangle 10">
            <a:extLst>
              <a:ext uri="{FF2B5EF4-FFF2-40B4-BE49-F238E27FC236}">
                <a16:creationId xmlns:a16="http://schemas.microsoft.com/office/drawing/2014/main" id="{9130B6AB-505B-46F6-9024-F5B85718E583}"/>
              </a:ext>
            </a:extLst>
          </p:cNvPr>
          <p:cNvSpPr/>
          <p:nvPr/>
        </p:nvSpPr>
        <p:spPr>
          <a:xfrm>
            <a:off x="3965071" y="1557600"/>
            <a:ext cx="5144099" cy="502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defTabSz="1219170"/>
            <a:r>
              <a:rPr lang="fr-FR" sz="2667" b="1" kern="0">
                <a:solidFill>
                  <a:srgbClr val="000091">
                    <a:lumMod val="40000"/>
                    <a:lumOff val="60000"/>
                  </a:srgbClr>
                </a:solidFill>
                <a:latin typeface="Marianne" panose="02000000000000000000" pitchFamily="2" charset="0"/>
              </a:rPr>
              <a:t>Pas de censure </a:t>
            </a:r>
          </a:p>
        </p:txBody>
      </p:sp>
      <p:pic>
        <p:nvPicPr>
          <p:cNvPr id="12" name="Image 11">
            <a:extLst>
              <a:ext uri="{FF2B5EF4-FFF2-40B4-BE49-F238E27FC236}">
                <a16:creationId xmlns:a16="http://schemas.microsoft.com/office/drawing/2014/main" id="{F2A9B6C6-1384-4FE0-8038-ECBAF3E9F692}"/>
              </a:ext>
            </a:extLst>
          </p:cNvPr>
          <p:cNvPicPr>
            <a:picLocks noChangeAspect="1"/>
          </p:cNvPicPr>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174017" y="2415174"/>
            <a:ext cx="524335" cy="524335"/>
          </a:xfrm>
          <a:prstGeom prst="rect">
            <a:avLst/>
          </a:prstGeom>
        </p:spPr>
      </p:pic>
      <p:pic>
        <p:nvPicPr>
          <p:cNvPr id="17" name="Image 16">
            <a:extLst>
              <a:ext uri="{FF2B5EF4-FFF2-40B4-BE49-F238E27FC236}">
                <a16:creationId xmlns:a16="http://schemas.microsoft.com/office/drawing/2014/main" id="{5BDD469D-140E-4838-83A0-0351FD5244F4}"/>
              </a:ext>
            </a:extLst>
          </p:cNvPr>
          <p:cNvPicPr>
            <a:picLocks noChangeAspect="1"/>
          </p:cNvPicPr>
          <p:nvPr/>
        </p:nvPicPr>
        <p:blipFill>
          <a:blip r:embed="rId4"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200260" y="4296130"/>
            <a:ext cx="471848" cy="471848"/>
          </a:xfrm>
          <a:prstGeom prst="rect">
            <a:avLst/>
          </a:prstGeom>
        </p:spPr>
      </p:pic>
      <p:pic>
        <p:nvPicPr>
          <p:cNvPr id="18" name="Image 17">
            <a:extLst>
              <a:ext uri="{FF2B5EF4-FFF2-40B4-BE49-F238E27FC236}">
                <a16:creationId xmlns:a16="http://schemas.microsoft.com/office/drawing/2014/main" id="{E13E1162-E4BA-4C82-88E8-79FC46C56FD4}"/>
              </a:ext>
            </a:extLst>
          </p:cNvPr>
          <p:cNvPicPr>
            <a:picLocks noChangeAspect="1"/>
          </p:cNvPicPr>
          <p:nvPr/>
        </p:nvPicPr>
        <p:blipFill>
          <a:blip r:embed="rId5"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082529" y="5179546"/>
            <a:ext cx="707311" cy="707311"/>
          </a:xfrm>
          <a:prstGeom prst="rect">
            <a:avLst/>
          </a:prstGeom>
        </p:spPr>
      </p:pic>
      <p:pic>
        <p:nvPicPr>
          <p:cNvPr id="19" name="Image 18">
            <a:extLst>
              <a:ext uri="{FF2B5EF4-FFF2-40B4-BE49-F238E27FC236}">
                <a16:creationId xmlns:a16="http://schemas.microsoft.com/office/drawing/2014/main" id="{9277ECBF-93EF-47D6-9586-000003CB4639}"/>
              </a:ext>
            </a:extLst>
          </p:cNvPr>
          <p:cNvPicPr>
            <a:picLocks noChangeAspect="1"/>
          </p:cNvPicPr>
          <p:nvPr/>
        </p:nvPicPr>
        <p:blipFill>
          <a:blip r:embed="rId6"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241564" y="1614363"/>
            <a:ext cx="389241" cy="389241"/>
          </a:xfrm>
          <a:prstGeom prst="rect">
            <a:avLst/>
          </a:prstGeom>
        </p:spPr>
      </p:pic>
      <p:pic>
        <p:nvPicPr>
          <p:cNvPr id="21" name="Image 20">
            <a:extLst>
              <a:ext uri="{FF2B5EF4-FFF2-40B4-BE49-F238E27FC236}">
                <a16:creationId xmlns:a16="http://schemas.microsoft.com/office/drawing/2014/main" id="{63BE6887-8B48-48D9-9C9A-CED2C74A0063}"/>
              </a:ext>
            </a:extLst>
          </p:cNvPr>
          <p:cNvPicPr>
            <a:picLocks noChangeAspect="1"/>
          </p:cNvPicPr>
          <p:nvPr/>
        </p:nvPicPr>
        <p:blipFill>
          <a:blip r:embed="rId7"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169444" y="3351079"/>
            <a:ext cx="533481" cy="533481"/>
          </a:xfrm>
          <a:prstGeom prst="rect">
            <a:avLst/>
          </a:prstGeom>
        </p:spPr>
      </p:pic>
      <p:sp>
        <p:nvSpPr>
          <p:cNvPr id="22" name="Rectangle 21">
            <a:extLst>
              <a:ext uri="{FF2B5EF4-FFF2-40B4-BE49-F238E27FC236}">
                <a16:creationId xmlns:a16="http://schemas.microsoft.com/office/drawing/2014/main" id="{33D0F315-548F-4B7A-B19E-2D7589B5E753}"/>
              </a:ext>
            </a:extLst>
          </p:cNvPr>
          <p:cNvSpPr/>
          <p:nvPr/>
        </p:nvSpPr>
        <p:spPr>
          <a:xfrm>
            <a:off x="3965071" y="3419710"/>
            <a:ext cx="5144400" cy="502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defTabSz="1219170"/>
            <a:r>
              <a:rPr lang="fr-FR" sz="2667" b="1" kern="0">
                <a:solidFill>
                  <a:srgbClr val="EA5433">
                    <a:lumMod val="60000"/>
                    <a:lumOff val="40000"/>
                  </a:srgbClr>
                </a:solidFill>
                <a:latin typeface="Marianne" panose="02000000000000000000" pitchFamily="2" charset="0"/>
              </a:rPr>
              <a:t>Confidentialité des échanges</a:t>
            </a:r>
          </a:p>
        </p:txBody>
      </p:sp>
      <p:sp>
        <p:nvSpPr>
          <p:cNvPr id="23" name="Titre 3">
            <a:extLst>
              <a:ext uri="{FF2B5EF4-FFF2-40B4-BE49-F238E27FC236}">
                <a16:creationId xmlns:a16="http://schemas.microsoft.com/office/drawing/2014/main" id="{92822EA5-9142-4AFA-A01F-3573C71A84BC}"/>
              </a:ext>
            </a:extLst>
          </p:cNvPr>
          <p:cNvSpPr txBox="1">
            <a:spLocks/>
          </p:cNvSpPr>
          <p:nvPr/>
        </p:nvSpPr>
        <p:spPr>
          <a:xfrm>
            <a:off x="143104" y="807117"/>
            <a:ext cx="9775454" cy="719988"/>
          </a:xfrm>
          <a:prstGeom prst="rect">
            <a:avLst/>
          </a:prstGeom>
        </p:spPr>
        <p:txBody>
          <a:bodyPr vert="horz" lIns="91440" tIns="45720" rIns="91440" bIns="45720" rtlCol="0" anchor="ctr">
            <a:no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sz="3330">
                <a:solidFill>
                  <a:schemeClr val="accent2"/>
                </a:solidFill>
              </a:rPr>
              <a:t>Notre cadre pour cet atelier</a:t>
            </a:r>
          </a:p>
        </p:txBody>
      </p:sp>
    </p:spTree>
    <p:extLst>
      <p:ext uri="{BB962C8B-B14F-4D97-AF65-F5344CB8AC3E}">
        <p14:creationId xmlns:p14="http://schemas.microsoft.com/office/powerpoint/2010/main" val="203490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7" name="Titre 3">
            <a:extLst>
              <a:ext uri="{FF2B5EF4-FFF2-40B4-BE49-F238E27FC236}">
                <a16:creationId xmlns:a16="http://schemas.microsoft.com/office/drawing/2014/main" id="{78329AFF-3919-4ACF-9150-ED2162DFEDFC}"/>
              </a:ext>
            </a:extLst>
          </p:cNvPr>
          <p:cNvSpPr txBox="1">
            <a:spLocks/>
          </p:cNvSpPr>
          <p:nvPr/>
        </p:nvSpPr>
        <p:spPr>
          <a:xfrm>
            <a:off x="431801" y="1028734"/>
            <a:ext cx="11233151" cy="719988"/>
          </a:xfrm>
          <a:prstGeom prst="rect">
            <a:avLst/>
          </a:prstGeom>
        </p:spPr>
        <p:txBody>
          <a:bodyPr>
            <a:normAutofit/>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rgbClr val="002060"/>
                </a:solidFill>
                <a:latin typeface="Marianne" panose="02000000000000000000" pitchFamily="50" charset="0"/>
              </a:rPr>
              <a:t>Objectifs de l’atelier</a:t>
            </a:r>
          </a:p>
        </p:txBody>
      </p:sp>
      <p:cxnSp>
        <p:nvCxnSpPr>
          <p:cNvPr id="8" name="Connecteur droit 7">
            <a:extLst>
              <a:ext uri="{FF2B5EF4-FFF2-40B4-BE49-F238E27FC236}">
                <a16:creationId xmlns:a16="http://schemas.microsoft.com/office/drawing/2014/main" id="{A67AB92B-76C3-4187-8E6F-F82F12D7A361}"/>
              </a:ext>
            </a:extLst>
          </p:cNvPr>
          <p:cNvCxnSpPr/>
          <p:nvPr/>
        </p:nvCxnSpPr>
        <p:spPr>
          <a:xfrm>
            <a:off x="1648326" y="2353520"/>
            <a:ext cx="0" cy="866274"/>
          </a:xfrm>
          <a:prstGeom prst="line">
            <a:avLst/>
          </a:prstGeom>
          <a:ln>
            <a:solidFill>
              <a:schemeClr val="accent2"/>
            </a:solidFill>
          </a:ln>
        </p:spPr>
        <p:style>
          <a:lnRef idx="1">
            <a:schemeClr val="accent2"/>
          </a:lnRef>
          <a:fillRef idx="0">
            <a:schemeClr val="accent2"/>
          </a:fillRef>
          <a:effectRef idx="0">
            <a:schemeClr val="accent2"/>
          </a:effectRef>
          <a:fontRef idx="minor">
            <a:schemeClr val="tx1"/>
          </a:fontRef>
        </p:style>
      </p:cxnSp>
      <p:sp>
        <p:nvSpPr>
          <p:cNvPr id="9" name="Rectangle 8">
            <a:extLst>
              <a:ext uri="{FF2B5EF4-FFF2-40B4-BE49-F238E27FC236}">
                <a16:creationId xmlns:a16="http://schemas.microsoft.com/office/drawing/2014/main" id="{3513DA11-2150-4121-8C96-FB7091774CA6}"/>
              </a:ext>
            </a:extLst>
          </p:cNvPr>
          <p:cNvSpPr/>
          <p:nvPr/>
        </p:nvSpPr>
        <p:spPr>
          <a:xfrm>
            <a:off x="1792705" y="2329457"/>
            <a:ext cx="9661358" cy="890337"/>
          </a:xfrm>
          <a:prstGeom prst="rect">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ctr"/>
            <a:r>
              <a:rPr lang="fr-FR" sz="1600" b="1">
                <a:solidFill>
                  <a:schemeClr val="accent2">
                    <a:lumMod val="75000"/>
                  </a:schemeClr>
                </a:solidFill>
              </a:rPr>
              <a:t>Valider le nouveau processus de gestion des sujets</a:t>
            </a:r>
          </a:p>
        </p:txBody>
      </p:sp>
      <p:cxnSp>
        <p:nvCxnSpPr>
          <p:cNvPr id="11" name="Connecteur droit 10">
            <a:extLst>
              <a:ext uri="{FF2B5EF4-FFF2-40B4-BE49-F238E27FC236}">
                <a16:creationId xmlns:a16="http://schemas.microsoft.com/office/drawing/2014/main" id="{091A37C3-C8B2-4B21-AB10-20A494FF1130}"/>
              </a:ext>
            </a:extLst>
          </p:cNvPr>
          <p:cNvCxnSpPr/>
          <p:nvPr/>
        </p:nvCxnSpPr>
        <p:spPr>
          <a:xfrm>
            <a:off x="1648326" y="4385104"/>
            <a:ext cx="0" cy="866274"/>
          </a:xfrm>
          <a:prstGeom prst="line">
            <a:avLst/>
          </a:prstGeom>
          <a:ln>
            <a:solidFill>
              <a:schemeClr val="accent2">
                <a:lumMod val="60000"/>
                <a:lumOff val="40000"/>
              </a:schemeClr>
            </a:solidFill>
          </a:ln>
        </p:spPr>
        <p:style>
          <a:lnRef idx="1">
            <a:schemeClr val="accent2"/>
          </a:lnRef>
          <a:fillRef idx="0">
            <a:schemeClr val="accent2"/>
          </a:fillRef>
          <a:effectRef idx="0">
            <a:schemeClr val="accent2"/>
          </a:effectRef>
          <a:fontRef idx="minor">
            <a:schemeClr val="tx1"/>
          </a:fontRef>
        </p:style>
      </p:cxnSp>
      <p:sp>
        <p:nvSpPr>
          <p:cNvPr id="12" name="Rectangle 11">
            <a:extLst>
              <a:ext uri="{FF2B5EF4-FFF2-40B4-BE49-F238E27FC236}">
                <a16:creationId xmlns:a16="http://schemas.microsoft.com/office/drawing/2014/main" id="{D0BC17F8-AE2D-4F03-910A-37A274BE680B}"/>
              </a:ext>
            </a:extLst>
          </p:cNvPr>
          <p:cNvSpPr/>
          <p:nvPr/>
        </p:nvSpPr>
        <p:spPr>
          <a:xfrm>
            <a:off x="1792705" y="4361041"/>
            <a:ext cx="9661358" cy="890337"/>
          </a:xfrm>
          <a:prstGeom prst="rect">
            <a:avLst/>
          </a:prstGeom>
          <a:noFill/>
          <a:ln w="95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ctr"/>
            <a:r>
              <a:rPr lang="fr-FR" sz="1600" b="1">
                <a:solidFill>
                  <a:srgbClr val="303084"/>
                </a:solidFill>
              </a:rPr>
              <a:t>Elaborer des pistes d’actions pour améliorer le processus</a:t>
            </a:r>
          </a:p>
        </p:txBody>
      </p:sp>
      <p:cxnSp>
        <p:nvCxnSpPr>
          <p:cNvPr id="17" name="Connecteur droit 16">
            <a:extLst>
              <a:ext uri="{FF2B5EF4-FFF2-40B4-BE49-F238E27FC236}">
                <a16:creationId xmlns:a16="http://schemas.microsoft.com/office/drawing/2014/main" id="{476C52ED-3BBA-4D3E-9CFA-D1D5E2B0A16B}"/>
              </a:ext>
            </a:extLst>
          </p:cNvPr>
          <p:cNvCxnSpPr/>
          <p:nvPr/>
        </p:nvCxnSpPr>
        <p:spPr>
          <a:xfrm>
            <a:off x="1648326" y="3369312"/>
            <a:ext cx="0" cy="866274"/>
          </a:xfrm>
          <a:prstGeom prst="line">
            <a:avLst/>
          </a:prstGeom>
          <a:ln>
            <a:solidFill>
              <a:schemeClr val="accent2">
                <a:lumMod val="40000"/>
                <a:lumOff val="60000"/>
              </a:schemeClr>
            </a:solidFill>
          </a:ln>
        </p:spPr>
        <p:style>
          <a:lnRef idx="1">
            <a:schemeClr val="accent2"/>
          </a:lnRef>
          <a:fillRef idx="0">
            <a:schemeClr val="accent2"/>
          </a:fillRef>
          <a:effectRef idx="0">
            <a:schemeClr val="accent2"/>
          </a:effectRef>
          <a:fontRef idx="minor">
            <a:schemeClr val="tx1"/>
          </a:fontRef>
        </p:style>
      </p:cxnSp>
      <p:sp>
        <p:nvSpPr>
          <p:cNvPr id="18" name="Rectangle 17">
            <a:extLst>
              <a:ext uri="{FF2B5EF4-FFF2-40B4-BE49-F238E27FC236}">
                <a16:creationId xmlns:a16="http://schemas.microsoft.com/office/drawing/2014/main" id="{9C8F48A5-0695-4E15-BDDC-1A02A4BF8527}"/>
              </a:ext>
            </a:extLst>
          </p:cNvPr>
          <p:cNvSpPr/>
          <p:nvPr/>
        </p:nvSpPr>
        <p:spPr>
          <a:xfrm>
            <a:off x="1792705" y="3345249"/>
            <a:ext cx="9661358" cy="890337"/>
          </a:xfrm>
          <a:prstGeom prst="rect">
            <a:avLst/>
          </a:prstGeom>
          <a:noFill/>
          <a:ln w="952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ctr"/>
            <a:r>
              <a:rPr lang="fr-FR" sz="1600" b="1">
                <a:solidFill>
                  <a:schemeClr val="accent2">
                    <a:lumMod val="60000"/>
                    <a:lumOff val="40000"/>
                  </a:schemeClr>
                </a:solidFill>
              </a:rPr>
              <a:t>Partager ensemble les difficultés liés à l’organisation des examens </a:t>
            </a:r>
          </a:p>
        </p:txBody>
      </p:sp>
      <p:pic>
        <p:nvPicPr>
          <p:cNvPr id="19" name="Image 18">
            <a:extLst>
              <a:ext uri="{FF2B5EF4-FFF2-40B4-BE49-F238E27FC236}">
                <a16:creationId xmlns:a16="http://schemas.microsoft.com/office/drawing/2014/main" id="{F3C46767-DBFC-4346-A168-38A39243763D}"/>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862770" y="4497651"/>
            <a:ext cx="641178" cy="641178"/>
          </a:xfrm>
          <a:prstGeom prst="rect">
            <a:avLst/>
          </a:prstGeom>
        </p:spPr>
      </p:pic>
      <p:pic>
        <p:nvPicPr>
          <p:cNvPr id="20" name="Image 19">
            <a:extLst>
              <a:ext uri="{FF2B5EF4-FFF2-40B4-BE49-F238E27FC236}">
                <a16:creationId xmlns:a16="http://schemas.microsoft.com/office/drawing/2014/main" id="{75AE6C17-9EFB-4A07-A15B-78EA3F359B26}"/>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863874" y="3469828"/>
            <a:ext cx="641178" cy="641178"/>
          </a:xfrm>
          <a:prstGeom prst="rect">
            <a:avLst/>
          </a:prstGeom>
        </p:spPr>
      </p:pic>
      <p:pic>
        <p:nvPicPr>
          <p:cNvPr id="21" name="Image 20">
            <a:extLst>
              <a:ext uri="{FF2B5EF4-FFF2-40B4-BE49-F238E27FC236}">
                <a16:creationId xmlns:a16="http://schemas.microsoft.com/office/drawing/2014/main" id="{2F5553EE-83B2-43E4-BCF0-5114AB68AC55}"/>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862770" y="2454036"/>
            <a:ext cx="641178" cy="641178"/>
          </a:xfrm>
          <a:prstGeom prst="rect">
            <a:avLst/>
          </a:prstGeom>
        </p:spPr>
      </p:pic>
      <p:sp>
        <p:nvSpPr>
          <p:cNvPr id="2" name="Rectangle 1">
            <a:extLst>
              <a:ext uri="{FF2B5EF4-FFF2-40B4-BE49-F238E27FC236}">
                <a16:creationId xmlns:a16="http://schemas.microsoft.com/office/drawing/2014/main" id="{067475EF-EB28-4CC4-A5AD-52B9FAF518EA}"/>
              </a:ext>
            </a:extLst>
          </p:cNvPr>
          <p:cNvSpPr/>
          <p:nvPr/>
        </p:nvSpPr>
        <p:spPr>
          <a:xfrm>
            <a:off x="9091748" y="881915"/>
            <a:ext cx="3100252" cy="125225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d’objectifs d’un atelier de travail</a:t>
            </a:r>
          </a:p>
        </p:txBody>
      </p:sp>
    </p:spTree>
    <p:extLst>
      <p:ext uri="{BB962C8B-B14F-4D97-AF65-F5344CB8AC3E}">
        <p14:creationId xmlns:p14="http://schemas.microsoft.com/office/powerpoint/2010/main" val="3722537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sp>
        <p:nvSpPr>
          <p:cNvPr id="22" name="Titre 6">
            <a:extLst>
              <a:ext uri="{FF2B5EF4-FFF2-40B4-BE49-F238E27FC236}">
                <a16:creationId xmlns:a16="http://schemas.microsoft.com/office/drawing/2014/main" id="{3EF7B576-EC1D-4617-809A-2821EAD2231A}"/>
              </a:ext>
            </a:extLst>
          </p:cNvPr>
          <p:cNvSpPr txBox="1">
            <a:spLocks/>
          </p:cNvSpPr>
          <p:nvPr/>
        </p:nvSpPr>
        <p:spPr>
          <a:xfrm>
            <a:off x="431801" y="1028734"/>
            <a:ext cx="11233151" cy="719988"/>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chemeClr val="accent2"/>
                </a:solidFill>
              </a:rPr>
              <a:t>Tour de table</a:t>
            </a:r>
          </a:p>
        </p:txBody>
      </p:sp>
      <p:sp>
        <p:nvSpPr>
          <p:cNvPr id="23" name="Espace réservé du texte 5">
            <a:extLst>
              <a:ext uri="{FF2B5EF4-FFF2-40B4-BE49-F238E27FC236}">
                <a16:creationId xmlns:a16="http://schemas.microsoft.com/office/drawing/2014/main" id="{1CC85A22-0BC4-4830-A48E-34BEF7898F68}"/>
              </a:ext>
            </a:extLst>
          </p:cNvPr>
          <p:cNvSpPr txBox="1">
            <a:spLocks/>
          </p:cNvSpPr>
          <p:nvPr/>
        </p:nvSpPr>
        <p:spPr bwMode="gray">
          <a:xfrm>
            <a:off x="2658979" y="2774358"/>
            <a:ext cx="8783398" cy="1309285"/>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tabLst/>
              <a:defRPr sz="1867" b="1" kern="1200">
                <a:solidFill>
                  <a:schemeClr val="tx1"/>
                </a:solidFill>
                <a:latin typeface="Marianne" panose="02000000000000000000" pitchFamily="2" charset="0"/>
                <a:ea typeface="+mn-ea"/>
                <a:cs typeface="+mn-cs"/>
              </a:defRPr>
            </a:lvl1pPr>
            <a:lvl2pPr marL="431989" indent="-191995" algn="l" defTabSz="1219170" rtl="0" eaLnBrk="1" latinLnBrk="0" hangingPunct="1">
              <a:lnSpc>
                <a:spcPct val="100000"/>
              </a:lnSpc>
              <a:spcBef>
                <a:spcPts val="800"/>
              </a:spcBef>
              <a:spcAft>
                <a:spcPts val="1067"/>
              </a:spcAft>
              <a:buSzPct val="100000"/>
              <a:buFont typeface="+mj-lt"/>
              <a:buAutoNum type="alphaLcPeriod"/>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defTabSz="914400">
              <a:lnSpc>
                <a:spcPct val="150000"/>
              </a:lnSpc>
              <a:spcBef>
                <a:spcPts val="0"/>
              </a:spcBef>
              <a:spcAft>
                <a:spcPts val="1200"/>
              </a:spcAft>
              <a:buNone/>
              <a:defRPr/>
            </a:pPr>
            <a:r>
              <a:rPr lang="fr-FR" sz="2400" b="0" dirty="0">
                <a:solidFill>
                  <a:prstClr val="black"/>
                </a:solidFill>
              </a:rPr>
              <a:t>Vos nom et prénom</a:t>
            </a:r>
          </a:p>
          <a:p>
            <a:pPr marL="0" indent="0" defTabSz="914400">
              <a:lnSpc>
                <a:spcPct val="150000"/>
              </a:lnSpc>
              <a:spcBef>
                <a:spcPts val="0"/>
              </a:spcBef>
              <a:spcAft>
                <a:spcPts val="1200"/>
              </a:spcAft>
              <a:buNone/>
              <a:defRPr/>
            </a:pPr>
            <a:r>
              <a:rPr lang="fr-FR" sz="2400" b="0" dirty="0">
                <a:solidFill>
                  <a:prstClr val="black"/>
                </a:solidFill>
              </a:rPr>
              <a:t>Votre service</a:t>
            </a:r>
          </a:p>
        </p:txBody>
      </p:sp>
      <p:pic>
        <p:nvPicPr>
          <p:cNvPr id="24" name="Image 23">
            <a:extLst>
              <a:ext uri="{FF2B5EF4-FFF2-40B4-BE49-F238E27FC236}">
                <a16:creationId xmlns:a16="http://schemas.microsoft.com/office/drawing/2014/main" id="{A141BEFB-D9CF-432B-8D5A-B0DFACACCD8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9623" y="2774358"/>
            <a:ext cx="1309284" cy="1309284"/>
          </a:xfrm>
          <a:prstGeom prst="rect">
            <a:avLst/>
          </a:prstGeom>
        </p:spPr>
      </p:pic>
    </p:spTree>
    <p:extLst>
      <p:ext uri="{BB962C8B-B14F-4D97-AF65-F5344CB8AC3E}">
        <p14:creationId xmlns:p14="http://schemas.microsoft.com/office/powerpoint/2010/main" val="2685316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15ADCA76-E467-423F-A184-2F46C2B656C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084" t="40833" r="33385" b="40926"/>
          <a:stretch/>
        </p:blipFill>
        <p:spPr>
          <a:xfrm>
            <a:off x="10320000" y="250882"/>
            <a:ext cx="1872000" cy="556235"/>
          </a:xfrm>
          <a:prstGeom prst="rect">
            <a:avLst/>
          </a:prstGeom>
        </p:spPr>
      </p:pic>
      <p:cxnSp>
        <p:nvCxnSpPr>
          <p:cNvPr id="7" name="Connecteur droit 6">
            <a:extLst>
              <a:ext uri="{FF2B5EF4-FFF2-40B4-BE49-F238E27FC236}">
                <a16:creationId xmlns:a16="http://schemas.microsoft.com/office/drawing/2014/main" id="{C8AC4A49-7C90-4E96-B252-8870D2B3AAB7}"/>
              </a:ext>
            </a:extLst>
          </p:cNvPr>
          <p:cNvCxnSpPr>
            <a:cxnSpLocks/>
          </p:cNvCxnSpPr>
          <p:nvPr/>
        </p:nvCxnSpPr>
        <p:spPr>
          <a:xfrm>
            <a:off x="904307" y="1758183"/>
            <a:ext cx="0" cy="39279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3DE17B55-41A4-4C3D-AA29-CD1A7D6C0DEB}"/>
              </a:ext>
            </a:extLst>
          </p:cNvPr>
          <p:cNvSpPr/>
          <p:nvPr/>
        </p:nvSpPr>
        <p:spPr>
          <a:xfrm>
            <a:off x="336889" y="2621442"/>
            <a:ext cx="10530865" cy="5760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867">
              <a:latin typeface="Marianne" panose="02000000000000000000" pitchFamily="50" charset="0"/>
            </a:endParaRPr>
          </a:p>
        </p:txBody>
      </p:sp>
      <p:sp>
        <p:nvSpPr>
          <p:cNvPr id="9" name="Espace réservé du texte 3">
            <a:extLst>
              <a:ext uri="{FF2B5EF4-FFF2-40B4-BE49-F238E27FC236}">
                <a16:creationId xmlns:a16="http://schemas.microsoft.com/office/drawing/2014/main" id="{F8524915-90B7-40DB-A2F6-C6C6618F8264}"/>
              </a:ext>
            </a:extLst>
          </p:cNvPr>
          <p:cNvSpPr txBox="1">
            <a:spLocks/>
          </p:cNvSpPr>
          <p:nvPr/>
        </p:nvSpPr>
        <p:spPr bwMode="auto">
          <a:xfrm>
            <a:off x="1056625" y="2002441"/>
            <a:ext cx="9811129" cy="407251"/>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dirty="0">
                <a:latin typeface="Marianne" panose="02000000000000000000" pitchFamily="2" charset="0"/>
              </a:rPr>
              <a:t>Introduction : objectifs de l’atelier, planning de la démarche </a:t>
            </a:r>
            <a:r>
              <a:rPr lang="fr-FR" sz="1600">
                <a:latin typeface="Marianne" panose="02000000000000000000" pitchFamily="2" charset="0"/>
              </a:rPr>
              <a:t>Services Publics+</a:t>
            </a:r>
            <a:endParaRPr lang="fr-FR" sz="1600" dirty="0">
              <a:latin typeface="Marianne" panose="02000000000000000000" pitchFamily="2" charset="0"/>
            </a:endParaRPr>
          </a:p>
          <a:p>
            <a:pPr algn="l">
              <a:spcAft>
                <a:spcPts val="600"/>
              </a:spcAft>
            </a:pPr>
            <a:endParaRPr lang="fr-FR" sz="1600" b="1" dirty="0">
              <a:latin typeface="Marianne" panose="02000000000000000000" pitchFamily="2" charset="0"/>
            </a:endParaRPr>
          </a:p>
        </p:txBody>
      </p:sp>
      <p:sp>
        <p:nvSpPr>
          <p:cNvPr id="10" name="Rectangle 9">
            <a:extLst>
              <a:ext uri="{FF2B5EF4-FFF2-40B4-BE49-F238E27FC236}">
                <a16:creationId xmlns:a16="http://schemas.microsoft.com/office/drawing/2014/main" id="{BC854D47-DC0C-4A21-A41E-61595024A4D2}"/>
              </a:ext>
            </a:extLst>
          </p:cNvPr>
          <p:cNvSpPr/>
          <p:nvPr/>
        </p:nvSpPr>
        <p:spPr bwMode="auto">
          <a:xfrm>
            <a:off x="401624" y="2718695"/>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2</a:t>
            </a:r>
          </a:p>
        </p:txBody>
      </p:sp>
      <p:sp>
        <p:nvSpPr>
          <p:cNvPr id="11" name="Rectangle 10">
            <a:extLst>
              <a:ext uri="{FF2B5EF4-FFF2-40B4-BE49-F238E27FC236}">
                <a16:creationId xmlns:a16="http://schemas.microsoft.com/office/drawing/2014/main" id="{427AABA6-5AF6-4EA7-A073-DC51F2A53A49}"/>
              </a:ext>
            </a:extLst>
          </p:cNvPr>
          <p:cNvSpPr/>
          <p:nvPr/>
        </p:nvSpPr>
        <p:spPr bwMode="auto">
          <a:xfrm>
            <a:off x="401624" y="343494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3</a:t>
            </a:r>
          </a:p>
        </p:txBody>
      </p:sp>
      <p:sp>
        <p:nvSpPr>
          <p:cNvPr id="12" name="Rectangle 11">
            <a:extLst>
              <a:ext uri="{FF2B5EF4-FFF2-40B4-BE49-F238E27FC236}">
                <a16:creationId xmlns:a16="http://schemas.microsoft.com/office/drawing/2014/main" id="{876EB4AD-5BBB-4ECC-B283-CED5F08107B9}"/>
              </a:ext>
            </a:extLst>
          </p:cNvPr>
          <p:cNvSpPr>
            <a:spLocks/>
          </p:cNvSpPr>
          <p:nvPr/>
        </p:nvSpPr>
        <p:spPr bwMode="auto">
          <a:xfrm>
            <a:off x="401624" y="4867459"/>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5</a:t>
            </a:r>
          </a:p>
        </p:txBody>
      </p:sp>
      <p:sp>
        <p:nvSpPr>
          <p:cNvPr id="13" name="Rectangle 12">
            <a:extLst>
              <a:ext uri="{FF2B5EF4-FFF2-40B4-BE49-F238E27FC236}">
                <a16:creationId xmlns:a16="http://schemas.microsoft.com/office/drawing/2014/main" id="{898A2076-9B49-497D-A0DF-3955F249618B}"/>
              </a:ext>
            </a:extLst>
          </p:cNvPr>
          <p:cNvSpPr/>
          <p:nvPr/>
        </p:nvSpPr>
        <p:spPr bwMode="auto">
          <a:xfrm>
            <a:off x="401624" y="2002441"/>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1</a:t>
            </a:r>
          </a:p>
        </p:txBody>
      </p:sp>
      <p:sp>
        <p:nvSpPr>
          <p:cNvPr id="14" name="Espace réservé du texte 3">
            <a:extLst>
              <a:ext uri="{FF2B5EF4-FFF2-40B4-BE49-F238E27FC236}">
                <a16:creationId xmlns:a16="http://schemas.microsoft.com/office/drawing/2014/main" id="{1C704315-DC67-45C3-AD05-8F76DA26CFE4}"/>
              </a:ext>
            </a:extLst>
          </p:cNvPr>
          <p:cNvSpPr txBox="1">
            <a:spLocks/>
          </p:cNvSpPr>
          <p:nvPr/>
        </p:nvSpPr>
        <p:spPr bwMode="auto">
          <a:xfrm>
            <a:off x="1042988" y="3366239"/>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Cartographie des informations de premier niveau pertinentes pour les étudiants</a:t>
            </a:r>
          </a:p>
        </p:txBody>
      </p:sp>
      <p:sp>
        <p:nvSpPr>
          <p:cNvPr id="17" name="Espace réservé du texte 3">
            <a:extLst>
              <a:ext uri="{FF2B5EF4-FFF2-40B4-BE49-F238E27FC236}">
                <a16:creationId xmlns:a16="http://schemas.microsoft.com/office/drawing/2014/main" id="{033303F8-EDF7-42BC-AAB8-B7C6AF06108B}"/>
              </a:ext>
            </a:extLst>
          </p:cNvPr>
          <p:cNvSpPr txBox="1">
            <a:spLocks/>
          </p:cNvSpPr>
          <p:nvPr/>
        </p:nvSpPr>
        <p:spPr bwMode="auto">
          <a:xfrm>
            <a:off x="1042988" y="2642408"/>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b="1" dirty="0">
                <a:latin typeface="Marianne" panose="02000000000000000000" pitchFamily="2" charset="0"/>
              </a:rPr>
              <a:t>État des lieux : présentation des résultats du diagnostic</a:t>
            </a:r>
          </a:p>
        </p:txBody>
      </p:sp>
      <p:sp>
        <p:nvSpPr>
          <p:cNvPr id="18" name="Espace réservé du texte 3">
            <a:extLst>
              <a:ext uri="{FF2B5EF4-FFF2-40B4-BE49-F238E27FC236}">
                <a16:creationId xmlns:a16="http://schemas.microsoft.com/office/drawing/2014/main" id="{38CBD1A5-1D22-4580-AF87-8471B6DF95DF}"/>
              </a:ext>
            </a:extLst>
          </p:cNvPr>
          <p:cNvSpPr txBox="1">
            <a:spLocks/>
          </p:cNvSpPr>
          <p:nvPr/>
        </p:nvSpPr>
        <p:spPr bwMode="auto">
          <a:xfrm>
            <a:off x="1042988" y="4813901"/>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Conclusion et prochaines étapes</a:t>
            </a:r>
          </a:p>
        </p:txBody>
      </p:sp>
      <p:sp>
        <p:nvSpPr>
          <p:cNvPr id="19" name="Espace réservé du texte 3">
            <a:extLst>
              <a:ext uri="{FF2B5EF4-FFF2-40B4-BE49-F238E27FC236}">
                <a16:creationId xmlns:a16="http://schemas.microsoft.com/office/drawing/2014/main" id="{C118FD87-F8F6-4A48-9A1F-85A3BDA813F5}"/>
              </a:ext>
            </a:extLst>
          </p:cNvPr>
          <p:cNvSpPr txBox="1">
            <a:spLocks/>
          </p:cNvSpPr>
          <p:nvPr/>
        </p:nvSpPr>
        <p:spPr bwMode="auto">
          <a:xfrm>
            <a:off x="1056625" y="4090070"/>
            <a:ext cx="9811129" cy="491115"/>
          </a:xfrm>
          <a:prstGeom prst="rect">
            <a:avLst/>
          </a:prstGeom>
        </p:spPr>
        <p:txBody>
          <a:bodyPr anchor="ct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spcAft>
                <a:spcPts val="600"/>
              </a:spcAft>
            </a:pPr>
            <a:r>
              <a:rPr lang="fr-FR" sz="1600">
                <a:latin typeface="Marianne" panose="02000000000000000000" pitchFamily="2" charset="0"/>
              </a:rPr>
              <a:t>Construction de la cible et élaboration des solutions</a:t>
            </a:r>
          </a:p>
        </p:txBody>
      </p:sp>
      <p:sp>
        <p:nvSpPr>
          <p:cNvPr id="20" name="Rectangle 19">
            <a:extLst>
              <a:ext uri="{FF2B5EF4-FFF2-40B4-BE49-F238E27FC236}">
                <a16:creationId xmlns:a16="http://schemas.microsoft.com/office/drawing/2014/main" id="{92BEEE21-C9F5-4D99-BA55-2693DC8F2594}"/>
              </a:ext>
            </a:extLst>
          </p:cNvPr>
          <p:cNvSpPr>
            <a:spLocks/>
          </p:cNvSpPr>
          <p:nvPr/>
        </p:nvSpPr>
        <p:spPr bwMode="auto">
          <a:xfrm>
            <a:off x="401624" y="4151203"/>
            <a:ext cx="384000" cy="3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1867" kern="0">
                <a:solidFill>
                  <a:srgbClr val="FFFFFF"/>
                </a:solidFill>
                <a:latin typeface="Marianne" panose="02000000000000000000" pitchFamily="50" charset="0"/>
                <a:cs typeface="Arial"/>
              </a:rPr>
              <a:t>4</a:t>
            </a:r>
          </a:p>
        </p:txBody>
      </p:sp>
      <p:sp>
        <p:nvSpPr>
          <p:cNvPr id="21" name="Titre 1">
            <a:extLst>
              <a:ext uri="{FF2B5EF4-FFF2-40B4-BE49-F238E27FC236}">
                <a16:creationId xmlns:a16="http://schemas.microsoft.com/office/drawing/2014/main" id="{BCCEE6B1-8E29-435D-AF7F-5D2E2BDB7F2E}"/>
              </a:ext>
            </a:extLst>
          </p:cNvPr>
          <p:cNvSpPr txBox="1">
            <a:spLocks/>
          </p:cNvSpPr>
          <p:nvPr/>
        </p:nvSpPr>
        <p:spPr>
          <a:xfrm>
            <a:off x="480000" y="1121709"/>
            <a:ext cx="11232000" cy="556236"/>
          </a:xfrm>
        </p:spPr>
        <p:txBody>
          <a:bodyPr/>
          <a:lst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a:lstStyle>
          <a:p>
            <a:r>
              <a:rPr lang="fr-FR">
                <a:solidFill>
                  <a:srgbClr val="002060"/>
                </a:solidFill>
                <a:latin typeface="Marianne" panose="02000000000000000000" pitchFamily="50" charset="0"/>
              </a:rPr>
              <a:t>Ordre du jour</a:t>
            </a:r>
          </a:p>
        </p:txBody>
      </p:sp>
      <p:sp>
        <p:nvSpPr>
          <p:cNvPr id="25" name="Rectangle 24">
            <a:extLst>
              <a:ext uri="{FF2B5EF4-FFF2-40B4-BE49-F238E27FC236}">
                <a16:creationId xmlns:a16="http://schemas.microsoft.com/office/drawing/2014/main" id="{A9AA7651-F933-4B94-BEA3-5C3C07162A33}"/>
              </a:ext>
            </a:extLst>
          </p:cNvPr>
          <p:cNvSpPr/>
          <p:nvPr/>
        </p:nvSpPr>
        <p:spPr>
          <a:xfrm>
            <a:off x="9091748" y="881915"/>
            <a:ext cx="3100252" cy="125225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a:t>Exemple d’ordre du jour d’un atelier de travail </a:t>
            </a:r>
          </a:p>
        </p:txBody>
      </p:sp>
    </p:spTree>
    <p:extLst>
      <p:ext uri="{BB962C8B-B14F-4D97-AF65-F5344CB8AC3E}">
        <p14:creationId xmlns:p14="http://schemas.microsoft.com/office/powerpoint/2010/main" val="1260006828"/>
      </p:ext>
    </p:extLst>
  </p:cSld>
  <p:clrMapOvr>
    <a:masterClrMapping/>
  </p:clrMapOvr>
</p:sld>
</file>

<file path=ppt/theme/theme1.xml><?xml version="1.0" encoding="utf-8"?>
<a:theme xmlns:a="http://schemas.openxmlformats.org/drawingml/2006/main" name="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2.xml><?xml version="1.0" encoding="utf-8"?>
<a:theme xmlns:a="http://schemas.openxmlformats.org/drawingml/2006/main" name="1_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3.xml><?xml version="1.0" encoding="utf-8"?>
<a:theme xmlns:a="http://schemas.openxmlformats.org/drawingml/2006/main" name="2_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4.xml><?xml version="1.0" encoding="utf-8"?>
<a:theme xmlns:a="http://schemas.openxmlformats.org/drawingml/2006/main" name="3_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CAFA1962001DA4A983E6DB237D8F900" ma:contentTypeVersion="13" ma:contentTypeDescription="Create a new document." ma:contentTypeScope="" ma:versionID="22234ccd3c29ebf06f313d1e62911872">
  <xsd:schema xmlns:xsd="http://www.w3.org/2001/XMLSchema" xmlns:xs="http://www.w3.org/2001/XMLSchema" xmlns:p="http://schemas.microsoft.com/office/2006/metadata/properties" xmlns:ns2="12fb0e9c-5d89-4801-be40-a718ccdc5e4d" xmlns:ns3="c58d512d-a186-4847-a47d-688e53bca66a" targetNamespace="http://schemas.microsoft.com/office/2006/metadata/properties" ma:root="true" ma:fieldsID="e611a32ae88e0e1b358afa60227df53c" ns2:_="" ns3:_="">
    <xsd:import namespace="12fb0e9c-5d89-4801-be40-a718ccdc5e4d"/>
    <xsd:import namespace="c58d512d-a186-4847-a47d-688e53bca66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fb0e9c-5d89-4801-be40-a718ccdc5e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8e8d813-e4e5-48d0-aeb8-e19ab3349c6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58d512d-a186-4847-a47d-688e53bca66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5dce53-d9e0-43d9-82ca-e51f9382e54a}" ma:internalName="TaxCatchAll" ma:showField="CatchAllData" ma:web="c58d512d-a186-4847-a47d-688e53bca66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2fb0e9c-5d89-4801-be40-a718ccdc5e4d">
      <Terms xmlns="http://schemas.microsoft.com/office/infopath/2007/PartnerControls"/>
    </lcf76f155ced4ddcb4097134ff3c332f>
    <TaxCatchAll xmlns="c58d512d-a186-4847-a47d-688e53bca66a" xsi:nil="true"/>
  </documentManagement>
</p:properties>
</file>

<file path=customXml/itemProps1.xml><?xml version="1.0" encoding="utf-8"?>
<ds:datastoreItem xmlns:ds="http://schemas.openxmlformats.org/officeDocument/2006/customXml" ds:itemID="{59B542A3-23FC-4FC8-9D37-7C4979707163}">
  <ds:schemaRefs>
    <ds:schemaRef ds:uri="12fb0e9c-5d89-4801-be40-a718ccdc5e4d"/>
    <ds:schemaRef ds:uri="c58d512d-a186-4847-a47d-688e53bca66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02E62EC-DA3C-4F25-A7C1-F8A183F45B49}">
  <ds:schemaRefs>
    <ds:schemaRef ds:uri="http://schemas.microsoft.com/sharepoint/v3/contenttype/forms"/>
  </ds:schemaRefs>
</ds:datastoreItem>
</file>

<file path=customXml/itemProps3.xml><?xml version="1.0" encoding="utf-8"?>
<ds:datastoreItem xmlns:ds="http://schemas.openxmlformats.org/officeDocument/2006/customXml" ds:itemID="{25206247-C561-477C-BDDC-6227F781C2C7}">
  <ds:schemaRefs>
    <ds:schemaRef ds:uri="12fb0e9c-5d89-4801-be40-a718ccdc5e4d"/>
    <ds:schemaRef ds:uri="c58d512d-a186-4847-a47d-688e53bca66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30</TotalTime>
  <Words>1518</Words>
  <Application>Microsoft Office PowerPoint</Application>
  <PresentationFormat>Grand écran</PresentationFormat>
  <Paragraphs>232</Paragraphs>
  <Slides>19</Slides>
  <Notes>1</Notes>
  <HiddenSlides>0</HiddenSlides>
  <MMClips>0</MMClips>
  <ScaleCrop>false</ScaleCrop>
  <HeadingPairs>
    <vt:vector size="6" baseType="variant">
      <vt:variant>
        <vt:lpstr>Polices utilisées</vt:lpstr>
      </vt:variant>
      <vt:variant>
        <vt:i4>4</vt:i4>
      </vt:variant>
      <vt:variant>
        <vt:lpstr>Thème</vt:lpstr>
      </vt:variant>
      <vt:variant>
        <vt:i4>4</vt:i4>
      </vt:variant>
      <vt:variant>
        <vt:lpstr>Titres des diapositives</vt:lpstr>
      </vt:variant>
      <vt:variant>
        <vt:i4>19</vt:i4>
      </vt:variant>
    </vt:vector>
  </HeadingPairs>
  <TitlesOfParts>
    <vt:vector size="27" baseType="lpstr">
      <vt:lpstr>Arial</vt:lpstr>
      <vt:lpstr>Calibri</vt:lpstr>
      <vt:lpstr>Marianne</vt:lpstr>
      <vt:lpstr>Wingdings</vt:lpstr>
      <vt:lpstr>PREMIER MINISTRE</vt:lpstr>
      <vt:lpstr>1_PREMIER MINISTRE</vt:lpstr>
      <vt:lpstr>2_PREMIER MINISTRE</vt:lpstr>
      <vt:lpstr>3_PREMIER MINISTRE</vt:lpstr>
      <vt:lpstr>Présentation PowerPoint</vt:lpstr>
      <vt:lpstr>Fiche outil : comment structurer un support d’atelier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Quels sont les canaux les plus pertinents pour diffuser l’information ?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Déroulé type d’un atelier de travail</dc:title>
  <dc:creator>BARRAL Corentin</dc:creator>
  <cp:lastModifiedBy>BERTEAU Eymeric</cp:lastModifiedBy>
  <cp:revision>7</cp:revision>
  <dcterms:created xsi:type="dcterms:W3CDTF">2024-09-03T09:16:40Z</dcterms:created>
  <dcterms:modified xsi:type="dcterms:W3CDTF">2025-06-25T14:20:38Z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0x0101006CAFA1962001DA4A983E6DB237D8F900</vt:lpwstr>
  </property>
  <property fmtid="{D5CDD505-2E9C-101B-9397-08002B2CF9AE}" pid="3" name="MSIP_Label_ea60d57e-af5b-4752-ac57-3e4f28ca11dc_Enabled">
    <vt:lpwstr>true</vt:lpwstr>
  </property>
  <property fmtid="{D5CDD505-2E9C-101B-9397-08002B2CF9AE}" pid="4" name="MSIP_Label_ea60d57e-af5b-4752-ac57-3e4f28ca11dc_SetDate">
    <vt:lpwstr>2024-09-13T08:09:45Z</vt:lpwstr>
  </property>
  <property fmtid="{D5CDD505-2E9C-101B-9397-08002B2CF9AE}" pid="5" name="MSIP_Label_ea60d57e-af5b-4752-ac57-3e4f28ca11dc_Method">
    <vt:lpwstr>Standard</vt:lpwstr>
  </property>
  <property fmtid="{D5CDD505-2E9C-101B-9397-08002B2CF9AE}" pid="6" name="MSIP_Label_ea60d57e-af5b-4752-ac57-3e4f28ca11dc_Name">
    <vt:lpwstr>ea60d57e-af5b-4752-ac57-3e4f28ca11dc</vt:lpwstr>
  </property>
  <property fmtid="{D5CDD505-2E9C-101B-9397-08002B2CF9AE}" pid="7" name="MSIP_Label_ea60d57e-af5b-4752-ac57-3e4f28ca11dc_SiteId">
    <vt:lpwstr>36da45f1-dd2c-4d1f-af13-5abe46b99921</vt:lpwstr>
  </property>
  <property fmtid="{D5CDD505-2E9C-101B-9397-08002B2CF9AE}" pid="8" name="MSIP_Label_ea60d57e-af5b-4752-ac57-3e4f28ca11dc_ActionId">
    <vt:lpwstr>d7ea9297-d7dc-46dd-a493-d4346d325774</vt:lpwstr>
  </property>
  <property fmtid="{D5CDD505-2E9C-101B-9397-08002B2CF9AE}" pid="9" name="MSIP_Label_ea60d57e-af5b-4752-ac57-3e4f28ca11dc_ContentBits">
    <vt:lpwstr>0</vt:lpwstr>
  </property>
  <property fmtid="{D5CDD505-2E9C-101B-9397-08002B2CF9AE}" pid="10" name="MediaServiceImageTags">
    <vt:lpwstr/>
  </property>
</Properties>
</file>