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1" r:id="rId3"/>
    <p:sldId id="293" r:id="rId4"/>
    <p:sldId id="282" r:id="rId5"/>
    <p:sldId id="294" r:id="rId6"/>
    <p:sldId id="295" r:id="rId7"/>
    <p:sldId id="278" r:id="rId8"/>
    <p:sldId id="275" r:id="rId9"/>
    <p:sldId id="277" r:id="rId10"/>
    <p:sldId id="289" r:id="rId11"/>
    <p:sldId id="279" r:id="rId12"/>
    <p:sldId id="286" r:id="rId13"/>
    <p:sldId id="276" r:id="rId14"/>
    <p:sldId id="285" r:id="rId15"/>
    <p:sldId id="291" r:id="rId16"/>
  </p:sldIdLst>
  <p:sldSz cx="12192000" cy="6858000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2"/>
    <a:srgbClr val="000037"/>
    <a:srgbClr val="FAF0E1"/>
    <a:srgbClr val="5862ED"/>
    <a:srgbClr val="FC53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7"/>
    <p:restoredTop sz="90385" autoAdjust="0"/>
  </p:normalViewPr>
  <p:slideViewPr>
    <p:cSldViewPr snapToGrid="0" snapToObjects="1">
      <p:cViewPr varScale="1">
        <p:scale>
          <a:sx n="98" d="100"/>
          <a:sy n="98" d="100"/>
        </p:scale>
        <p:origin x="56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537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178AC-5182-E146-A5BA-B4A68B5A8688}" type="datetimeFigureOut">
              <a:rPr lang="fr-FR" smtClean="0"/>
              <a:pPr/>
              <a:t>26/06/2025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8C569-58C7-F349-A3FF-A384CED1FC2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7700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DBC0A-0B63-6545-A9B1-1E71D4FC7964}" type="datetimeFigureOut">
              <a:rPr lang="fr-FR" smtClean="0"/>
              <a:pPr/>
              <a:t>26/06/2025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2412F-B314-514E-A82A-59AA0E232B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3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programme officialisé en janvier 2021 par la ministre de la transformation et de la fonction publique Amélie de </a:t>
            </a:r>
            <a:r>
              <a:rPr lang="fr-FR" dirty="0" err="1"/>
              <a:t>Montchalin</a:t>
            </a:r>
            <a:r>
              <a:rPr lang="fr-FR" dirty="0"/>
              <a:t>. </a:t>
            </a:r>
          </a:p>
          <a:p>
            <a:r>
              <a:rPr lang="fr-FR" dirty="0"/>
              <a:t>Il a pris la suite de la démarche Marianne (charte d’engagements), et unifié au sein d’un </a:t>
            </a:r>
            <a:r>
              <a:rPr lang="fr-FR" b="1" dirty="0"/>
              <a:t>programme unique </a:t>
            </a:r>
            <a:r>
              <a:rPr lang="fr-FR" dirty="0"/>
              <a:t>les différentes mesures du gouvernement en faveur de l’amélioration des services publics (programme Transparence, loi ESSOC,..).</a:t>
            </a:r>
          </a:p>
          <a:p>
            <a:endParaRPr lang="fr-FR" dirty="0"/>
          </a:p>
          <a:p>
            <a:r>
              <a:rPr lang="fr-FR" dirty="0"/>
              <a:t>Il comprend 4 piliers :</a:t>
            </a:r>
          </a:p>
          <a:p>
            <a:pPr marL="171450" indent="-171450">
              <a:buFontTx/>
              <a:buChar char="-"/>
            </a:pPr>
            <a:r>
              <a:rPr lang="fr-FR" dirty="0"/>
              <a:t>La « promesse » : les 8 engagements communs</a:t>
            </a:r>
          </a:p>
          <a:p>
            <a:pPr marL="171450" indent="-171450">
              <a:buFontTx/>
              <a:buChar char="-"/>
            </a:pPr>
            <a:r>
              <a:rPr lang="fr-FR" dirty="0"/>
              <a:t>La « preuve » : la mesure et l’affichage des résultats</a:t>
            </a:r>
          </a:p>
          <a:p>
            <a:pPr marL="171450" indent="-171450">
              <a:buFontTx/>
              <a:buChar char="-"/>
            </a:pPr>
            <a:r>
              <a:rPr lang="fr-FR" dirty="0"/>
              <a:t>L’écoute de l’usager : partir des retours de l’usager pour faire évoluer les organisations</a:t>
            </a:r>
          </a:p>
          <a:p>
            <a:pPr marL="171450" indent="-171450">
              <a:buFontTx/>
              <a:buChar char="-"/>
            </a:pPr>
            <a:r>
              <a:rPr lang="fr-FR" dirty="0"/>
              <a:t>L’amélioration continue : la finalité du programme. C’est une méthode partagée par tous les services publics qui vise à élaborer et suivre des plans d’actions d’amélioration avec les agents en contact avec les usagers.</a:t>
            </a:r>
          </a:p>
          <a:p>
            <a:endParaRPr lang="fr-FR" dirty="0"/>
          </a:p>
          <a:p>
            <a:r>
              <a:rPr lang="fr-FR" dirty="0"/>
              <a:t>Services Publics est également </a:t>
            </a:r>
            <a:r>
              <a:rPr lang="fr-FR" b="1" dirty="0"/>
              <a:t>un programme de transformation interne </a:t>
            </a:r>
            <a:r>
              <a:rPr lang="fr-FR" dirty="0"/>
              <a:t>des administrations, qui :</a:t>
            </a:r>
          </a:p>
          <a:p>
            <a:r>
              <a:rPr lang="fr-FR" dirty="0"/>
              <a:t>-prône la symétrie des attentions entre usagers et agents</a:t>
            </a:r>
          </a:p>
          <a:p>
            <a:r>
              <a:rPr lang="fr-FR" dirty="0"/>
              <a:t>-vise à donner des marges de manœuvre aux agents de terrain</a:t>
            </a:r>
          </a:p>
          <a:p>
            <a:r>
              <a:rPr lang="fr-FR" dirty="0"/>
              <a:t>-valorise l’engagement des agents et leur prise d’initiatives pour améliorer au quotidien le service rendu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22412F-B314-514E-A82A-59AA0E232B8D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1679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services publics partagent des engagements communs, rédigés de manière suffisamment génériques (dans l’affiche des 8 engagements) pour pouvoir être déclinés par chaque réseau de service public.</a:t>
            </a:r>
          </a:p>
          <a:p>
            <a:r>
              <a:rPr lang="fr-FR" dirty="0"/>
              <a:t>L’affiche peut être personnalisée également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2412F-B314-514E-A82A-59AA0E232B8D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4943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Notes view: </a:t>
            </a:r>
            <a:fld id="{128CEAFE-FA94-43E5-B0FF-D47E1CCDD1B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942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Notes view: </a:t>
            </a:r>
            <a:fld id="{128CEAFE-FA94-43E5-B0FF-D47E1CCDD1B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902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2412F-B314-514E-A82A-59AA0E232B8D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732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ctrTitle" hasCustomPrompt="1"/>
          </p:nvPr>
        </p:nvSpPr>
        <p:spPr>
          <a:xfrm>
            <a:off x="7199585" y="1019502"/>
            <a:ext cx="4651179" cy="5129050"/>
          </a:xfrm>
          <a:prstGeom prst="rect">
            <a:avLst/>
          </a:prstGeom>
        </p:spPr>
        <p:txBody>
          <a:bodyPr anchor="ctr"/>
          <a:lstStyle>
            <a:lvl1pPr algn="l">
              <a:defRPr b="0" i="0">
                <a:solidFill>
                  <a:srgbClr val="FAF0E1"/>
                </a:solidFill>
                <a:latin typeface="Marianne Medium" charset="0"/>
                <a:ea typeface="Marianne Medium" charset="0"/>
                <a:cs typeface="Marianne Medium" charset="0"/>
              </a:defRPr>
            </a:lvl1pPr>
          </a:lstStyle>
          <a:p>
            <a:pPr algn="ctr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du diaporama</a:t>
            </a:r>
          </a:p>
        </p:txBody>
      </p:sp>
    </p:spTree>
    <p:extLst>
      <p:ext uri="{BB962C8B-B14F-4D97-AF65-F5344CB8AC3E}">
        <p14:creationId xmlns:p14="http://schemas.microsoft.com/office/powerpoint/2010/main" val="630069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1200000"/>
            <a:ext cx="11232000" cy="96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algn="r"/>
            <a:r>
              <a:rPr lang="fr-FR" cap="all"/>
              <a:t>18/04/24</a:t>
            </a:r>
            <a:endParaRPr lang="fr-FR" cap="al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 dirty="0"/>
              <a:t>Secrétariat général – Département de la modernisation – Programme « Services Publics + »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35563" y="471000"/>
            <a:ext cx="5616437" cy="480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/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999" y="2448000"/>
            <a:ext cx="3360000" cy="343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416000" y="2448000"/>
            <a:ext cx="3360000" cy="343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352000" y="2448000"/>
            <a:ext cx="3360000" cy="343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054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 foncé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99DDBA73-F1A9-3643-9388-52761924D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4181" y="2324037"/>
            <a:ext cx="9144000" cy="67564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 b="0" i="0">
                <a:solidFill>
                  <a:srgbClr val="FAF0E1"/>
                </a:solidFill>
                <a:latin typeface="Marianne Medium" charset="0"/>
                <a:ea typeface="Marianne Medium" charset="0"/>
                <a:cs typeface="Marianne Medium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91B4B618-ED96-9348-82D5-5E3EEAFCD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4181" y="3005076"/>
            <a:ext cx="9144000" cy="16557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0" i="0">
                <a:solidFill>
                  <a:srgbClr val="FAF0E1"/>
                </a:solidFill>
                <a:latin typeface="Marianne" charset="0"/>
                <a:ea typeface="Marianne" charset="0"/>
                <a:cs typeface="Mariann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FAF0E1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FAF0E1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128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 clair">
    <p:bg>
      <p:bgPr>
        <a:solidFill>
          <a:srgbClr val="FAF0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99DDBA73-F1A9-3643-9388-52761924D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4181" y="2324037"/>
            <a:ext cx="9144000" cy="67564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 b="0" i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91B4B618-ED96-9348-82D5-5E3EEAFCD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4181" y="3005076"/>
            <a:ext cx="9144000" cy="16557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0" i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5" name="ZoneTexte 4"/>
          <p:cNvSpPr txBox="1"/>
          <p:nvPr userDrawn="1"/>
        </p:nvSpPr>
        <p:spPr>
          <a:xfrm>
            <a:off x="7333399" y="6323631"/>
            <a:ext cx="4651179" cy="40011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000" b="0" i="0" dirty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t>Direction / Service / Composante</a:t>
            </a:r>
            <a:r>
              <a:rPr lang="fr-FR" sz="1000" b="0" i="0" baseline="0" dirty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t> / ou autre</a:t>
            </a:r>
            <a:br>
              <a:rPr lang="fr-FR" sz="1000" b="0" i="0" baseline="0" dirty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</a:br>
            <a:r>
              <a:rPr lang="fr-FR" sz="1000" b="0" i="0" dirty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t>&lt;insérer</a:t>
            </a:r>
            <a:r>
              <a:rPr lang="fr-FR" sz="1000" b="0" i="0" baseline="0" dirty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t> le nom&gt;</a:t>
            </a:r>
            <a:endParaRPr lang="fr-FR" sz="1000" b="0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91C1AC2-23D5-BF4A-B312-A425A8542130}"/>
              </a:ext>
            </a:extLst>
          </p:cNvPr>
          <p:cNvSpPr txBox="1"/>
          <p:nvPr userDrawn="1"/>
        </p:nvSpPr>
        <p:spPr>
          <a:xfrm>
            <a:off x="236034" y="239198"/>
            <a:ext cx="2255520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fld id="{BF5F8CA0-4F20-CD49-8CED-24C31DDA2660}" type="datetime1">
              <a:rPr lang="fr-FR" sz="900" b="0" i="0" smtClean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rPr>
              <a:pPr algn="l"/>
              <a:t>26/06/2025</a:t>
            </a:fld>
            <a:endParaRPr lang="fr-FR" sz="900" b="0" i="0" dirty="0">
              <a:solidFill>
                <a:srgbClr val="000037"/>
              </a:solidFill>
              <a:latin typeface="Marianne Medium" charset="0"/>
              <a:ea typeface="Marianne Medium" charset="0"/>
              <a:cs typeface="Marianne Medium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itre + 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193F11-558B-B843-9AB0-B08BD8E67B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83615"/>
          </a:xfrm>
          <a:prstGeom prst="rect">
            <a:avLst/>
          </a:prstGeom>
        </p:spPr>
        <p:txBody>
          <a:bodyPr anchor="t"/>
          <a:lstStyle>
            <a:lvl1pPr>
              <a:defRPr sz="3200" b="0" i="0">
                <a:latin typeface="Marianne" charset="0"/>
                <a:ea typeface="Marianne" charset="0"/>
                <a:cs typeface="Marianne" charset="0"/>
              </a:defRPr>
            </a:lvl1pPr>
          </a:lstStyle>
          <a:p>
            <a:r>
              <a:rPr lang="fr-FR" dirty="0"/>
              <a:t>Modifiez le style </a:t>
            </a:r>
            <a:br>
              <a:rPr lang="fr-FR" dirty="0"/>
            </a:br>
            <a:r>
              <a:rPr lang="fr-FR" dirty="0"/>
              <a:t>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1088999-AD7D-2246-8944-BE83F7A6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Marianne" charset="0"/>
                <a:ea typeface="Marianne" charset="0"/>
                <a:cs typeface="Marianne" charset="0"/>
              </a:defRPr>
            </a:lvl1pPr>
            <a:lvl2pPr>
              <a:defRPr sz="2800" b="0" i="0">
                <a:latin typeface="Marianne" charset="0"/>
                <a:ea typeface="Marianne" charset="0"/>
                <a:cs typeface="Marianne" charset="0"/>
              </a:defRPr>
            </a:lvl2pPr>
            <a:lvl3pPr>
              <a:defRPr sz="2400" b="0" i="0">
                <a:latin typeface="Marianne" charset="0"/>
                <a:ea typeface="Marianne" charset="0"/>
                <a:cs typeface="Marianne" charset="0"/>
              </a:defRPr>
            </a:lvl3pPr>
            <a:lvl4pPr>
              <a:defRPr sz="2000" b="0" i="0">
                <a:latin typeface="Marianne" charset="0"/>
                <a:ea typeface="Marianne" charset="0"/>
                <a:cs typeface="Marianne" charset="0"/>
              </a:defRPr>
            </a:lvl4pPr>
            <a:lvl5pPr>
              <a:defRPr sz="2000" b="0" i="0">
                <a:latin typeface="Marianne" charset="0"/>
                <a:ea typeface="Marianne" charset="0"/>
                <a:cs typeface="Marianne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1BB619D-1A21-904A-81FC-CC164428150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Marianne" charset="0"/>
                <a:ea typeface="Marianne" charset="0"/>
                <a:cs typeface="Marianne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Cliquez pour modifier les styles </a:t>
            </a:r>
            <a:br>
              <a:rPr lang="fr-FR" dirty="0"/>
            </a:br>
            <a:r>
              <a:rPr lang="fr-FR" dirty="0"/>
              <a:t>du texte du masque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 userDrawn="1"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91C1AC2-23D5-BF4A-B312-A425A8542130}"/>
              </a:ext>
            </a:extLst>
          </p:cNvPr>
          <p:cNvSpPr txBox="1"/>
          <p:nvPr userDrawn="1"/>
        </p:nvSpPr>
        <p:spPr>
          <a:xfrm>
            <a:off x="236034" y="239198"/>
            <a:ext cx="2255520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fr-FR" sz="900" b="0" i="0" dirty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rPr>
              <a:t>24/01/2022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A86063-3BFC-A943-9901-A4ED18C7A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8505"/>
            <a:ext cx="10515600" cy="458533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arianne" charset="0"/>
                <a:ea typeface="Marianne" charset="0"/>
                <a:cs typeface="Marianne" charset="0"/>
              </a:defRPr>
            </a:lvl1pPr>
            <a:lvl2pPr>
              <a:defRPr b="0" i="0">
                <a:latin typeface="Marianne" charset="0"/>
                <a:ea typeface="Marianne" charset="0"/>
                <a:cs typeface="Marianne" charset="0"/>
              </a:defRPr>
            </a:lvl2pPr>
            <a:lvl3pPr>
              <a:defRPr b="0" i="0">
                <a:latin typeface="Marianne" charset="0"/>
                <a:ea typeface="Marianne" charset="0"/>
                <a:cs typeface="Marianne" charset="0"/>
              </a:defRPr>
            </a:lvl3pPr>
            <a:lvl4pPr>
              <a:defRPr b="0" i="0">
                <a:latin typeface="Marianne" charset="0"/>
                <a:ea typeface="Marianne" charset="0"/>
                <a:cs typeface="Marianne" charset="0"/>
              </a:defRPr>
            </a:lvl4pPr>
            <a:lvl5pPr>
              <a:defRPr b="0" i="0">
                <a:latin typeface="Marianne" charset="0"/>
                <a:ea typeface="Marianne" charset="0"/>
                <a:cs typeface="Marianne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 userDrawn="1"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91C1AC2-23D5-BF4A-B312-A425A8542130}"/>
              </a:ext>
            </a:extLst>
          </p:cNvPr>
          <p:cNvSpPr txBox="1"/>
          <p:nvPr userDrawn="1"/>
        </p:nvSpPr>
        <p:spPr>
          <a:xfrm>
            <a:off x="236034" y="239198"/>
            <a:ext cx="2255520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fr-FR" sz="900" b="0" i="0" dirty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rPr>
              <a:t>24/01/2022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CA5578E-88A2-E742-B0F1-BE76DAD23F6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628640" y="833121"/>
            <a:ext cx="5725160" cy="4653280"/>
          </a:xfrm>
          <a:prstGeom prst="rect">
            <a:avLst/>
          </a:prstGeom>
        </p:spPr>
        <p:txBody>
          <a:bodyPr/>
          <a:lstStyle>
            <a:lvl3pPr marL="9525" indent="0">
              <a:buNone/>
              <a:tabLst/>
              <a:defRPr b="0" i="0">
                <a:latin typeface="Marianne" charset="0"/>
                <a:ea typeface="Marianne" charset="0"/>
                <a:cs typeface="Marianne" charset="0"/>
              </a:defRPr>
            </a:lvl3pPr>
            <a:lvl4pPr marL="263525" indent="-263525">
              <a:tabLst/>
              <a:defRPr b="0" i="0">
                <a:latin typeface="Marianne" charset="0"/>
                <a:ea typeface="Marianne" charset="0"/>
                <a:cs typeface="Marianne" charset="0"/>
              </a:defRPr>
            </a:lvl4pPr>
          </a:lstStyle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 </a:t>
            </a:r>
          </a:p>
          <a:p>
            <a:pPr lvl="3"/>
            <a:endParaRPr lang="fr-FR" dirty="0"/>
          </a:p>
          <a:p>
            <a:pPr lvl="2"/>
            <a:endParaRPr lang="fr-FR" dirty="0"/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 </a:t>
            </a:r>
          </a:p>
          <a:p>
            <a:pPr lvl="3"/>
            <a:endParaRPr lang="fr-FR" dirty="0"/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FEB2B62B-0244-D641-B043-152A0D64324A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924560" y="833121"/>
            <a:ext cx="4450080" cy="4653280"/>
          </a:xfrm>
          <a:prstGeom prst="rect">
            <a:avLst/>
          </a:prstGeom>
        </p:spPr>
        <p:txBody>
          <a:bodyPr/>
          <a:lstStyle>
            <a:lvl3pPr marL="9525" indent="0">
              <a:buNone/>
              <a:tabLst/>
              <a:defRPr/>
            </a:lvl3pPr>
            <a:lvl4pPr marL="0" indent="0">
              <a:buNone/>
              <a:tabLst/>
              <a:defRPr b="0" i="0">
                <a:latin typeface="Marianne" charset="0"/>
                <a:ea typeface="Marianne" charset="0"/>
                <a:cs typeface="Marianne" charset="0"/>
              </a:defRPr>
            </a:lvl4pPr>
          </a:lstStyle>
          <a:p>
            <a:pPr lvl="3"/>
            <a:r>
              <a:rPr lang="fr-FR" dirty="0"/>
              <a:t>Image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 userDrawn="1"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91C1AC2-23D5-BF4A-B312-A425A8542130}"/>
              </a:ext>
            </a:extLst>
          </p:cNvPr>
          <p:cNvSpPr txBox="1"/>
          <p:nvPr userDrawn="1"/>
        </p:nvSpPr>
        <p:spPr>
          <a:xfrm>
            <a:off x="236034" y="239198"/>
            <a:ext cx="2255520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fld id="{5B8E1387-9906-7D41-AF07-D748B6D30A74}" type="datetime1">
              <a:rPr lang="fr-FR" sz="900" b="0" i="0" smtClean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rPr>
              <a:pPr algn="l"/>
              <a:t>26/06/2025</a:t>
            </a:fld>
            <a:endParaRPr lang="fr-FR" sz="900" b="0" i="0" dirty="0">
              <a:solidFill>
                <a:srgbClr val="000037"/>
              </a:solidFill>
              <a:latin typeface="Marianne Medium" charset="0"/>
              <a:ea typeface="Marianne Medium" charset="0"/>
              <a:cs typeface="Marianne Medium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C5B4B59E-5B5B-FB48-9EDB-FEF8A5A7F95B}"/>
              </a:ext>
            </a:extLst>
          </p:cNvPr>
          <p:cNvSpPr txBox="1"/>
          <p:nvPr userDrawn="1"/>
        </p:nvSpPr>
        <p:spPr>
          <a:xfrm>
            <a:off x="236034" y="6200521"/>
            <a:ext cx="2255520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l"/>
            <a:fld id="{0266F510-961F-3D4E-BEDE-3D960C5DD444}" type="slidenum">
              <a:rPr lang="fr-FR" sz="2800" b="1" i="0" smtClean="0">
                <a:solidFill>
                  <a:srgbClr val="000037"/>
                </a:solidFill>
                <a:latin typeface="Marianne" charset="0"/>
                <a:ea typeface="Marianne" charset="0"/>
                <a:cs typeface="Marianne" charset="0"/>
              </a:rPr>
              <a:pPr algn="l"/>
              <a:t>‹N°›</a:t>
            </a:fld>
            <a:endParaRPr lang="fr-FR" sz="2800" b="1" i="0" dirty="0">
              <a:solidFill>
                <a:srgbClr val="000037"/>
              </a:solidFill>
              <a:latin typeface="Marianne" charset="0"/>
              <a:ea typeface="Marianne" charset="0"/>
              <a:cs typeface="Marianne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1C1AC2-23D5-BF4A-B312-A425A8542130}"/>
              </a:ext>
            </a:extLst>
          </p:cNvPr>
          <p:cNvSpPr txBox="1"/>
          <p:nvPr userDrawn="1"/>
        </p:nvSpPr>
        <p:spPr>
          <a:xfrm>
            <a:off x="236034" y="239198"/>
            <a:ext cx="2255520" cy="2308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fld id="{5F7DA396-9EC0-5A4E-9551-83617E052EB3}" type="datetime1">
              <a:rPr lang="fr-FR" sz="900" b="0" i="0" smtClean="0">
                <a:solidFill>
                  <a:srgbClr val="000037"/>
                </a:solidFill>
                <a:latin typeface="Marianne Medium" charset="0"/>
                <a:ea typeface="Marianne Medium" charset="0"/>
                <a:cs typeface="Marianne Medium" charset="0"/>
              </a:rPr>
              <a:pPr algn="l"/>
              <a:t>26/06/2025</a:t>
            </a:fld>
            <a:endParaRPr lang="fr-FR" sz="900" b="0" i="0" dirty="0">
              <a:solidFill>
                <a:srgbClr val="000037"/>
              </a:solidFill>
              <a:latin typeface="Marianne Medium" charset="0"/>
              <a:ea typeface="Marianne Medium" charset="0"/>
              <a:cs typeface="Marianne Medium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97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178947D7-6DE6-4422-81F1-711C51381A79}"/>
              </a:ext>
            </a:extLst>
          </p:cNvPr>
          <p:cNvSpPr/>
          <p:nvPr userDrawn="1"/>
        </p:nvSpPr>
        <p:spPr>
          <a:xfrm flipH="1">
            <a:off x="1" y="962025"/>
            <a:ext cx="1422599" cy="5895547"/>
          </a:xfrm>
          <a:custGeom>
            <a:avLst/>
            <a:gdLst>
              <a:gd name="connsiteX0" fmla="*/ 1422598 w 1422598"/>
              <a:gd name="connsiteY0" fmla="*/ 0 h 6867913"/>
              <a:gd name="connsiteX1" fmla="*/ 1422598 w 1422598"/>
              <a:gd name="connsiteY1" fmla="*/ 6867913 h 6867913"/>
              <a:gd name="connsiteX2" fmla="*/ 741630 w 1422598"/>
              <a:gd name="connsiteY2" fmla="*/ 6867913 h 6867913"/>
              <a:gd name="connsiteX3" fmla="*/ 0 w 1422598"/>
              <a:gd name="connsiteY3" fmla="*/ 157218 h 6867913"/>
              <a:gd name="connsiteX4" fmla="*/ 1422598 w 1422598"/>
              <a:gd name="connsiteY4" fmla="*/ 0 h 686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2598" h="6867913">
                <a:moveTo>
                  <a:pt x="1422598" y="0"/>
                </a:moveTo>
                <a:lnTo>
                  <a:pt x="1422598" y="6867913"/>
                </a:lnTo>
                <a:lnTo>
                  <a:pt x="741630" y="6867913"/>
                </a:lnTo>
                <a:lnTo>
                  <a:pt x="0" y="157218"/>
                </a:lnTo>
                <a:lnTo>
                  <a:pt x="1422598" y="0"/>
                </a:lnTo>
                <a:close/>
              </a:path>
            </a:pathLst>
          </a:custGeom>
          <a:solidFill>
            <a:srgbClr val="B4C2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80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35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41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5" r:id="rId2"/>
    <p:sldLayoutId id="2147483894" r:id="rId3"/>
    <p:sldLayoutId id="2147483890" r:id="rId4"/>
    <p:sldLayoutId id="2147483891" r:id="rId5"/>
    <p:sldLayoutId id="2147483892" r:id="rId6"/>
    <p:sldLayoutId id="2147483893" r:id="rId7"/>
    <p:sldLayoutId id="2147483895" r:id="rId8"/>
    <p:sldLayoutId id="2147483896" r:id="rId9"/>
    <p:sldLayoutId id="2147483897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199585" y="1127656"/>
            <a:ext cx="4651179" cy="4704642"/>
          </a:xfrm>
        </p:spPr>
        <p:txBody>
          <a:bodyPr/>
          <a:lstStyle/>
          <a:p>
            <a:br>
              <a:rPr lang="fr-FR" dirty="0"/>
            </a:br>
            <a:br>
              <a:rPr lang="fr-FR" dirty="0"/>
            </a:br>
            <a:r>
              <a:rPr lang="fr-FR" sz="3000" dirty="0"/>
              <a:t>C’est quoi ?</a:t>
            </a:r>
            <a:br>
              <a:rPr lang="fr-FR" sz="3000" dirty="0"/>
            </a:br>
            <a:r>
              <a:rPr lang="fr-FR" sz="3000" dirty="0"/>
              <a:t>	Pourquoi ?</a:t>
            </a:r>
            <a:br>
              <a:rPr lang="fr-FR" sz="3000" dirty="0"/>
            </a:br>
            <a:r>
              <a:rPr lang="fr-FR" sz="3000" dirty="0"/>
              <a:t>		Comment ?</a:t>
            </a:r>
            <a:br>
              <a:rPr lang="fr-FR" sz="3000" dirty="0"/>
            </a:br>
            <a:br>
              <a:rPr lang="fr-FR" sz="3000" dirty="0"/>
            </a:br>
            <a:br>
              <a:rPr lang="fr-FR" sz="3000" dirty="0"/>
            </a:br>
            <a:r>
              <a:rPr lang="fr-FR" sz="1600" dirty="0"/>
              <a:t>*Nom de l’instance* - *date*</a:t>
            </a:r>
            <a:br>
              <a:rPr lang="fr-FR" sz="1600" dirty="0"/>
            </a:br>
            <a:br>
              <a:rPr lang="fr-FR" sz="1600" dirty="0"/>
            </a:br>
            <a:r>
              <a:rPr lang="fr-FR" sz="1400" dirty="0">
                <a:solidFill>
                  <a:schemeClr val="bg2">
                    <a:lumMod val="10000"/>
                    <a:lumOff val="90000"/>
                  </a:schemeClr>
                </a:solidFill>
              </a:rPr>
              <a:t>*Service émetteur*</a:t>
            </a:r>
            <a:endParaRPr lang="fr-FR" sz="3000" dirty="0">
              <a:solidFill>
                <a:schemeClr val="bg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5763F5-5928-11A8-7DE1-B2E962343A51}"/>
              </a:ext>
            </a:extLst>
          </p:cNvPr>
          <p:cNvSpPr/>
          <p:nvPr/>
        </p:nvSpPr>
        <p:spPr>
          <a:xfrm>
            <a:off x="584462" y="367645"/>
            <a:ext cx="2300140" cy="6468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Logo Université</a:t>
            </a:r>
          </a:p>
        </p:txBody>
      </p:sp>
      <p:pic>
        <p:nvPicPr>
          <p:cNvPr id="6" name="Picture 5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DC7D5E5E-57C4-A42C-3773-DCB87D1AC4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9095" y="1443788"/>
            <a:ext cx="4474196" cy="4271733"/>
          </a:xfrm>
          <a:prstGeom prst="ellipse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5A824ED-A15A-42A9-8544-61CA7F4A5F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577" y="1127656"/>
            <a:ext cx="3767328" cy="1065179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004463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-999499" y="1073918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all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arianne ExtraBold"/>
                <a:ea typeface="+mj-ea"/>
                <a:cs typeface="+mj-cs"/>
              </a:rPr>
              <a:t>ILS S’ENGAGENT</a:t>
            </a:r>
            <a:endParaRPr kumimoji="0" lang="fr-FR" sz="2800" b="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arianne ExtraBold"/>
              <a:ea typeface="+mj-ea"/>
              <a:cs typeface="+mj-cs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A5FE287-6914-4F93-A622-C3B6D75413CB}"/>
              </a:ext>
            </a:extLst>
          </p:cNvPr>
          <p:cNvGrpSpPr/>
          <p:nvPr/>
        </p:nvGrpSpPr>
        <p:grpSpPr>
          <a:xfrm>
            <a:off x="1147864" y="3432369"/>
            <a:ext cx="3074816" cy="2925730"/>
            <a:chOff x="-25247" y="942273"/>
            <a:chExt cx="3961324" cy="4063717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5247" y="942273"/>
              <a:ext cx="3961324" cy="793755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5247" y="1611891"/>
              <a:ext cx="3880047" cy="3394099"/>
            </a:xfrm>
            <a:prstGeom prst="rect">
              <a:avLst/>
            </a:prstGeom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21108782-2C10-4CFA-ADA0-92C185B72C64}"/>
              </a:ext>
            </a:extLst>
          </p:cNvPr>
          <p:cNvGrpSpPr/>
          <p:nvPr/>
        </p:nvGrpSpPr>
        <p:grpSpPr>
          <a:xfrm>
            <a:off x="5118752" y="4133690"/>
            <a:ext cx="4017176" cy="2425491"/>
            <a:chOff x="6624154" y="3859231"/>
            <a:chExt cx="4441847" cy="3161486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4154" y="4209103"/>
              <a:ext cx="4441847" cy="2811614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4154" y="3859231"/>
              <a:ext cx="3242933" cy="582677"/>
            </a:xfrm>
            <a:prstGeom prst="rect">
              <a:avLst/>
            </a:prstGeom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1650" y="1917085"/>
            <a:ext cx="2596409" cy="204019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6935" y="1728863"/>
            <a:ext cx="2751283" cy="3056523"/>
          </a:xfrm>
          <a:prstGeom prst="rect">
            <a:avLst/>
          </a:prstGeom>
        </p:spPr>
      </p:pic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C41814A8-F521-4981-BB16-90ED53EB2520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10</a:t>
            </a:fld>
            <a:endParaRPr lang="fr-FR" sz="11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4C0BF0A-4EEC-4C81-AAAA-1FF5A139456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9418AFC3-9AF7-406F-9A1C-E6A49680CB3E}"/>
              </a:ext>
            </a:extLst>
          </p:cNvPr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67" b="1" dirty="0">
                <a:latin typeface="Marianne ExtraBold" panose="02000000000000000000" pitchFamily="2" charset="0"/>
              </a:rPr>
              <a:t>Le programme services publics+</a:t>
            </a:r>
          </a:p>
        </p:txBody>
      </p:sp>
    </p:spTree>
    <p:extLst>
      <p:ext uri="{BB962C8B-B14F-4D97-AF65-F5344CB8AC3E}">
        <p14:creationId xmlns:p14="http://schemas.microsoft.com/office/powerpoint/2010/main" val="93965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98006" y="2421330"/>
            <a:ext cx="9144000" cy="2176524"/>
          </a:xfrm>
        </p:spPr>
        <p:txBody>
          <a:bodyPr/>
          <a:lstStyle/>
          <a:p>
            <a:r>
              <a:rPr lang="fr-FR" sz="4000" b="1" i="1" dirty="0"/>
              <a:t>Les conditions de succès</a:t>
            </a:r>
          </a:p>
        </p:txBody>
      </p:sp>
    </p:spTree>
    <p:extLst>
      <p:ext uri="{BB962C8B-B14F-4D97-AF65-F5344CB8AC3E}">
        <p14:creationId xmlns:p14="http://schemas.microsoft.com/office/powerpoint/2010/main" val="2404612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1145199" y="464548"/>
            <a:ext cx="9180401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all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arianne ExtraBold"/>
                <a:ea typeface="+mj-ea"/>
                <a:cs typeface="+mj-cs"/>
              </a:rPr>
              <a:t>Les conditions de succès du</a:t>
            </a:r>
            <a:r>
              <a:rPr kumimoji="0" lang="fr-FR" sz="2800" b="0" i="0" u="none" strike="noStrike" kern="1200" cap="all" spc="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arianne ExtraBold"/>
                <a:ea typeface="+mj-ea"/>
                <a:cs typeface="+mj-cs"/>
              </a:rPr>
              <a:t> déploiement</a:t>
            </a:r>
            <a:br>
              <a:rPr kumimoji="0" lang="fr-FR" sz="2800" b="0" i="0" u="none" strike="noStrike" kern="1200" cap="all" spc="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arianne ExtraBold"/>
                <a:ea typeface="+mj-ea"/>
                <a:cs typeface="+mj-cs"/>
              </a:rPr>
            </a:br>
            <a:r>
              <a:rPr kumimoji="0" lang="fr-FR" sz="2800" b="0" i="0" u="none" strike="noStrike" kern="1200" cap="all" spc="0" normalizeH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arianne ExtraBold"/>
                <a:ea typeface="+mj-ea"/>
                <a:cs typeface="+mj-cs"/>
              </a:rPr>
              <a:t>de Services publics+ dans l’université</a:t>
            </a:r>
            <a:endParaRPr kumimoji="0" lang="fr-FR" sz="2800" b="0" i="0" u="none" strike="noStrike" kern="1200" cap="all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arianne ExtraBold"/>
              <a:ea typeface="+mj-ea"/>
              <a:cs typeface="+mj-cs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7D524AE-CE50-4A2B-B060-50D0BD5A34C0}"/>
              </a:ext>
            </a:extLst>
          </p:cNvPr>
          <p:cNvSpPr txBox="1">
            <a:spLocks/>
          </p:cNvSpPr>
          <p:nvPr/>
        </p:nvSpPr>
        <p:spPr>
          <a:xfrm>
            <a:off x="2065210" y="4210807"/>
            <a:ext cx="977627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fr-FR" sz="2000" cap="none" dirty="0">
              <a:solidFill>
                <a:schemeClr val="tx1"/>
              </a:solidFill>
              <a:latin typeface="Marianne" panose="02000000000000000000" pitchFamily="2" charset="0"/>
            </a:endParaRP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8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Une feuille de route amélioration continue </a:t>
            </a:r>
            <a:r>
              <a:rPr lang="fr-FR" sz="1800" cap="none" dirty="0">
                <a:solidFill>
                  <a:schemeClr val="tx1"/>
                </a:solidFill>
                <a:latin typeface="Marianne" panose="02000000000000000000" pitchFamily="2" charset="0"/>
              </a:rPr>
              <a:t>claire dans laquelle Services Publics+ s’inscrit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8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Un référent Services Publics+ nommé à l’échelle de l’université, </a:t>
            </a:r>
            <a:r>
              <a:rPr lang="fr-FR" sz="1800" cap="none" dirty="0">
                <a:solidFill>
                  <a:schemeClr val="tx1"/>
                </a:solidFill>
                <a:latin typeface="Marianne" panose="02000000000000000000" pitchFamily="2" charset="0"/>
              </a:rPr>
              <a:t>qui accompagne le déploiement de Services Publics + dans la composante pilote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8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Un chef de projet nommé à l’échelle de la composante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1800" cap="none" dirty="0">
                <a:solidFill>
                  <a:schemeClr val="tx1"/>
                </a:solidFill>
                <a:latin typeface="Marianne" panose="02000000000000000000" pitchFamily="2" charset="0"/>
              </a:rPr>
              <a:t>Former, avant déploiement, l’ensemble des composantes à la démarche d’amélioration continue (mesure, affichage, autodiagnostic, plan d’action, ...)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1600" dirty="0">
              <a:latin typeface="Marianne" panose="02000000000000000000" pitchFamily="2" charset="0"/>
            </a:endParaRPr>
          </a:p>
        </p:txBody>
      </p:sp>
      <p:grpSp>
        <p:nvGrpSpPr>
          <p:cNvPr id="21" name="Groupe 20"/>
          <p:cNvGrpSpPr/>
          <p:nvPr/>
        </p:nvGrpSpPr>
        <p:grpSpPr>
          <a:xfrm>
            <a:off x="2130050" y="4028938"/>
            <a:ext cx="3605350" cy="634505"/>
            <a:chOff x="3144919" y="1732212"/>
            <a:chExt cx="7669044" cy="634505"/>
          </a:xfrm>
        </p:grpSpPr>
        <p:sp>
          <p:nvSpPr>
            <p:cNvPr id="22" name="Rectangle 21"/>
            <p:cNvSpPr/>
            <p:nvPr/>
          </p:nvSpPr>
          <p:spPr>
            <a:xfrm>
              <a:off x="3161088" y="1732212"/>
              <a:ext cx="7489101" cy="457585"/>
            </a:xfrm>
            <a:prstGeom prst="rect">
              <a:avLst/>
            </a:prstGeom>
            <a:solidFill>
              <a:srgbClr val="00009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 Light"/>
                <a:ea typeface="+mn-ea"/>
                <a:cs typeface="+mn-cs"/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3144919" y="1781942"/>
              <a:ext cx="76690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 ExtraBold"/>
                </a:rPr>
                <a:t>UN PILOTAGE RENFORCE</a:t>
              </a:r>
            </a:p>
          </p:txBody>
        </p:sp>
      </p:grpSp>
      <p:sp>
        <p:nvSpPr>
          <p:cNvPr id="29" name="Titre 1">
            <a:extLst>
              <a:ext uri="{FF2B5EF4-FFF2-40B4-BE49-F238E27FC236}">
                <a16:creationId xmlns:a16="http://schemas.microsoft.com/office/drawing/2014/main" id="{5F50F956-078E-4E8C-8ECC-9B0CFBABD3C4}"/>
              </a:ext>
            </a:extLst>
          </p:cNvPr>
          <p:cNvSpPr txBox="1">
            <a:spLocks/>
          </p:cNvSpPr>
          <p:nvPr/>
        </p:nvSpPr>
        <p:spPr>
          <a:xfrm>
            <a:off x="82606" y="2474335"/>
            <a:ext cx="1220195" cy="3929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rgbClr val="8E8ED5"/>
                </a:solidFill>
              </a:rPr>
              <a:t> 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2135888" y="1677995"/>
            <a:ext cx="3678057" cy="634505"/>
            <a:chOff x="3144919" y="1732212"/>
            <a:chExt cx="7669044" cy="634505"/>
          </a:xfrm>
        </p:grpSpPr>
        <p:sp>
          <p:nvSpPr>
            <p:cNvPr id="14" name="Rectangle 13"/>
            <p:cNvSpPr/>
            <p:nvPr/>
          </p:nvSpPr>
          <p:spPr>
            <a:xfrm>
              <a:off x="3161088" y="1732212"/>
              <a:ext cx="7489101" cy="457585"/>
            </a:xfrm>
            <a:prstGeom prst="rect">
              <a:avLst/>
            </a:prstGeom>
            <a:solidFill>
              <a:srgbClr val="00009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 Light"/>
                <a:ea typeface="+mn-ea"/>
                <a:cs typeface="+mn-cs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3144919" y="1781942"/>
              <a:ext cx="76690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 ExtraBold"/>
                </a:rPr>
                <a:t>UN PORTAGE POLITIQUE FORT</a:t>
              </a:r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2130050" y="2578113"/>
            <a:ext cx="3605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 ExtraBold"/>
              </a:rPr>
              <a:t>DESIGNATION D4UNE COMPOSANTE</a:t>
            </a:r>
          </a:p>
        </p:txBody>
      </p:sp>
      <p:sp>
        <p:nvSpPr>
          <p:cNvPr id="3" name="Rectangle 2"/>
          <p:cNvSpPr/>
          <p:nvPr/>
        </p:nvSpPr>
        <p:spPr>
          <a:xfrm>
            <a:off x="2065209" y="2190747"/>
            <a:ext cx="8907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  <a:latin typeface="Marianne" panose="02000000000000000000" pitchFamily="2" charset="0"/>
              </a:rPr>
              <a:t>Une décision prise et portée </a:t>
            </a:r>
            <a:r>
              <a:rPr lang="fr-FR" b="1" dirty="0">
                <a:solidFill>
                  <a:srgbClr val="000000"/>
                </a:solidFill>
                <a:latin typeface="Marianne" panose="02000000000000000000" pitchFamily="2" charset="0"/>
              </a:rPr>
              <a:t>au plus haut niveau de l’université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  <a:latin typeface="Marianne" panose="02000000000000000000" pitchFamily="2" charset="0"/>
              </a:rPr>
              <a:t>Stratégie/politique amélioration continue/qualité de service à cadrer et à formaliser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rgbClr val="000000"/>
                </a:solidFill>
                <a:latin typeface="Marianne" panose="02000000000000000000" pitchFamily="2" charset="0"/>
              </a:rPr>
              <a:t>La réalisation d’une phase pilote </a:t>
            </a:r>
            <a:r>
              <a:rPr lang="fr-FR" dirty="0">
                <a:solidFill>
                  <a:srgbClr val="000000"/>
                </a:solidFill>
                <a:latin typeface="Marianne" panose="02000000000000000000" pitchFamily="2" charset="0"/>
              </a:rPr>
              <a:t>dans une composante avant de lancer progressivement le déploiement à l’échelle de l’université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fr-FR" dirty="0">
              <a:solidFill>
                <a:srgbClr val="000000"/>
              </a:solidFill>
              <a:latin typeface="Marianne" panose="02000000000000000000" pitchFamily="2" charset="0"/>
            </a:endParaRPr>
          </a:p>
        </p:txBody>
      </p:sp>
      <p:sp>
        <p:nvSpPr>
          <p:cNvPr id="16" name="Espace réservé du numéro de diapositive 4">
            <a:extLst>
              <a:ext uri="{FF2B5EF4-FFF2-40B4-BE49-F238E27FC236}">
                <a16:creationId xmlns:a16="http://schemas.microsoft.com/office/drawing/2014/main" id="{FB65BC40-8925-4888-86D7-8E8E85638299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12</a:t>
            </a:fld>
            <a:endParaRPr lang="fr-FR" sz="1100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F7BCCDC-2BD7-4865-BC42-57264AB703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9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98006" y="2421330"/>
            <a:ext cx="9144000" cy="2176524"/>
          </a:xfrm>
        </p:spPr>
        <p:txBody>
          <a:bodyPr/>
          <a:lstStyle/>
          <a:p>
            <a:r>
              <a:rPr lang="fr-FR" sz="4000" b="1" i="1" dirty="0"/>
              <a:t>Comment se lancer ?</a:t>
            </a:r>
            <a:endParaRPr lang="fr-F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620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165659" y="1959013"/>
            <a:ext cx="923601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fr-FR" sz="1600" b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1"/>
            <a:endParaRPr lang="fr-FR" sz="1400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00000"/>
                </a:solidFill>
                <a:latin typeface="Marianne" panose="02000000000000000000" pitchFamily="2" charset="0"/>
              </a:rPr>
              <a:t>Phase pilote avec une composante</a:t>
            </a:r>
            <a:endParaRPr lang="fr-FR" sz="1000" b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1"/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1- Déclinaison des engagements Services Publics+ dans le contexte de la composante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sz="800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1"/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2- Réalisation d’un autodiagnostic local Services Publics+ par une équipe de la composante, afin d’identifier les marges de progression sur les 9 engagements (plan d’actions d’amélioration)</a:t>
            </a:r>
          </a:p>
          <a:p>
            <a:pPr lvl="1"/>
            <a:endParaRPr lang="fr-FR" sz="1600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00000"/>
                </a:solidFill>
                <a:latin typeface="Marianne" panose="02000000000000000000" pitchFamily="2" charset="0"/>
              </a:rPr>
              <a:t>Autodiagnostic</a:t>
            </a:r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 Services Publics+ à l’échelle de l’université </a:t>
            </a:r>
          </a:p>
          <a:p>
            <a:pPr lvl="1"/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Avec l’appui des référents amélioration continue</a:t>
            </a:r>
          </a:p>
          <a:p>
            <a:pPr lvl="1"/>
            <a:endParaRPr lang="fr-FR" sz="1600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1"/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Bilan phase pilote/autodiagnostic et préparation déploiement</a:t>
            </a:r>
          </a:p>
          <a:p>
            <a:pPr lvl="1"/>
            <a:endParaRPr lang="fr-FR" sz="1600" dirty="0"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1600" b="1" dirty="0">
                <a:latin typeface="Marianne" panose="02000000000000000000" pitchFamily="2" charset="0"/>
              </a:rPr>
              <a:t>Déploiement </a:t>
            </a:r>
            <a:r>
              <a:rPr lang="fr-FR" sz="1600" dirty="0">
                <a:solidFill>
                  <a:srgbClr val="000000"/>
                </a:solidFill>
                <a:latin typeface="Marianne" panose="02000000000000000000" pitchFamily="2" charset="0"/>
              </a:rPr>
              <a:t>Services Publics+</a:t>
            </a:r>
            <a:r>
              <a:rPr lang="fr-FR" sz="1600" b="1" dirty="0">
                <a:latin typeface="Marianne" panose="02000000000000000000" pitchFamily="2" charset="0"/>
              </a:rPr>
              <a:t> </a:t>
            </a:r>
            <a:r>
              <a:rPr lang="fr-FR" sz="1600" dirty="0">
                <a:latin typeface="Marianne" panose="02000000000000000000" pitchFamily="2" charset="0"/>
              </a:rPr>
              <a:t>au sein de l’université (vagues pluriannuelles ?)</a:t>
            </a:r>
            <a:endParaRPr lang="fr-FR" sz="1600" dirty="0">
              <a:solidFill>
                <a:srgbClr val="000000"/>
              </a:solidFill>
              <a:latin typeface="Marianne" panose="02000000000000000000" pitchFamily="2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1572534" y="543378"/>
            <a:ext cx="9486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arianne" panose="02000000000000000000" pitchFamily="2" charset="0"/>
              </a:rPr>
              <a:t>Objectif : </a:t>
            </a:r>
          </a:p>
          <a:p>
            <a:pPr algn="ctr"/>
            <a:r>
              <a:rPr lang="fr-FR" sz="2400" b="1" dirty="0">
                <a:solidFill>
                  <a:srgbClr val="FF0000"/>
                </a:solidFill>
                <a:latin typeface="Marianne" panose="02000000000000000000" pitchFamily="2" charset="0"/>
              </a:rPr>
              <a:t>lancer Services Publics+ au sein de l’université et tester la méthode sur une phase pilote avant déploiement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854847" y="6006530"/>
            <a:ext cx="10921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accent3"/>
                </a:solidFill>
                <a:latin typeface="Marianne" panose="02000000000000000000" pitchFamily="50" charset="0"/>
              </a:rPr>
              <a:t>1</a:t>
            </a:r>
            <a:r>
              <a:rPr lang="fr-FR" sz="1600" b="1" baseline="30000" dirty="0">
                <a:solidFill>
                  <a:schemeClr val="accent3"/>
                </a:solidFill>
                <a:latin typeface="Marianne" panose="02000000000000000000" pitchFamily="50" charset="0"/>
              </a:rPr>
              <a:t>ère</a:t>
            </a:r>
            <a:r>
              <a:rPr lang="fr-FR" sz="1600" b="1" dirty="0">
                <a:solidFill>
                  <a:schemeClr val="accent3"/>
                </a:solidFill>
                <a:latin typeface="Marianne" panose="02000000000000000000" pitchFamily="50" charset="0"/>
              </a:rPr>
              <a:t> étape incontournable avant de se lancer : </a:t>
            </a:r>
          </a:p>
          <a:p>
            <a:pPr algn="ctr"/>
            <a:r>
              <a:rPr lang="fr-FR" sz="1600" b="1" dirty="0">
                <a:solidFill>
                  <a:schemeClr val="accent3"/>
                </a:solidFill>
                <a:latin typeface="Marianne" panose="02000000000000000000" pitchFamily="50" charset="0"/>
              </a:rPr>
              <a:t>Cadrer la démarche amélioration continue et l’écoute des usagers à l’université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240" y="5997171"/>
            <a:ext cx="630870" cy="594134"/>
          </a:xfrm>
          <a:prstGeom prst="rect">
            <a:avLst/>
          </a:prstGeom>
        </p:spPr>
      </p:pic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F857031D-5AE4-440A-9CD4-01937196C7CE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14</a:t>
            </a:fld>
            <a:endParaRPr lang="fr-FR" sz="11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CCAD6DC-F91C-434B-92FE-D9A3ADDA34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7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oneTexte 28"/>
          <p:cNvSpPr txBox="1"/>
          <p:nvPr/>
        </p:nvSpPr>
        <p:spPr>
          <a:xfrm>
            <a:off x="1247395" y="1745477"/>
            <a:ext cx="9486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arianne" panose="02000000000000000000" pitchFamily="2" charset="0"/>
              </a:rPr>
              <a:t>Merci pour votre participation 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247395" y="2980944"/>
            <a:ext cx="945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accent1"/>
                </a:solidFill>
                <a:latin typeface="Marianne" panose="02000000000000000000" pitchFamily="50" charset="0"/>
              </a:rPr>
              <a:t>Des questions ? Envie d’en savoir plus ?</a:t>
            </a:r>
          </a:p>
          <a:p>
            <a:pPr algn="ctr"/>
            <a:r>
              <a:rPr lang="fr-FR" i="1" dirty="0">
                <a:solidFill>
                  <a:schemeClr val="accent1"/>
                </a:solidFill>
                <a:latin typeface="Marianne" panose="02000000000000000000" pitchFamily="50" charset="0"/>
              </a:rPr>
              <a:t>Contactez-nous !</a:t>
            </a:r>
          </a:p>
          <a:p>
            <a:endParaRPr lang="fr-FR" dirty="0">
              <a:solidFill>
                <a:schemeClr val="accent1"/>
              </a:solidFill>
              <a:latin typeface="Marianne" panose="02000000000000000000" pitchFamily="50" charset="0"/>
            </a:endParaRPr>
          </a:p>
          <a:p>
            <a:r>
              <a:rPr lang="fr-FR" b="1" dirty="0">
                <a:latin typeface="Marianne" panose="02000000000000000000" pitchFamily="50" charset="0"/>
              </a:rPr>
              <a:t>Prénom Nom</a:t>
            </a:r>
            <a:r>
              <a:rPr lang="fr-FR" dirty="0">
                <a:latin typeface="Marianne" panose="02000000000000000000" pitchFamily="50" charset="0"/>
              </a:rPr>
              <a:t>, Poste</a:t>
            </a:r>
          </a:p>
          <a:p>
            <a:r>
              <a:rPr lang="fr-FR" dirty="0">
                <a:latin typeface="Marianne" panose="02000000000000000000" pitchFamily="50" charset="0"/>
              </a:rPr>
              <a:t>….@....fr</a:t>
            </a:r>
          </a:p>
          <a:p>
            <a:r>
              <a:rPr lang="fr-FR" dirty="0"/>
              <a:t>tél</a:t>
            </a:r>
            <a:endParaRPr lang="fr-FR" dirty="0">
              <a:latin typeface="Marianne" panose="02000000000000000000" pitchFamily="50" charset="0"/>
            </a:endParaRPr>
          </a:p>
          <a:p>
            <a:endParaRPr lang="fr-FR" dirty="0">
              <a:solidFill>
                <a:schemeClr val="accent1"/>
              </a:solidFill>
              <a:latin typeface="Marianne" panose="02000000000000000000" pitchFamily="50" charset="0"/>
            </a:endParaRPr>
          </a:p>
          <a:p>
            <a:endParaRPr lang="fr-FR" dirty="0">
              <a:solidFill>
                <a:schemeClr val="accent1"/>
              </a:solidFill>
              <a:latin typeface="Marianne" panose="02000000000000000000" pitchFamily="50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E7FADAD-F831-4077-9F5F-8F31CECF7ED0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15</a:t>
            </a:fld>
            <a:endParaRPr lang="fr-FR" sz="11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B9DC0CD-9CE2-42EE-970B-CC89777A89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98006" y="2421330"/>
            <a:ext cx="9144000" cy="2176524"/>
          </a:xfrm>
        </p:spPr>
        <p:txBody>
          <a:bodyPr/>
          <a:lstStyle/>
          <a:p>
            <a:r>
              <a:rPr lang="fr-FR" sz="4000" b="1" i="1" dirty="0"/>
              <a:t>Services Publics+, c’est quoi ?</a:t>
            </a:r>
            <a:endParaRPr lang="fr-F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3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5F50F956-078E-4E8C-8ECC-9B0CFBABD3C4}"/>
              </a:ext>
            </a:extLst>
          </p:cNvPr>
          <p:cNvSpPr txBox="1">
            <a:spLocks/>
          </p:cNvSpPr>
          <p:nvPr/>
        </p:nvSpPr>
        <p:spPr>
          <a:xfrm>
            <a:off x="1680818" y="507962"/>
            <a:ext cx="10320017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667" b="1" dirty="0">
                <a:latin typeface="Marianne ExtraBold" panose="02000000000000000000" pitchFamily="2" charset="0"/>
              </a:rPr>
              <a:t>SERVICES PUBLICS</a:t>
            </a:r>
            <a:r>
              <a:rPr lang="fr-FR" sz="3200" b="1" cap="none" dirty="0">
                <a:latin typeface="Marianne" panose="02000000000000000000" pitchFamily="2" charset="0"/>
              </a:rPr>
              <a:t>+</a:t>
            </a:r>
            <a:br>
              <a:rPr lang="fr-FR" sz="1867" b="1" cap="none" dirty="0">
                <a:latin typeface="Marianne" panose="02000000000000000000" pitchFamily="2" charset="0"/>
              </a:rPr>
            </a:br>
            <a:r>
              <a:rPr lang="fr-FR" sz="2000" b="1" dirty="0">
                <a:solidFill>
                  <a:srgbClr val="8E8ED5"/>
                </a:solidFill>
                <a:latin typeface="Marianne" panose="02000000000000000000" pitchFamily="2" charset="0"/>
              </a:rPr>
              <a:t>QU’EST-CE QUE C’EST ?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B7D524AE-CE50-4A2B-B060-50D0BD5A34C0}"/>
              </a:ext>
            </a:extLst>
          </p:cNvPr>
          <p:cNvSpPr txBox="1">
            <a:spLocks/>
          </p:cNvSpPr>
          <p:nvPr/>
        </p:nvSpPr>
        <p:spPr>
          <a:xfrm>
            <a:off x="1154430" y="1895199"/>
            <a:ext cx="1093120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9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LE PROGRAMME </a:t>
            </a:r>
            <a:r>
              <a:rPr lang="fr-FR" sz="1900" b="1" cap="none" dirty="0">
                <a:latin typeface="Marianne" panose="02000000000000000000" pitchFamily="2" charset="0"/>
              </a:rPr>
              <a:t>D’AMÉLIORATION CONTINUE </a:t>
            </a:r>
            <a:r>
              <a:rPr lang="fr-FR" sz="19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DES ADMINISTRATIONS PUBLIQUES</a:t>
            </a:r>
          </a:p>
          <a:p>
            <a:pPr>
              <a:lnSpc>
                <a:spcPct val="100000"/>
              </a:lnSpc>
            </a:pPr>
            <a:r>
              <a:rPr lang="fr-FR" sz="19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CENTRÉ SUR </a:t>
            </a:r>
            <a:r>
              <a:rPr lang="fr-FR" sz="1900" b="1" cap="none" dirty="0">
                <a:latin typeface="Marianne" panose="02000000000000000000" pitchFamily="2" charset="0"/>
              </a:rPr>
              <a:t>L’EXPÉRIENCE USAGERS POUR DES SERVICES PUBLICS </a:t>
            </a:r>
            <a:r>
              <a:rPr lang="fr-FR" sz="1900" b="1" cap="none" dirty="0">
                <a:solidFill>
                  <a:schemeClr val="tx1"/>
                </a:solidFill>
                <a:latin typeface="Marianne" panose="02000000000000000000" pitchFamily="2" charset="0"/>
              </a:rPr>
              <a:t>TOUJOURS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0824310-57DA-45DD-815F-72E9CFD51039}"/>
              </a:ext>
            </a:extLst>
          </p:cNvPr>
          <p:cNvSpPr txBox="1"/>
          <p:nvPr/>
        </p:nvSpPr>
        <p:spPr>
          <a:xfrm>
            <a:off x="2563483" y="2708863"/>
            <a:ext cx="8242115" cy="449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>
              <a:lnSpc>
                <a:spcPct val="130000"/>
              </a:lnSpc>
              <a:defRPr/>
            </a:pPr>
            <a:r>
              <a:rPr lang="fr-FR" sz="2000" b="1" dirty="0">
                <a:solidFill>
                  <a:srgbClr val="C00000"/>
                </a:solidFill>
                <a:latin typeface="Marianne" panose="02000000000000000000" pitchFamily="2" charset="0"/>
              </a:rPr>
              <a:t>+</a:t>
            </a:r>
            <a:r>
              <a:rPr lang="fr-FR" sz="2000" b="1" dirty="0">
                <a:solidFill>
                  <a:schemeClr val="tx2"/>
                </a:solidFill>
                <a:latin typeface="Marianne" panose="02000000000000000000" pitchFamily="2" charset="0"/>
              </a:rPr>
              <a:t> PROCHES                    </a:t>
            </a:r>
            <a:r>
              <a:rPr lang="fr-FR" sz="2000" b="1" dirty="0">
                <a:solidFill>
                  <a:srgbClr val="FF0000"/>
                </a:solidFill>
                <a:latin typeface="Marianne" panose="02000000000000000000" pitchFamily="2" charset="0"/>
              </a:rPr>
              <a:t>+</a:t>
            </a:r>
            <a:r>
              <a:rPr lang="fr-FR" sz="2000" b="1" dirty="0">
                <a:solidFill>
                  <a:schemeClr val="tx2"/>
                </a:solidFill>
                <a:latin typeface="Marianne" panose="02000000000000000000" pitchFamily="2" charset="0"/>
              </a:rPr>
              <a:t> SIMPLES                     </a:t>
            </a:r>
            <a:r>
              <a:rPr lang="fr-FR" sz="2000" b="1" dirty="0">
                <a:solidFill>
                  <a:srgbClr val="C00000"/>
                </a:solidFill>
                <a:latin typeface="Marianne" panose="02000000000000000000" pitchFamily="2" charset="0"/>
              </a:rPr>
              <a:t>+</a:t>
            </a:r>
            <a:r>
              <a:rPr lang="fr-FR" sz="2000" b="1" dirty="0">
                <a:solidFill>
                  <a:schemeClr val="bg2"/>
                </a:solidFill>
                <a:latin typeface="Marianne" panose="02000000000000000000" pitchFamily="2" charset="0"/>
              </a:rPr>
              <a:t> </a:t>
            </a:r>
            <a:r>
              <a:rPr lang="fr-FR" sz="2000" b="1" dirty="0">
                <a:solidFill>
                  <a:schemeClr val="tx2"/>
                </a:solidFill>
                <a:latin typeface="Marianne" panose="02000000000000000000" pitchFamily="2" charset="0"/>
              </a:rPr>
              <a:t>EFFICACES</a:t>
            </a:r>
          </a:p>
        </p:txBody>
      </p:sp>
      <p:sp>
        <p:nvSpPr>
          <p:cNvPr id="10" name="Signalisation droite 3">
            <a:extLst>
              <a:ext uri="{FF2B5EF4-FFF2-40B4-BE49-F238E27FC236}">
                <a16:creationId xmlns:a16="http://schemas.microsoft.com/office/drawing/2014/main" id="{E9FBD34C-ECEC-4D36-B45C-A5342703C47D}"/>
              </a:ext>
            </a:extLst>
          </p:cNvPr>
          <p:cNvSpPr/>
          <p:nvPr/>
        </p:nvSpPr>
        <p:spPr>
          <a:xfrm rot="5400000">
            <a:off x="1973616" y="4842267"/>
            <a:ext cx="1422107" cy="1512000"/>
          </a:xfrm>
          <a:prstGeom prst="homePlate">
            <a:avLst>
              <a:gd name="adj" fmla="val 24346"/>
            </a:avLst>
          </a:prstGeom>
          <a:solidFill>
            <a:srgbClr val="FD3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12EF20-6095-492B-B633-703848061DEC}"/>
              </a:ext>
            </a:extLst>
          </p:cNvPr>
          <p:cNvSpPr/>
          <p:nvPr/>
        </p:nvSpPr>
        <p:spPr>
          <a:xfrm>
            <a:off x="2022712" y="5294895"/>
            <a:ext cx="13239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>
              <a:lnSpc>
                <a:spcPct val="120000"/>
              </a:lnSpc>
            </a:pPr>
            <a:r>
              <a:rPr lang="fr-FR" sz="1300" dirty="0">
                <a:solidFill>
                  <a:schemeClr val="bg1"/>
                </a:solidFill>
                <a:latin typeface="Marianne Light" panose="02000000000000000000" pitchFamily="50" charset="0"/>
              </a:rPr>
              <a:t>LA</a:t>
            </a:r>
            <a:r>
              <a:rPr lang="fr-FR" sz="13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algn="ctr" defTabSz="1219140">
              <a:lnSpc>
                <a:spcPct val="120000"/>
              </a:lnSpc>
            </a:pPr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PROMESSE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A698786-9B96-483E-A64D-4EF4448D3495}"/>
              </a:ext>
            </a:extLst>
          </p:cNvPr>
          <p:cNvCxnSpPr>
            <a:cxnSpLocks/>
          </p:cNvCxnSpPr>
          <p:nvPr/>
        </p:nvCxnSpPr>
        <p:spPr>
          <a:xfrm>
            <a:off x="3958511" y="4239468"/>
            <a:ext cx="4724400" cy="0"/>
          </a:xfrm>
          <a:prstGeom prst="line">
            <a:avLst/>
          </a:prstGeom>
          <a:ln w="50800">
            <a:solidFill>
              <a:srgbClr val="E822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ignalisation droite 3">
            <a:extLst>
              <a:ext uri="{FF2B5EF4-FFF2-40B4-BE49-F238E27FC236}">
                <a16:creationId xmlns:a16="http://schemas.microsoft.com/office/drawing/2014/main" id="{50C3045F-F1E9-410C-B051-6C8E20EDB63D}"/>
              </a:ext>
            </a:extLst>
          </p:cNvPr>
          <p:cNvSpPr/>
          <p:nvPr/>
        </p:nvSpPr>
        <p:spPr>
          <a:xfrm rot="5400000">
            <a:off x="3798441" y="4842267"/>
            <a:ext cx="1422107" cy="1512000"/>
          </a:xfrm>
          <a:prstGeom prst="homePlate">
            <a:avLst>
              <a:gd name="adj" fmla="val 24346"/>
            </a:avLst>
          </a:prstGeom>
          <a:solidFill>
            <a:srgbClr val="FD3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alisation droite 3">
            <a:extLst>
              <a:ext uri="{FF2B5EF4-FFF2-40B4-BE49-F238E27FC236}">
                <a16:creationId xmlns:a16="http://schemas.microsoft.com/office/drawing/2014/main" id="{78B26E20-7A70-4554-B6A8-720F3DD54763}"/>
              </a:ext>
            </a:extLst>
          </p:cNvPr>
          <p:cNvSpPr/>
          <p:nvPr/>
        </p:nvSpPr>
        <p:spPr>
          <a:xfrm rot="5400000">
            <a:off x="7448095" y="4842267"/>
            <a:ext cx="1422107" cy="1512000"/>
          </a:xfrm>
          <a:prstGeom prst="homePlate">
            <a:avLst>
              <a:gd name="adj" fmla="val 24346"/>
            </a:avLst>
          </a:prstGeom>
          <a:solidFill>
            <a:srgbClr val="FD3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alisation droite 3">
            <a:extLst>
              <a:ext uri="{FF2B5EF4-FFF2-40B4-BE49-F238E27FC236}">
                <a16:creationId xmlns:a16="http://schemas.microsoft.com/office/drawing/2014/main" id="{1A966274-6AF5-482F-A736-E4595C283F82}"/>
              </a:ext>
            </a:extLst>
          </p:cNvPr>
          <p:cNvSpPr/>
          <p:nvPr/>
        </p:nvSpPr>
        <p:spPr>
          <a:xfrm rot="5400000">
            <a:off x="5623269" y="4842265"/>
            <a:ext cx="1422105" cy="1512000"/>
          </a:xfrm>
          <a:prstGeom prst="homePlate">
            <a:avLst>
              <a:gd name="adj" fmla="val 24346"/>
            </a:avLst>
          </a:prstGeom>
          <a:solidFill>
            <a:srgbClr val="FD3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BAFCB6-1430-4C30-B053-90A1A778D7C2}"/>
              </a:ext>
            </a:extLst>
          </p:cNvPr>
          <p:cNvSpPr/>
          <p:nvPr/>
        </p:nvSpPr>
        <p:spPr>
          <a:xfrm>
            <a:off x="3847539" y="5294895"/>
            <a:ext cx="13239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>
              <a:lnSpc>
                <a:spcPct val="120000"/>
              </a:lnSpc>
            </a:pPr>
            <a:r>
              <a:rPr lang="fr-FR" sz="1300" dirty="0">
                <a:solidFill>
                  <a:schemeClr val="bg1"/>
                </a:solidFill>
                <a:latin typeface="Marianne Light" panose="02000000000000000000" pitchFamily="50" charset="0"/>
              </a:rPr>
              <a:t>LA</a:t>
            </a:r>
            <a:r>
              <a:rPr lang="fr-FR" sz="1300" b="1" dirty="0">
                <a:solidFill>
                  <a:schemeClr val="bg1"/>
                </a:solidFill>
                <a:latin typeface="+mj-lt"/>
              </a:rPr>
              <a:t> </a:t>
            </a:r>
            <a:br>
              <a:rPr lang="fr-FR" sz="1300" b="1" dirty="0">
                <a:solidFill>
                  <a:schemeClr val="bg1"/>
                </a:solidFill>
                <a:latin typeface="+mj-lt"/>
              </a:rPr>
            </a:br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PREUVE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3DDA00-ED3E-49C5-8E8C-A2B6CA4CB273}"/>
              </a:ext>
            </a:extLst>
          </p:cNvPr>
          <p:cNvSpPr/>
          <p:nvPr/>
        </p:nvSpPr>
        <p:spPr>
          <a:xfrm>
            <a:off x="5672364" y="5257983"/>
            <a:ext cx="132391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/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L’ÉCOUTE</a:t>
            </a:r>
            <a:r>
              <a:rPr lang="fr-FR" sz="1300" b="1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algn="ctr" defTabSz="1219140"/>
            <a:r>
              <a:rPr lang="fr-FR" sz="1300" dirty="0">
                <a:solidFill>
                  <a:schemeClr val="bg1"/>
                </a:solidFill>
                <a:latin typeface="Marianne Light" panose="02000000000000000000" pitchFamily="50" charset="0"/>
              </a:rPr>
              <a:t>DES</a:t>
            </a:r>
            <a:r>
              <a:rPr lang="fr-FR" sz="1300" b="1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algn="ctr" defTabSz="1219140"/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USAGERS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BC4C97-D257-421B-B2E1-5884D085AC21}"/>
              </a:ext>
            </a:extLst>
          </p:cNvPr>
          <p:cNvSpPr/>
          <p:nvPr/>
        </p:nvSpPr>
        <p:spPr>
          <a:xfrm>
            <a:off x="7304627" y="5294895"/>
            <a:ext cx="1709040" cy="572464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 defTabSz="1219140">
              <a:lnSpc>
                <a:spcPct val="120000"/>
              </a:lnSpc>
            </a:pPr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L’AMÉLIORATION</a:t>
            </a:r>
            <a:r>
              <a:rPr lang="fr-FR" sz="13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CONTINUE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54A9A8F0-5964-4DFC-9724-5D62B41D6A2C}"/>
              </a:ext>
            </a:extLst>
          </p:cNvPr>
          <p:cNvSpPr/>
          <p:nvPr/>
        </p:nvSpPr>
        <p:spPr>
          <a:xfrm>
            <a:off x="2465594" y="4655583"/>
            <a:ext cx="438151" cy="438151"/>
          </a:xfrm>
          <a:prstGeom prst="ellipse">
            <a:avLst/>
          </a:prstGeom>
          <a:solidFill>
            <a:srgbClr val="E8220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 ExtraBold" panose="02000000000000000000" pitchFamily="50" charset="0"/>
              </a:rPr>
              <a:t>1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3305244-1C8C-4E9D-BE8E-E2100680F229}"/>
              </a:ext>
            </a:extLst>
          </p:cNvPr>
          <p:cNvSpPr/>
          <p:nvPr/>
        </p:nvSpPr>
        <p:spPr>
          <a:xfrm>
            <a:off x="4290419" y="4655583"/>
            <a:ext cx="438151" cy="438151"/>
          </a:xfrm>
          <a:prstGeom prst="ellipse">
            <a:avLst/>
          </a:prstGeom>
          <a:solidFill>
            <a:srgbClr val="E8220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 ExtraBold" panose="02000000000000000000" pitchFamily="50" charset="0"/>
              </a:rPr>
              <a:t>2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03A0FF16-DC86-4FB1-82DC-6F6B972B199D}"/>
              </a:ext>
            </a:extLst>
          </p:cNvPr>
          <p:cNvSpPr/>
          <p:nvPr/>
        </p:nvSpPr>
        <p:spPr>
          <a:xfrm>
            <a:off x="6115246" y="4655583"/>
            <a:ext cx="438151" cy="438151"/>
          </a:xfrm>
          <a:prstGeom prst="ellipse">
            <a:avLst/>
          </a:prstGeom>
          <a:solidFill>
            <a:srgbClr val="E8220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 ExtraBold" panose="02000000000000000000" pitchFamily="50" charset="0"/>
              </a:rPr>
              <a:t>3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374592FF-7F2F-444A-8AFF-5D2F66D9F1D2}"/>
              </a:ext>
            </a:extLst>
          </p:cNvPr>
          <p:cNvSpPr/>
          <p:nvPr/>
        </p:nvSpPr>
        <p:spPr>
          <a:xfrm>
            <a:off x="7940073" y="4655583"/>
            <a:ext cx="438151" cy="438151"/>
          </a:xfrm>
          <a:prstGeom prst="ellipse">
            <a:avLst/>
          </a:prstGeom>
          <a:solidFill>
            <a:srgbClr val="E8220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 ExtraBold" panose="02000000000000000000" pitchFamily="50" charset="0"/>
              </a:rPr>
              <a:t>4</a:t>
            </a: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269D891A-C0FE-497A-858D-9DE315CC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5312" y="3302986"/>
            <a:ext cx="6985000" cy="822181"/>
          </a:xfrm>
          <a:solidFill>
            <a:schemeClr val="bg1"/>
          </a:solidFill>
        </p:spPr>
        <p:txBody>
          <a:bodyPr/>
          <a:lstStyle/>
          <a:p>
            <a:r>
              <a:rPr lang="fr-FR" sz="2400" dirty="0"/>
              <a:t>LES 5 PILIERS DU PROGRAMME</a:t>
            </a:r>
          </a:p>
        </p:txBody>
      </p:sp>
      <p:sp>
        <p:nvSpPr>
          <p:cNvPr id="25" name="Signalisation droite 3">
            <a:extLst>
              <a:ext uri="{FF2B5EF4-FFF2-40B4-BE49-F238E27FC236}">
                <a16:creationId xmlns:a16="http://schemas.microsoft.com/office/drawing/2014/main" id="{78B26E20-7A70-4554-B6A8-720F3DD54763}"/>
              </a:ext>
            </a:extLst>
          </p:cNvPr>
          <p:cNvSpPr/>
          <p:nvPr/>
        </p:nvSpPr>
        <p:spPr>
          <a:xfrm rot="5400000">
            <a:off x="9299985" y="4828411"/>
            <a:ext cx="1422107" cy="1512000"/>
          </a:xfrm>
          <a:prstGeom prst="homePlate">
            <a:avLst>
              <a:gd name="adj" fmla="val 24346"/>
            </a:avLst>
          </a:prstGeom>
          <a:solidFill>
            <a:srgbClr val="F48F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2BC4C97-D257-421B-B2E1-5884D085AC21}"/>
              </a:ext>
            </a:extLst>
          </p:cNvPr>
          <p:cNvSpPr/>
          <p:nvPr/>
        </p:nvSpPr>
        <p:spPr>
          <a:xfrm>
            <a:off x="9156519" y="5281039"/>
            <a:ext cx="1709040" cy="3323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 defTabSz="1219140">
              <a:lnSpc>
                <a:spcPct val="120000"/>
              </a:lnSpc>
            </a:pPr>
            <a:r>
              <a:rPr lang="fr-FR" sz="1300" dirty="0">
                <a:solidFill>
                  <a:schemeClr val="bg1"/>
                </a:solidFill>
                <a:latin typeface="Marianne ExtraBold" panose="02000000000000000000" pitchFamily="50" charset="0"/>
              </a:rPr>
              <a:t>LE LABEL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374592FF-7F2F-444A-8AFF-5D2F66D9F1D2}"/>
              </a:ext>
            </a:extLst>
          </p:cNvPr>
          <p:cNvSpPr/>
          <p:nvPr/>
        </p:nvSpPr>
        <p:spPr>
          <a:xfrm>
            <a:off x="9791963" y="4641729"/>
            <a:ext cx="438151" cy="438151"/>
          </a:xfrm>
          <a:prstGeom prst="ellipse">
            <a:avLst/>
          </a:prstGeom>
          <a:solidFill>
            <a:srgbClr val="F48F70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 ExtraBold" panose="02000000000000000000" pitchFamily="50" charset="0"/>
              </a:rPr>
              <a:t>5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7968387" y="4408307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FFA08F"/>
                </a:solidFill>
                <a:latin typeface="Marianne ExtraBold" panose="02000000000000000000" pitchFamily="2" charset="0"/>
              </a:rPr>
              <a:t>DÉMARCHE VOLONTAIRE</a:t>
            </a:r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29" name="Espace réservé du numéro de diapositive 4">
            <a:extLst>
              <a:ext uri="{FF2B5EF4-FFF2-40B4-BE49-F238E27FC236}">
                <a16:creationId xmlns:a16="http://schemas.microsoft.com/office/drawing/2014/main" id="{914114D7-EEDE-43C7-B416-081142A8374D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3</a:t>
            </a:fld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480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67" b="1" dirty="0">
                <a:latin typeface="Marianne ExtraBold" panose="02000000000000000000" pitchFamily="2" charset="0"/>
              </a:rPr>
              <a:t>Le programme services publics+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B7D524AE-CE50-4A2B-B060-50D0BD5A34C0}"/>
              </a:ext>
            </a:extLst>
          </p:cNvPr>
          <p:cNvSpPr txBox="1">
            <a:spLocks/>
          </p:cNvSpPr>
          <p:nvPr/>
        </p:nvSpPr>
        <p:spPr>
          <a:xfrm>
            <a:off x="1441657" y="1617119"/>
            <a:ext cx="7938603" cy="49290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fr-FR" sz="2400" cap="none" dirty="0">
              <a:solidFill>
                <a:schemeClr val="tx1"/>
              </a:solidFill>
              <a:latin typeface="+mn-lt"/>
            </a:endParaRPr>
          </a:p>
          <a:p>
            <a:pPr algn="l"/>
            <a:endParaRPr lang="fr-FR" sz="2400" cap="none" dirty="0">
              <a:solidFill>
                <a:schemeClr val="tx1"/>
              </a:solidFill>
              <a:latin typeface="+mn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2" charset="0"/>
              </a:rPr>
              <a:t>Sous l’autorité du ministre de l'Action publique, de la Fonction publique et de la Simplification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2" charset="0"/>
              </a:rPr>
              <a:t>Suivie en conseil des ministres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2" charset="0"/>
              </a:rPr>
              <a:t>Pour améliorer la qualité du service rendu à l’usager</a:t>
            </a:r>
          </a:p>
          <a:p>
            <a:pPr lvl="1"/>
            <a:endParaRPr lang="fr-FR" dirty="0">
              <a:latin typeface="Marianne" panose="02000000000000000000" pitchFamily="2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dirty="0">
              <a:latin typeface="Marianne" panose="02000000000000000000" pitchFamily="2" charset="0"/>
            </a:endParaRPr>
          </a:p>
          <a:p>
            <a:pPr lvl="1"/>
            <a:endParaRPr lang="fr-FR" b="1" dirty="0"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Marianne" panose="02000000000000000000" pitchFamily="2" charset="0"/>
              </a:rPr>
              <a:t>10 ministères et une quarantaine de réseaux de services publics</a:t>
            </a:r>
            <a:r>
              <a:rPr lang="fr-FR" dirty="0">
                <a:latin typeface="Marianne" panose="02000000000000000000" pitchFamily="2" charset="0"/>
              </a:rPr>
              <a:t> (services des impôts, pôle emploi, organismes de sécurité sociale, gendarmerie, police, éducation nationale, universités et CROUS, culture, défense,..)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1100" b="1" dirty="0"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b="1" dirty="0">
                <a:latin typeface="Marianne" panose="02000000000000000000" pitchFamily="2" charset="0"/>
              </a:rPr>
              <a:t>2,5 millions d’agents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1050" b="1" cap="none" dirty="0">
              <a:latin typeface="Marianne" panose="02000000000000000000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2" charset="0"/>
              </a:rPr>
              <a:t>P</a:t>
            </a:r>
            <a:r>
              <a:rPr lang="fr-FR" cap="none" dirty="0">
                <a:latin typeface="Marianne" panose="02000000000000000000" pitchFamily="2" charset="0"/>
              </a:rPr>
              <a:t>rès de </a:t>
            </a:r>
            <a:r>
              <a:rPr lang="fr-FR" b="1" cap="none" dirty="0">
                <a:latin typeface="Marianne" panose="02000000000000000000" pitchFamily="2" charset="0"/>
              </a:rPr>
              <a:t>47 millions de Français (usagers) </a:t>
            </a:r>
            <a:r>
              <a:rPr lang="fr-FR" cap="none" dirty="0">
                <a:latin typeface="Marianne" panose="02000000000000000000" pitchFamily="2" charset="0"/>
              </a:rPr>
              <a:t>potentiellement</a:t>
            </a:r>
            <a:endParaRPr lang="fr-FR" dirty="0">
              <a:latin typeface="Marianne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fr-FR" sz="1800" cap="none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1592605" y="3609051"/>
            <a:ext cx="7505270" cy="4575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kern="0" dirty="0">
                <a:solidFill>
                  <a:srgbClr val="FFFFFF"/>
                </a:solidFill>
                <a:latin typeface="Marianne ExtraBold"/>
              </a:rPr>
              <a:t>TOUS LES SERVICES PUBLICS DE L’ETAT EN CONTACT AVEC L’USAGER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1576436" y="1749543"/>
            <a:ext cx="7669044" cy="457585"/>
            <a:chOff x="3144919" y="1732212"/>
            <a:chExt cx="7669044" cy="457585"/>
          </a:xfrm>
        </p:grpSpPr>
        <p:sp>
          <p:nvSpPr>
            <p:cNvPr id="22" name="Rectangle 21"/>
            <p:cNvSpPr/>
            <p:nvPr/>
          </p:nvSpPr>
          <p:spPr>
            <a:xfrm>
              <a:off x="3161088" y="1732212"/>
              <a:ext cx="7489101" cy="457585"/>
            </a:xfrm>
            <a:prstGeom prst="rect">
              <a:avLst/>
            </a:prstGeom>
            <a:solidFill>
              <a:srgbClr val="00009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 Light"/>
                <a:ea typeface="+mn-ea"/>
                <a:cs typeface="+mn-cs"/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3144919" y="1781942"/>
              <a:ext cx="7669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 ExtraBold"/>
                </a:rPr>
                <a:t>UNE POLITIQUE PRIORITAIRE DU</a:t>
              </a:r>
              <a:r>
                <a:rPr kumimoji="0" lang="fr-FR" sz="1600" b="0" i="0" u="none" strike="noStrike" kern="0" cap="none" spc="0" normalizeH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arianne ExtraBold"/>
                </a:rPr>
                <a:t> GOUVERNEMENT </a:t>
              </a:r>
              <a:endPara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rianne ExtraBold"/>
              </a:endParaRPr>
            </a:p>
          </p:txBody>
        </p:sp>
      </p:grpSp>
      <p:sp>
        <p:nvSpPr>
          <p:cNvPr id="29" name="Titre 1">
            <a:extLst>
              <a:ext uri="{FF2B5EF4-FFF2-40B4-BE49-F238E27FC236}">
                <a16:creationId xmlns:a16="http://schemas.microsoft.com/office/drawing/2014/main" id="{5F50F956-078E-4E8C-8ECC-9B0CFBABD3C4}"/>
              </a:ext>
            </a:extLst>
          </p:cNvPr>
          <p:cNvSpPr txBox="1">
            <a:spLocks/>
          </p:cNvSpPr>
          <p:nvPr/>
        </p:nvSpPr>
        <p:spPr>
          <a:xfrm>
            <a:off x="82606" y="2474335"/>
            <a:ext cx="1220195" cy="3929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rgbClr val="8E8ED5"/>
                </a:solidFill>
              </a:rPr>
              <a:t>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1BBAD04-038E-4955-BAA6-A0C08D0638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2241" y="2425191"/>
            <a:ext cx="2196204" cy="310983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42EFEE6-EDE3-449A-8E0B-DCF3859CEB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17" name="Espace réservé du numéro de diapositive 4">
            <a:extLst>
              <a:ext uri="{FF2B5EF4-FFF2-40B4-BE49-F238E27FC236}">
                <a16:creationId xmlns:a16="http://schemas.microsoft.com/office/drawing/2014/main" id="{403A2EC7-1AD9-4ACF-992D-4B2380FF3C4C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4</a:t>
            </a:fld>
            <a:endParaRPr lang="fr-FR" sz="11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E02C381-F37B-4198-B72C-894A9E67F7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427" b="25813"/>
          <a:stretch/>
        </p:blipFill>
        <p:spPr>
          <a:xfrm>
            <a:off x="9894510" y="3015574"/>
            <a:ext cx="923638" cy="41342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743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8"/>
          <a:stretch/>
        </p:blipFill>
        <p:spPr>
          <a:xfrm>
            <a:off x="1875522" y="1412776"/>
            <a:ext cx="3482863" cy="493174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9" name="Rectangle 28"/>
          <p:cNvSpPr/>
          <p:nvPr/>
        </p:nvSpPr>
        <p:spPr>
          <a:xfrm>
            <a:off x="2220979" y="2443141"/>
            <a:ext cx="1481068" cy="435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038" t="41557" r="34434" b="41777"/>
          <a:stretch/>
        </p:blipFill>
        <p:spPr>
          <a:xfrm>
            <a:off x="2210929" y="2428480"/>
            <a:ext cx="1522993" cy="438945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715" y="3977600"/>
            <a:ext cx="6196493" cy="213969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903979" y="1717025"/>
            <a:ext cx="5832115" cy="181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67" b="1" dirty="0">
                <a:solidFill>
                  <a:schemeClr val="tx2"/>
                </a:solidFill>
                <a:latin typeface="Marianne" panose="02000000000000000000" pitchFamily="2" charset="0"/>
              </a:rPr>
              <a:t>Des engagements :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fr-FR" sz="1867" dirty="0">
                <a:solidFill>
                  <a:schemeClr val="tx2"/>
                </a:solidFill>
                <a:latin typeface="Marianne" panose="02000000000000000000" pitchFamily="2" charset="0"/>
              </a:rPr>
              <a:t>intégrant les attentes prioritaires des usagers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fr-FR" sz="1867" u="sng" dirty="0">
                <a:solidFill>
                  <a:schemeClr val="tx2"/>
                </a:solidFill>
                <a:latin typeface="Marianne" panose="02000000000000000000" pitchFamily="2" charset="0"/>
              </a:rPr>
              <a:t>communs</a:t>
            </a:r>
            <a:r>
              <a:rPr lang="fr-FR" sz="1867" dirty="0">
                <a:solidFill>
                  <a:schemeClr val="tx2"/>
                </a:solidFill>
                <a:latin typeface="Marianne" panose="02000000000000000000" pitchFamily="2" charset="0"/>
              </a:rPr>
              <a:t> à tous les services publics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fr-FR" sz="1867" dirty="0">
                <a:solidFill>
                  <a:schemeClr val="tx2"/>
                </a:solidFill>
                <a:latin typeface="Marianne" panose="02000000000000000000" pitchFamily="2" charset="0"/>
              </a:rPr>
              <a:t>qui doivent </a:t>
            </a:r>
            <a:r>
              <a:rPr lang="fr-FR" sz="1867" u="sng" dirty="0">
                <a:solidFill>
                  <a:schemeClr val="tx2"/>
                </a:solidFill>
                <a:latin typeface="Marianne" panose="02000000000000000000" pitchFamily="2" charset="0"/>
              </a:rPr>
              <a:t>se décliner </a:t>
            </a:r>
            <a:r>
              <a:rPr lang="fr-FR" sz="1867" dirty="0">
                <a:solidFill>
                  <a:schemeClr val="tx2"/>
                </a:solidFill>
                <a:latin typeface="Marianne" panose="02000000000000000000" pitchFamily="2" charset="0"/>
              </a:rPr>
              <a:t>dans le quotidien et dans la stratégie de qualité de service des administrations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B39C4F0-C219-4FCD-A8ED-F32467EFA987}"/>
              </a:ext>
            </a:extLst>
          </p:cNvPr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67" b="1" cap="none" dirty="0">
                <a:latin typeface="Marianne ExtraBold" panose="02000000000000000000" pitchFamily="2" charset="0"/>
              </a:rPr>
              <a:t>LES</a:t>
            </a:r>
            <a:r>
              <a:rPr lang="fr-FR" sz="2667" b="1" dirty="0">
                <a:latin typeface="Marianne ExtraBold" panose="02000000000000000000" pitchFamily="2" charset="0"/>
              </a:rPr>
              <a:t> ENGAGEMENTS services publics+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AF18CC8-FC12-4668-91FF-146255BC72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82F16E47-6837-4C06-BAC1-A6E8D1106094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5</a:t>
            </a:fld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269074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754723"/>
              </p:ext>
            </p:extLst>
          </p:nvPr>
        </p:nvGraphicFramePr>
        <p:xfrm>
          <a:off x="1267355" y="1080723"/>
          <a:ext cx="10753195" cy="5422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4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8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1582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latin typeface="+mj-lt"/>
                        </a:rPr>
                        <a:t>N°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latin typeface="+mj-lt"/>
                        </a:rPr>
                        <a:t>THÉMATIQUES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latin typeface="+mj-lt"/>
                        </a:rPr>
                        <a:t>CONTENU</a:t>
                      </a:r>
                      <a:r>
                        <a:rPr lang="fr-FR" sz="1600" baseline="0" dirty="0">
                          <a:latin typeface="+mj-lt"/>
                        </a:rPr>
                        <a:t> (points clefs)</a:t>
                      </a:r>
                      <a:endParaRPr lang="fr-FR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520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Accueil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 de qualité, dans le respect mutuel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Droit à l’erreur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-L’usager est accueilli dans de bonnes conditions (courtoisie, locaux,..)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-Respect mutuel : bienveillance à l’attention de l’usager, gestion des incivilités commises à l’encontre des agents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-L’usager a le droit de se tromper sans être sanctionné par l’administration. L’usager est présumé de bonne foi; passer d’une posture de contrôle à une posture de confiance a priori (loi ESSOC). L’administration informe l’usager et lui permet de modifier ses informations ; elle explique clairement à l’usager comment réaliser ses démarches et travaille à les simplifier si besoin.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baseline="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0787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Facilité d’accès 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et accessibilité des services publics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-L’usager a le choix entre différents moyens pour contacter le service public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-Il sait comment contacter l’administration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-L’interaction avec le service public est facile pour tous les usagers, quel que soit le canal de contact (signalétique, SVI simples, gestion de l’affluence)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-L’administration garantit l’accessibilité de l’ensemble des canaux, en particulier pour les personnes en situation de handicap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-Elle optimise le parcours de l’usager entre les différents canaux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9281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Accompagnement adapté aux besoins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Marianne" panose="02000000000000000000" pitchFamily="2" charset="0"/>
                        </a:rPr>
                        <a:t>-L’administration accompagne</a:t>
                      </a:r>
                      <a:r>
                        <a:rPr lang="fr-FR" sz="1200" baseline="0" dirty="0">
                          <a:latin typeface="Marianne" panose="02000000000000000000" pitchFamily="2" charset="0"/>
                        </a:rPr>
                        <a:t> et guide </a:t>
                      </a:r>
                      <a:r>
                        <a:rPr lang="fr-FR" sz="1200" dirty="0">
                          <a:latin typeface="Marianne" panose="02000000000000000000" pitchFamily="2" charset="0"/>
                        </a:rPr>
                        <a:t>l’usager dans la réalisation de ses démarches, </a:t>
                      </a:r>
                      <a:r>
                        <a:rPr lang="fr-FR" sz="1200" baseline="0" dirty="0">
                          <a:latin typeface="Marianne" panose="02000000000000000000" pitchFamily="2" charset="0"/>
                        </a:rPr>
                        <a:t>en lui facilitant </a:t>
                      </a:r>
                      <a:r>
                        <a:rPr lang="fr-FR" sz="1200" dirty="0">
                          <a:latin typeface="Marianne" panose="02000000000000000000" pitchFamily="2" charset="0"/>
                        </a:rPr>
                        <a:t>l’accès à ses données, et en prenant en compte la diversité de ses besoins et situations</a:t>
                      </a:r>
                      <a:br>
                        <a:rPr lang="fr-FR" sz="1200" baseline="0" dirty="0">
                          <a:latin typeface="Marianne" panose="02000000000000000000" pitchFamily="2" charset="0"/>
                        </a:rPr>
                      </a:br>
                      <a:r>
                        <a:rPr lang="fr-FR" sz="1200" baseline="0" dirty="0">
                          <a:latin typeface="Marianne" panose="02000000000000000000" pitchFamily="2" charset="0"/>
                        </a:rPr>
                        <a:t>-Simplification des parcours et démarches de l’usager; éviter de redemander des informations déjà transmises et orientation de l’usager vers le bon interlocuteur</a:t>
                      </a:r>
                      <a:br>
                        <a:rPr lang="fr-FR" sz="1200" baseline="0" dirty="0">
                          <a:latin typeface="Marianne" panose="02000000000000000000" pitchFamily="2" charset="0"/>
                        </a:rPr>
                      </a:br>
                      <a:r>
                        <a:rPr lang="fr-FR" sz="1200" baseline="0" dirty="0">
                          <a:latin typeface="Marianne" panose="02000000000000000000" pitchFamily="2" charset="0"/>
                        </a:rPr>
                        <a:t>-Proactivité du service public (aller vers l’usager, appels sortants pour informer,..)</a:t>
                      </a:r>
                      <a:br>
                        <a:rPr lang="fr-FR" sz="1200" baseline="0" dirty="0">
                          <a:latin typeface="Marianne" panose="02000000000000000000" pitchFamily="2" charset="0"/>
                        </a:rPr>
                      </a:br>
                      <a:r>
                        <a:rPr lang="fr-FR" sz="1200" baseline="0" dirty="0">
                          <a:latin typeface="Marianne" panose="02000000000000000000" pitchFamily="2" charset="0"/>
                        </a:rPr>
                        <a:t>-Prise en compte des besoins spécifiques des usagers éloignés des services publics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7293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Suivi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 et respect des délais de traitement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-L’administration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informe l’usager du 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délai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de traitement de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sa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demande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-L’usager reçoit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un accusé de réception à ses demandes écrites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-Le service public mène des actions pour améliorer les délais de traitement</a:t>
                      </a:r>
                      <a:endParaRPr lang="fr-FR" sz="12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re 1">
            <a:extLst>
              <a:ext uri="{FF2B5EF4-FFF2-40B4-BE49-F238E27FC236}">
                <a16:creationId xmlns:a16="http://schemas.microsoft.com/office/drawing/2014/main" id="{98FC9D95-5404-4C86-8889-14E839DF372F}"/>
              </a:ext>
            </a:extLst>
          </p:cNvPr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67" b="1" cap="none" dirty="0">
                <a:latin typeface="Marianne ExtraBold" panose="02000000000000000000" pitchFamily="2" charset="0"/>
              </a:rPr>
              <a:t>LES</a:t>
            </a:r>
            <a:r>
              <a:rPr lang="fr-FR" sz="2667" b="1" dirty="0">
                <a:latin typeface="Marianne ExtraBold" panose="02000000000000000000" pitchFamily="2" charset="0"/>
              </a:rPr>
              <a:t> ENGAGEMENTS services publics+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70656F4-11E2-489A-BA6B-DD22A6973E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7" name="Espace réservé du numéro de diapositive 4">
            <a:extLst>
              <a:ext uri="{FF2B5EF4-FFF2-40B4-BE49-F238E27FC236}">
                <a16:creationId xmlns:a16="http://schemas.microsoft.com/office/drawing/2014/main" id="{02A5AB7A-1280-4F12-876B-2ABE3D64D0F2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6</a:t>
            </a:fld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318376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580345"/>
              </p:ext>
            </p:extLst>
          </p:nvPr>
        </p:nvGraphicFramePr>
        <p:xfrm>
          <a:off x="1007436" y="1124745"/>
          <a:ext cx="10753193" cy="5149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6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301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latin typeface="+mj-lt"/>
                        </a:rPr>
                        <a:t>N°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latin typeface="+mj-lt"/>
                        </a:rPr>
                        <a:t>THÉMATIQUES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CONTENU</a:t>
                      </a:r>
                      <a:r>
                        <a:rPr lang="fr-FR" sz="16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(points clefs)</a:t>
                      </a:r>
                      <a:endParaRPr lang="fr-FR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3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333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Clarté de l’information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 et du langage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-L’ensemble des communications de l’administration (écrites, orales) vers les usagers sont formulées dans un langage clair et facile à comprendre de tous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-Les services publics identifient les communications administratives complexes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-Les agents et les usagers sont acteurs de cette démarche</a:t>
                      </a:r>
                      <a:endParaRPr lang="fr-FR" sz="12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Transparence</a:t>
                      </a:r>
                      <a:b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</a:b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des résultats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-Les services publics mesurent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leurs résultats de qualité de service et les affichent en visibilité des usagers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Nouveaux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indicateurs communs aux réseaux de service public (ex. satisfaction, simplicité,..)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-Les services publics analysent leurs résultats de qualité de service; ils les 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utilisent pour s’inscrire dans une démarche d’amélioration continue</a:t>
                      </a:r>
                      <a:endParaRPr lang="fr-FR" sz="12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Ecoute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 et amélioration continue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-L’administration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informe l’usager des moyens mis à sa disposition pour communiquer ses suggestions et ses remarques sur les services publics qu’il a contactés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-Enquêtes de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 satisfaction à réaliser régulièrement , analyse des résultats et communication à l’usager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-Sensibilisation des agents aux enjeux d’expérience usagers et d‘écoute des usagers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-Pilotage de la démarche par le management local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-L’administration met en place une démarche d’amélioration continue</a:t>
                      </a:r>
                      <a:b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</a:br>
                      <a:r>
                        <a:rPr lang="fr-FR" sz="1200" i="1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(mise en œuvre de comités associant agents et usagers, partage de plans d’actions,..)</a:t>
                      </a:r>
                      <a:endParaRPr lang="fr-FR" sz="1200" i="1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4423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Eco-responsabilité</a:t>
                      </a:r>
                      <a:b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</a:br>
                      <a:r>
                        <a:rPr lang="fr-FR" sz="1500" b="1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des</a:t>
                      </a:r>
                      <a:r>
                        <a:rPr lang="fr-FR" sz="1500" b="1" baseline="0" dirty="0">
                          <a:solidFill>
                            <a:srgbClr val="273375"/>
                          </a:solidFill>
                          <a:latin typeface="Marianne" panose="02000000000000000000" pitchFamily="2" charset="0"/>
                        </a:rPr>
                        <a:t> services publics</a:t>
                      </a:r>
                      <a:endParaRPr lang="fr-FR" sz="1500" b="1" dirty="0">
                        <a:solidFill>
                          <a:srgbClr val="273375"/>
                        </a:solidFill>
                        <a:latin typeface="Marianne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-L’administration s’engage pour un service public écoresponsables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-Attendus en matière de </a:t>
                      </a:r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sensibilisation des usagers et d’implication des agents (valorisation des initiatives locales)</a:t>
                      </a:r>
                      <a:endParaRPr lang="fr-FR" sz="12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-Mesures concrètes à mettre en place : espaces verts, accès aux alternatives écologiques, collecte de déchets, mise à disposition d’outils d’interaction en distanciel</a:t>
                      </a:r>
                    </a:p>
                    <a:p>
                      <a:r>
                        <a:rPr lang="fr-FR" sz="1200" baseline="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</a:rPr>
                        <a:t>-Communication à destination des usagers des mesures mises en place</a:t>
                      </a:r>
                      <a:endParaRPr lang="fr-FR" sz="12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6" name="Rectangle 45"/>
          <p:cNvSpPr/>
          <p:nvPr/>
        </p:nvSpPr>
        <p:spPr>
          <a:xfrm>
            <a:off x="4430187" y="6412807"/>
            <a:ext cx="7519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i="1" dirty="0">
                <a:solidFill>
                  <a:srgbClr val="273375"/>
                </a:solidFill>
                <a:latin typeface="Marianne Medium" panose="02000000000000000000" pitchFamily="2" charset="0"/>
              </a:rPr>
              <a:t>+ Enjeu de la formation traité au sein de l’ensemble des engagements</a:t>
            </a:r>
            <a:endParaRPr lang="fr-FR" sz="667" i="1" dirty="0">
              <a:solidFill>
                <a:srgbClr val="273375"/>
              </a:solidFill>
              <a:latin typeface="Marianne Medium" panose="02000000000000000000" pitchFamily="2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BDE09B2-24F2-4657-9D88-AF5DF7F2F295}"/>
              </a:ext>
            </a:extLst>
          </p:cNvPr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667" b="1" cap="none" dirty="0">
                <a:latin typeface="Marianne ExtraBold" panose="02000000000000000000" pitchFamily="2" charset="0"/>
              </a:rPr>
              <a:t>LES</a:t>
            </a:r>
            <a:r>
              <a:rPr lang="fr-FR" sz="2667" b="1" dirty="0">
                <a:latin typeface="Marianne ExtraBold" panose="02000000000000000000" pitchFamily="2" charset="0"/>
              </a:rPr>
              <a:t> ENGAGEMENTS services publics+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A58DF43-3506-4277-A738-FC046269B7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sp>
        <p:nvSpPr>
          <p:cNvPr id="9" name="Espace réservé du numéro de diapositive 4">
            <a:extLst>
              <a:ext uri="{FF2B5EF4-FFF2-40B4-BE49-F238E27FC236}">
                <a16:creationId xmlns:a16="http://schemas.microsoft.com/office/drawing/2014/main" id="{8200889D-73C0-4295-B0E6-1776CC5F49BC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7</a:t>
            </a:fld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5904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98006" y="2421330"/>
            <a:ext cx="9144000" cy="2176524"/>
          </a:xfrm>
        </p:spPr>
        <p:txBody>
          <a:bodyPr/>
          <a:lstStyle/>
          <a:p>
            <a:r>
              <a:rPr lang="fr-FR" sz="4000" b="1" i="1" dirty="0"/>
              <a:t>Pourquoi s’engager dans Services Publics+ ?</a:t>
            </a:r>
            <a:endParaRPr lang="fr-F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696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76436" y="1437887"/>
            <a:ext cx="10120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0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Démarches qualité/amélioration continue dans des composantes, laboratoires,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0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Dispositifs d’écoute des usagers nombreux mais pas capitalisés</a:t>
            </a:r>
            <a:endParaRPr lang="fr-FR" sz="1000" dirty="0">
              <a:latin typeface="Marianne" panose="02000000000000000000" pitchFamily="50" charset="0"/>
            </a:endParaRPr>
          </a:p>
          <a:p>
            <a:endParaRPr lang="fr-FR" sz="10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Marianne" panose="02000000000000000000" pitchFamily="50" charset="0"/>
              </a:rPr>
              <a:t>Feuille de route simplifications (chantiers prioritaires, formations, témoignages…)</a:t>
            </a:r>
          </a:p>
          <a:p>
            <a:endParaRPr lang="fr-FR" sz="10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i="1" dirty="0">
                <a:latin typeface="Marianne" panose="02000000000000000000" pitchFamily="50" charset="0"/>
              </a:rPr>
              <a:t>Nous faisons déjà du Services Publics+ : actions à valoriser !</a:t>
            </a:r>
          </a:p>
        </p:txBody>
      </p:sp>
      <p:sp>
        <p:nvSpPr>
          <p:cNvPr id="7" name="Rectangle 6"/>
          <p:cNvSpPr/>
          <p:nvPr/>
        </p:nvSpPr>
        <p:spPr>
          <a:xfrm>
            <a:off x="4994910" y="3487443"/>
            <a:ext cx="702945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  <a:latin typeface="Marianne" panose="02000000000000000000" pitchFamily="50" charset="0"/>
              </a:rPr>
              <a:t>Une opportunité </a:t>
            </a:r>
            <a:r>
              <a:rPr lang="fr-FR" sz="1600" dirty="0">
                <a:latin typeface="Marianne" panose="02000000000000000000" pitchFamily="50" charset="0"/>
              </a:rPr>
              <a:t>pour</a:t>
            </a:r>
          </a:p>
          <a:p>
            <a:endParaRPr lang="fr-FR" sz="9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Se rappeler pourquoi nous sommes là // sens du service public</a:t>
            </a:r>
          </a:p>
          <a:p>
            <a:endParaRPr lang="fr-FR" sz="5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Capitaliser, valoriser les pratiques</a:t>
            </a:r>
          </a:p>
          <a:p>
            <a:endParaRPr lang="fr-FR" sz="5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Développer la culture du service et la posture d’écoute</a:t>
            </a:r>
          </a:p>
          <a:p>
            <a:endParaRPr lang="fr-FR" sz="5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Placer la qualité de service rendu aux usagers au cœur de nos actions (lien avec les COMP et projets de service)</a:t>
            </a:r>
          </a:p>
          <a:p>
            <a:endParaRPr lang="fr-FR" sz="9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Partager des engagements communs // source de cohésion</a:t>
            </a:r>
          </a:p>
          <a:p>
            <a:endParaRPr lang="fr-FR" sz="500" dirty="0">
              <a:latin typeface="Marianne" panose="020000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>
                <a:latin typeface="Marianne" panose="02000000000000000000" pitchFamily="50" charset="0"/>
              </a:rPr>
              <a:t>Cadrer et formaliser une démarche d’amélioration continue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961874" y="5166724"/>
            <a:ext cx="403303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300" dirty="0">
                <a:solidFill>
                  <a:schemeClr val="accent1"/>
                </a:solidFill>
                <a:latin typeface="Marianne" panose="02000000000000000000" pitchFamily="50" charset="0"/>
              </a:rPr>
              <a:t>Engagements liés à la feuille de route politique</a:t>
            </a:r>
          </a:p>
        </p:txBody>
      </p:sp>
      <p:sp>
        <p:nvSpPr>
          <p:cNvPr id="8" name="Espace réservé du numéro de diapositive 4">
            <a:extLst>
              <a:ext uri="{FF2B5EF4-FFF2-40B4-BE49-F238E27FC236}">
                <a16:creationId xmlns:a16="http://schemas.microsoft.com/office/drawing/2014/main" id="{79990ADD-1E7A-4E73-A3C1-18DB057BC473}"/>
              </a:ext>
            </a:extLst>
          </p:cNvPr>
          <p:cNvSpPr txBox="1">
            <a:spLocks/>
          </p:cNvSpPr>
          <p:nvPr/>
        </p:nvSpPr>
        <p:spPr>
          <a:xfrm>
            <a:off x="10032000" y="6472876"/>
            <a:ext cx="1800000" cy="3851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100" smtClean="0"/>
              <a:pPr algn="r"/>
              <a:t>9</a:t>
            </a:fld>
            <a:endParaRPr lang="fr-FR" sz="11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9FC61644-131A-4311-BBF8-E501495D2B1D}"/>
              </a:ext>
            </a:extLst>
          </p:cNvPr>
          <p:cNvSpPr txBox="1">
            <a:spLocks/>
          </p:cNvSpPr>
          <p:nvPr/>
        </p:nvSpPr>
        <p:spPr>
          <a:xfrm>
            <a:off x="1576436" y="290532"/>
            <a:ext cx="8126839" cy="736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800" kern="1200" cap="all" baseline="0">
                <a:solidFill>
                  <a:srgbClr val="00009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667" b="1" cap="all" dirty="0">
                <a:solidFill>
                  <a:srgbClr val="000092"/>
                </a:solidFill>
                <a:latin typeface="Marianne ExtraBold" panose="02000000000000000000" pitchFamily="2" charset="0"/>
                <a:ea typeface="+mj-ea"/>
                <a:cs typeface="+mj-cs"/>
              </a:rPr>
              <a:t>DES CONSTATS A l’UNIVERSITE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74008A3-F76D-45D1-873B-09B18625D2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509250" y="709316"/>
            <a:ext cx="1174751" cy="34905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0CA146F-96A9-4832-852A-6B21F9BD8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9704" y="4169640"/>
            <a:ext cx="3285620" cy="9289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65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Université de Lille - thème institutionnel">
  <a:themeElements>
    <a:clrScheme name="Université de Lille">
      <a:dk1>
        <a:srgbClr val="000000"/>
      </a:dk1>
      <a:lt1>
        <a:srgbClr val="FFFFFF"/>
      </a:lt1>
      <a:dk2>
        <a:srgbClr val="000037"/>
      </a:dk2>
      <a:lt2>
        <a:srgbClr val="FAF0E1"/>
      </a:lt2>
      <a:accent1>
        <a:srgbClr val="5861ED"/>
      </a:accent1>
      <a:accent2>
        <a:srgbClr val="FC535C"/>
      </a:accent2>
      <a:accent3>
        <a:srgbClr val="32A68C"/>
      </a:accent3>
      <a:accent4>
        <a:srgbClr val="FF6941"/>
      </a:accent4>
      <a:accent5>
        <a:srgbClr val="FFB3D2"/>
      </a:accent5>
      <a:accent6>
        <a:srgbClr val="FFD24B"/>
      </a:accent6>
      <a:hlink>
        <a:srgbClr val="79BAFF"/>
      </a:hlink>
      <a:folHlink>
        <a:srgbClr val="89E0B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defRPr sz="1000" dirty="0" smtClean="0">
            <a:solidFill>
              <a:srgbClr val="FAF0E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̀me Power Point - Université de Lille" id="{CFFF5906-DF80-A44C-99B1-77CD26D6D1D1}" vid="{72B11873-E46C-C144-92F8-7C4CC5DA3074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Thème Power Point - Université de Lille</Template>
  <TotalTime>1347</TotalTime>
  <Words>1546</Words>
  <Application>Microsoft Office PowerPoint</Application>
  <PresentationFormat>Grand écran</PresentationFormat>
  <Paragraphs>193</Paragraphs>
  <Slides>15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3" baseType="lpstr">
      <vt:lpstr>Arial</vt:lpstr>
      <vt:lpstr>Calibri</vt:lpstr>
      <vt:lpstr>Marianne</vt:lpstr>
      <vt:lpstr>Marianne ExtraBold</vt:lpstr>
      <vt:lpstr>Marianne Light</vt:lpstr>
      <vt:lpstr>Marianne Medium</vt:lpstr>
      <vt:lpstr>Wingdings</vt:lpstr>
      <vt:lpstr>Université de Lille - thème institutionnel</vt:lpstr>
      <vt:lpstr>  C’est quoi ?  Pourquoi ?   Comment ?   *Nom de l’instance* - *date*  *Service émetteur*</vt:lpstr>
      <vt:lpstr>Présentation PowerPoint</vt:lpstr>
      <vt:lpstr>LES 5 PILIERS DU PROGRAMME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BERTEAU Eymeric</cp:lastModifiedBy>
  <cp:revision>141</cp:revision>
  <cp:lastPrinted>2023-03-27T14:14:28Z</cp:lastPrinted>
  <dcterms:created xsi:type="dcterms:W3CDTF">2021-12-22T10:13:10Z</dcterms:created>
  <dcterms:modified xsi:type="dcterms:W3CDTF">2025-06-26T16:02:37Z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2024-11-26T12:53:29Z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936b6c9b-039c-49e5-9f37-d36c23d8d026</vt:lpwstr>
  </property>
  <property fmtid="{D5CDD505-2E9C-101B-9397-08002B2CF9AE}" pid="8" name="MSIP_Label_ea60d57e-af5b-4752-ac57-3e4f28ca11dc_ContentBits">
    <vt:lpwstr>0</vt:lpwstr>
  </property>
</Properties>
</file>